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83" r:id="rId6"/>
    <p:sldId id="257" r:id="rId7"/>
    <p:sldId id="264" r:id="rId8"/>
    <p:sldId id="284" r:id="rId9"/>
    <p:sldId id="285" r:id="rId10"/>
    <p:sldId id="287" r:id="rId11"/>
    <p:sldId id="288" r:id="rId12"/>
    <p:sldId id="290" r:id="rId13"/>
    <p:sldId id="276" r:id="rId14"/>
    <p:sldId id="269" r:id="rId15"/>
    <p:sldId id="273" r:id="rId16"/>
    <p:sldId id="263" r:id="rId17"/>
    <p:sldId id="275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1" autoAdjust="0"/>
    <p:restoredTop sz="77321" autoAdjust="0"/>
  </p:normalViewPr>
  <p:slideViewPr>
    <p:cSldViewPr snapToGrid="0" snapToObjects="1">
      <p:cViewPr varScale="1">
        <p:scale>
          <a:sx n="72" d="100"/>
          <a:sy n="72" d="100"/>
        </p:scale>
        <p:origin x="22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EAED4-E549-4400-AC60-7795FD058282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A962-D2C6-440F-BF70-54151BD3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4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2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Parent Interviews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8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744B-9C2F-49A3-B960-BD4B24F50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744B-9C2F-49A3-B960-BD4B24F509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744B-9C2F-49A3-B960-BD4B24F509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3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744B-9C2F-49A3-B960-BD4B24F509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#Fear of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A962-D2C6-440F-BF70-54151BD3FB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744B-9C2F-49A3-B960-BD4B24F509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89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8EB7-8F1E-9D44-A084-2ACC47A04AAA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2809-66FC-9244-B6A7-193B6106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_X0mgOOSpL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indsetkit.org/growth-mindset-parents/how-parents-can-instill-growth-mindset/3-ways-parents-can-instill-growth-mindse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TXrV0_3UjY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87" y="430988"/>
            <a:ext cx="7772400" cy="176136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Growth Mindset</a:t>
            </a:r>
            <a:br>
              <a:rPr lang="en-US" dirty="0" smtClean="0"/>
            </a:br>
            <a:r>
              <a:rPr lang="en-US" sz="2000" dirty="0" smtClean="0"/>
              <a:t>Friends of Johnston ELP March 23, 2017</a:t>
            </a:r>
            <a:br>
              <a:rPr lang="en-US" sz="2000" dirty="0" smtClean="0"/>
            </a:br>
            <a:r>
              <a:rPr lang="en-US" sz="1400" dirty="0" smtClean="0"/>
              <a:t>Catherine Gillespie &amp; Robyn Cooper</a:t>
            </a:r>
            <a:endParaRPr lang="en-US" sz="1400" dirty="0"/>
          </a:p>
        </p:txBody>
      </p:sp>
      <p:pic>
        <p:nvPicPr>
          <p:cNvPr id="1026" name="Picture 2" descr="https://school21c.files.wordpress.com/2014/02/mindset2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2" y="2329002"/>
            <a:ext cx="6846570" cy="45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38" y="1000043"/>
            <a:ext cx="8700940" cy="960732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0000"/>
                </a:solidFill>
              </a:rPr>
              <a:t>Fixed Mindset: </a:t>
            </a:r>
            <a:r>
              <a:rPr lang="en-US" sz="3400" b="1" dirty="0" smtClean="0"/>
              <a:t>Performance Goals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7" y="1996597"/>
            <a:ext cx="8106580" cy="406908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Use strategies that promote rote learning.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Evaluate own performance in terms of how they compare to others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View errors as a sign of failure and incompetence.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Are satisfied with their performance only if they succeed.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 failure as a sign of low ability and therefore predictive of future failure.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View instructors as judges or evaluators.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800997"/>
            <a:ext cx="8568965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92D050"/>
                </a:solidFill>
              </a:rPr>
              <a:t>Growth Mindset: </a:t>
            </a:r>
            <a:r>
              <a:rPr lang="en-US" sz="3600" b="1" dirty="0" smtClean="0"/>
              <a:t>Learning Goals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7" y="2015449"/>
            <a:ext cx="8257880" cy="423452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Believe competence develops over time through practice and effort.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tasks that maximize opportunities for learning.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React to easy tasks with feelings of boredom or disappointment.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View effort as necessary to sharpen competence.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Motivated largely by intrinsic factors.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Use strategies that promote true comprehension.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854398"/>
            <a:ext cx="8738647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Growth Mindset: </a:t>
            </a:r>
            <a:r>
              <a:rPr lang="en-US" sz="3600" b="1" dirty="0" smtClean="0">
                <a:cs typeface="Arial" panose="020B0604020202020204" pitchFamily="34" charset="0"/>
              </a:rPr>
              <a:t>Learning Goals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7" y="2022993"/>
            <a:ext cx="8257880" cy="40690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Evaluate own performance in terms of progress made.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View errors as normal and useful parts of the learning process; use errors to improve performance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Are satisfied with performance when a great effort is made; even if the effort results in failure.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 failure as a signal to exert additional effort.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View instructors as resources and guides who can assist in the learning process.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" y="91440"/>
            <a:ext cx="8384346" cy="66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691" y="769130"/>
            <a:ext cx="7063740" cy="107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impact of Praise AND feedback on Mindset</a:t>
            </a:r>
            <a:endParaRPr lang="en-US" dirty="0"/>
          </a:p>
        </p:txBody>
      </p:sp>
      <p:pic>
        <p:nvPicPr>
          <p:cNvPr id="6146" name="Picture 2" descr="http://cdn.roojoom.com/src_images/src_54492_fixed-mindset-w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7" y="2086019"/>
            <a:ext cx="79724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06" y="307812"/>
            <a:ext cx="4325112" cy="1110148"/>
          </a:xfrm>
        </p:spPr>
        <p:txBody>
          <a:bodyPr/>
          <a:lstStyle/>
          <a:p>
            <a:r>
              <a:rPr lang="en-US" dirty="0" smtClean="0"/>
              <a:t>The Power of…</a:t>
            </a:r>
            <a:endParaRPr lang="en-US" dirty="0"/>
          </a:p>
        </p:txBody>
      </p:sp>
      <p:pic>
        <p:nvPicPr>
          <p:cNvPr id="12290" name="Picture 2" descr="http://leadershipheadteacher.files.wordpress.com/2014/05/3615e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7" y="1863719"/>
            <a:ext cx="51625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5907" y="5416973"/>
            <a:ext cx="719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philosophy of “not yet”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https://www.youtube.com/watch?v=_</a:t>
            </a:r>
            <a:r>
              <a:rPr lang="en-US" dirty="0" smtClean="0">
                <a:hlinkClick r:id="rId4"/>
              </a:rPr>
              <a:t>X0mgOOSpLU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3551" y="4114995"/>
            <a:ext cx="656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“Are you not smart enough to solve it or have you just not solved it yet?”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6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362" y="164592"/>
            <a:ext cx="4325112" cy="1110148"/>
          </a:xfrm>
        </p:spPr>
        <p:txBody>
          <a:bodyPr/>
          <a:lstStyle/>
          <a:p>
            <a:r>
              <a:rPr lang="en-US" dirty="0" smtClean="0"/>
              <a:t>Our research</a:t>
            </a:r>
            <a:endParaRPr lang="en-US" dirty="0"/>
          </a:p>
        </p:txBody>
      </p:sp>
      <p:pic>
        <p:nvPicPr>
          <p:cNvPr id="4" name="Content Placeholder 3" descr="fear-of-failure.jpg"/>
          <p:cNvPicPr>
            <a:picLocks noChangeAspect="1"/>
          </p:cNvPicPr>
          <p:nvPr/>
        </p:nvPicPr>
        <p:blipFill>
          <a:blip r:embed="rId3"/>
          <a:srcRect t="-19615" b="-19615"/>
          <a:stretch>
            <a:fillRect/>
          </a:stretch>
        </p:blipFill>
        <p:spPr>
          <a:xfrm>
            <a:off x="165782" y="-232760"/>
            <a:ext cx="3288811" cy="2721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56" y="2091689"/>
            <a:ext cx="4691444" cy="3462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2" y="4344078"/>
            <a:ext cx="4387930" cy="2419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28" y="1486408"/>
            <a:ext cx="390144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691" y="975574"/>
            <a:ext cx="7063740" cy="107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Ways to instill a growth mindset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8598" y="2342185"/>
            <a:ext cx="755059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www.mindsetkit.org/growth-mindset-parents/how-parents-can-instill-growth-mindset/3-ways-parents-can-instill-growth-mindset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120" y="776201"/>
            <a:ext cx="471404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Fostering a Growth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58408"/>
              </p:ext>
            </p:extLst>
          </p:nvPr>
        </p:nvGraphicFramePr>
        <p:xfrm>
          <a:off x="593723" y="1561518"/>
          <a:ext cx="8100110" cy="4576847"/>
        </p:xfrm>
        <a:graphic>
          <a:graphicData uri="http://schemas.openxmlformats.org/drawingml/2006/table">
            <a:tbl>
              <a:tblPr firstRow="1" firstCol="1" bandRow="1"/>
              <a:tblGrid>
                <a:gridCol w="4050055"/>
                <a:gridCol w="4050055"/>
              </a:tblGrid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INSTEAD OF…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 THINKING…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not good at this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am I missing?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give 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I’ll use a different strategy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good enough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this really my best work?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can’t make this any better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always improve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too hard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may take some 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made a mistake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did I learn?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I’ll never be that smart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learn how to do this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A didn’t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There’s always a Plan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2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colleague can do it, why can’t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learn from them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6" marR="6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86188"/>
            <a:ext cx="7955280" cy="406908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and Questions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361" y="406924"/>
            <a:ext cx="6363993" cy="9144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/>
              <a:t>Theoretical Background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15591"/>
            <a:ext cx="8831483" cy="4966355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Motivation and Learning Theory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Can I do this?</a:t>
            </a:r>
          </a:p>
          <a:p>
            <a:pPr marL="1200150" lvl="3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Based on one’s self-efficacy, attributions, beliefs about knowledge acquisition, and views on ability</a:t>
            </a:r>
          </a:p>
          <a:p>
            <a:pPr marL="857250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Do I want to do this?</a:t>
            </a:r>
            <a:endParaRPr lang="en-US" sz="2800" dirty="0">
              <a:latin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Based on goals, self-determination, and interests</a:t>
            </a:r>
          </a:p>
          <a:p>
            <a:pPr marL="1200150" lvl="3" indent="-342900"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This presentation focuses on the first question above and touches on goals as they relate to learning and </a:t>
            </a:r>
            <a:r>
              <a:rPr lang="en-US" sz="2400" dirty="0" err="1" smtClean="0">
                <a:latin typeface="Calibri" panose="020F0502020204030204" pitchFamily="34" charset="0"/>
              </a:rPr>
              <a:t>Dweck’s</a:t>
            </a:r>
            <a:r>
              <a:rPr lang="en-US" sz="2400" dirty="0" smtClean="0">
                <a:latin typeface="Calibri" panose="020F0502020204030204" pitchFamily="34" charset="0"/>
              </a:rPr>
              <a:t> (2006) mindsets</a:t>
            </a:r>
          </a:p>
        </p:txBody>
      </p:sp>
    </p:spTree>
    <p:extLst>
      <p:ext uri="{BB962C8B-B14F-4D97-AF65-F5344CB8AC3E}">
        <p14:creationId xmlns:p14="http://schemas.microsoft.com/office/powerpoint/2010/main" val="12364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675" y="296944"/>
            <a:ext cx="6360526" cy="9144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/>
              <a:t>Theoretical Background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9200"/>
            <a:ext cx="8610600" cy="5257800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     Can I do this?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sz="1200" b="1" dirty="0" smtClean="0">
              <a:latin typeface="Calibri" panose="020F0502020204030204" pitchFamily="34" charset="0"/>
            </a:endParaRP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Self-efficacy</a:t>
            </a:r>
          </a:p>
          <a:p>
            <a:pPr marL="1200150" lvl="3" indent="-34290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</a:rPr>
              <a:t>B</a:t>
            </a:r>
            <a:r>
              <a:rPr lang="en-US" sz="2200" dirty="0" smtClean="0">
                <a:latin typeface="Calibri" panose="020F0502020204030204" pitchFamily="34" charset="0"/>
              </a:rPr>
              <a:t>elief in one’s ability to be successful in specific situations or to accomplish a specific task (Bandura, 1997, 1982)</a:t>
            </a:r>
          </a:p>
          <a:p>
            <a:pPr marL="85725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Attributions </a:t>
            </a:r>
          </a:p>
          <a:p>
            <a:pPr marL="1200150" lvl="3" indent="-342900"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</a:rPr>
              <a:t>Explanations one generates about why events happen (Weiner, </a:t>
            </a:r>
            <a:r>
              <a:rPr lang="en-US" sz="2200" dirty="0" smtClean="0">
                <a:latin typeface="Calibri" panose="020F0502020204030204" pitchFamily="34" charset="0"/>
              </a:rPr>
              <a:t>2010; 1972)</a:t>
            </a:r>
            <a:endParaRPr lang="en-US" sz="2200" dirty="0">
              <a:latin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</a:rPr>
              <a:t>Attribute success or failure to factors within one’s control or outside of one’s self 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</a:rPr>
              <a:t>Attributions influence learners’ emotional reactions to success or failure, expectations for future success/failure, and effort and persistence (</a:t>
            </a:r>
            <a:r>
              <a:rPr lang="en-US" sz="2200" dirty="0" err="1" smtClean="0">
                <a:latin typeface="Calibri" panose="020F0502020204030204" pitchFamily="34" charset="0"/>
              </a:rPr>
              <a:t>Ormrod</a:t>
            </a:r>
            <a:r>
              <a:rPr lang="en-US" sz="2200" dirty="0" smtClean="0">
                <a:latin typeface="Calibri" panose="020F0502020204030204" pitchFamily="34" charset="0"/>
              </a:rPr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839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66" y="406924"/>
            <a:ext cx="6137749" cy="9144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/>
              <a:t>Theoretical Background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1324"/>
            <a:ext cx="8831483" cy="5257800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    Can I do this?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b="1" dirty="0" smtClean="0">
              <a:latin typeface="Calibri" panose="020F0502020204030204" pitchFamily="34" charset="0"/>
            </a:endParaRP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800" dirty="0" smtClean="0">
                <a:latin typeface="Calibri" panose="020F0502020204030204" pitchFamily="34" charset="0"/>
              </a:rPr>
              <a:t>Beliefs about knowledge acquisition/intelligence</a:t>
            </a:r>
          </a:p>
          <a:p>
            <a:pPr marL="11430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Personal </a:t>
            </a:r>
            <a:r>
              <a:rPr lang="en-US" sz="2000" dirty="0" smtClean="0">
                <a:latin typeface="Calibri" panose="020F0502020204030204" pitchFamily="34" charset="0"/>
              </a:rPr>
              <a:t>Epistemology:  Beliefs </a:t>
            </a:r>
            <a:r>
              <a:rPr lang="en-US" sz="2000" dirty="0">
                <a:latin typeface="Calibri" panose="020F0502020204030204" pitchFamily="34" charset="0"/>
              </a:rPr>
              <a:t>regarding the nature and acquisition of knowledge impact learning </a:t>
            </a:r>
            <a:r>
              <a:rPr lang="en-US" sz="2000" dirty="0" smtClean="0">
                <a:latin typeface="Calibri" panose="020F0502020204030204" pitchFamily="34" charset="0"/>
              </a:rPr>
              <a:t>(Hofer, 2001; Hofer &amp; </a:t>
            </a:r>
            <a:r>
              <a:rPr lang="en-US" sz="2000" dirty="0" err="1" smtClean="0">
                <a:latin typeface="Calibri" panose="020F0502020204030204" pitchFamily="34" charset="0"/>
              </a:rPr>
              <a:t>Pintrich</a:t>
            </a:r>
            <a:r>
              <a:rPr lang="en-US" sz="2000" dirty="0" smtClean="0">
                <a:latin typeface="Calibri" panose="020F0502020204030204" pitchFamily="34" charset="0"/>
              </a:rPr>
              <a:t>, 2002)</a:t>
            </a:r>
          </a:p>
          <a:p>
            <a:pPr marL="11430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Naïve epistemic </a:t>
            </a:r>
            <a:r>
              <a:rPr lang="en-US" sz="2000" dirty="0" smtClean="0">
                <a:latin typeface="Calibri" panose="020F0502020204030204" pitchFamily="34" charset="0"/>
              </a:rPr>
              <a:t>beliefs: </a:t>
            </a:r>
            <a:r>
              <a:rPr lang="en-US" sz="2000" dirty="0">
                <a:latin typeface="Calibri" panose="020F0502020204030204" pitchFamily="34" charset="0"/>
              </a:rPr>
              <a:t>learner has little agency in the learning </a:t>
            </a:r>
            <a:r>
              <a:rPr lang="en-US" sz="2000" dirty="0" smtClean="0">
                <a:latin typeface="Calibri" panose="020F0502020204030204" pitchFamily="34" charset="0"/>
              </a:rPr>
              <a:t>process</a:t>
            </a:r>
            <a:endParaRPr lang="en-US" sz="2000" dirty="0">
              <a:latin typeface="Calibri" panose="020F0502020204030204" pitchFamily="34" charset="0"/>
            </a:endParaRPr>
          </a:p>
          <a:p>
            <a:pPr marL="114300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Epistemic </a:t>
            </a:r>
            <a:r>
              <a:rPr lang="en-US" sz="2400" dirty="0">
                <a:latin typeface="Calibri" panose="020F0502020204030204" pitchFamily="34" charset="0"/>
              </a:rPr>
              <a:t>Beliefs, </a:t>
            </a:r>
            <a:r>
              <a:rPr lang="en-US" sz="2400" dirty="0" err="1">
                <a:latin typeface="Calibri" panose="020F0502020204030204" pitchFamily="34" charset="0"/>
              </a:rPr>
              <a:t>Schommer</a:t>
            </a:r>
            <a:r>
              <a:rPr lang="en-US" sz="2400" dirty="0">
                <a:latin typeface="Calibri" panose="020F0502020204030204" pitchFamily="34" charset="0"/>
              </a:rPr>
              <a:t> (2013; 1990) </a:t>
            </a:r>
          </a:p>
          <a:p>
            <a:pPr marL="154305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Calibri" panose="020F0502020204030204" pitchFamily="34" charset="0"/>
              </a:rPr>
              <a:t>Structure of knowledge (simple to complex)</a:t>
            </a:r>
          </a:p>
          <a:p>
            <a:pPr marL="154305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Calibri" panose="020F0502020204030204" pitchFamily="34" charset="0"/>
              </a:rPr>
              <a:t>Stability of knowledge (certain to uncertain)</a:t>
            </a:r>
          </a:p>
          <a:p>
            <a:pPr marL="154305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Calibri" panose="020F0502020204030204" pitchFamily="34" charset="0"/>
              </a:rPr>
              <a:t>Source of knowledge (omniscient authority to reason/evidence)</a:t>
            </a:r>
          </a:p>
          <a:p>
            <a:pPr marL="154305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Calibri" panose="020F0502020204030204" pitchFamily="34" charset="0"/>
              </a:rPr>
              <a:t>Speed of learning (quick to gradual)</a:t>
            </a:r>
          </a:p>
          <a:p>
            <a:pPr marL="154305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Calibri" panose="020F0502020204030204" pitchFamily="34" charset="0"/>
              </a:rPr>
              <a:t>Ability to learn (fixed to improvable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2" y="636199"/>
            <a:ext cx="5998056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/>
              <a:t>Theoretical Background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62260"/>
            <a:ext cx="8831483" cy="4832808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Can I do this: </a:t>
            </a:r>
            <a:r>
              <a:rPr lang="en-US" sz="2800" dirty="0" smtClean="0">
                <a:latin typeface="Calibri" panose="020F0502020204030204" pitchFamily="34" charset="0"/>
              </a:rPr>
              <a:t>Mindset integrates with research in the 3     previous areas (</a:t>
            </a:r>
            <a:r>
              <a:rPr lang="en-US" sz="2800" dirty="0" err="1" smtClean="0">
                <a:latin typeface="Calibri" panose="020F0502020204030204" pitchFamily="34" charset="0"/>
              </a:rPr>
              <a:t>Dweck</a:t>
            </a:r>
            <a:r>
              <a:rPr lang="en-US" sz="2800" dirty="0" smtClean="0">
                <a:latin typeface="Calibri" panose="020F0502020204030204" pitchFamily="34" charset="0"/>
              </a:rPr>
              <a:t>, 2006)</a:t>
            </a:r>
          </a:p>
          <a:p>
            <a:pPr marL="1257300" lvl="3" indent="-342900">
              <a:spcAft>
                <a:spcPts val="1200"/>
              </a:spcAft>
            </a:pP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view you adopt for yourself, profoundly affects the way you lead your life.</a:t>
            </a:r>
          </a:p>
          <a:p>
            <a:pPr marL="1257300" lvl="3" indent="-342900">
              <a:spcAft>
                <a:spcPts val="1200"/>
              </a:spcAft>
            </a:pPr>
            <a:r>
              <a:rPr lang="en-US" sz="2400" dirty="0">
                <a:cs typeface="Arial" panose="020B0604020202020204" pitchFamily="34" charset="0"/>
              </a:rPr>
              <a:t>A fixed mindset creates an urgency to prove yourself over and </a:t>
            </a:r>
            <a:r>
              <a:rPr lang="en-US" sz="2400" dirty="0" smtClean="0">
                <a:cs typeface="Arial" panose="020B0604020202020204" pitchFamily="34" charset="0"/>
              </a:rPr>
              <a:t>over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(i.e., performance goals).</a:t>
            </a:r>
            <a:endParaRPr lang="en-US" sz="2400" dirty="0">
              <a:cs typeface="Arial" panose="020B0604020202020204" pitchFamily="34" charset="0"/>
            </a:endParaRPr>
          </a:p>
          <a:p>
            <a:pPr marL="1257300" lvl="3" indent="-342900">
              <a:spcAft>
                <a:spcPts val="1200"/>
              </a:spcAft>
            </a:pPr>
            <a:r>
              <a:rPr lang="en-US" sz="2400" dirty="0">
                <a:cs typeface="Arial" panose="020B0604020202020204" pitchFamily="34" charset="0"/>
              </a:rPr>
              <a:t>The passion for stretching yourself and sticking to it, even (or especially) when it’s not going well, is the hallmark of a growth </a:t>
            </a:r>
            <a:r>
              <a:rPr lang="en-US" sz="2400" dirty="0" smtClean="0">
                <a:cs typeface="Arial" panose="020B0604020202020204" pitchFamily="34" charset="0"/>
              </a:rPr>
              <a:t>mindset. Angela Duckworth (2007) calls this “grit.”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425717"/>
            <a:ext cx="6377940" cy="1293028"/>
          </a:xfrm>
        </p:spPr>
        <p:txBody>
          <a:bodyPr/>
          <a:lstStyle/>
          <a:p>
            <a:r>
              <a:rPr lang="en-US" dirty="0" smtClean="0"/>
              <a:t>Carol Dweck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45" y="1588632"/>
            <a:ext cx="7955280" cy="60372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http://www.youtube.com/watch?v=TTXrV0_3UjY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42" name="Picture 2" descr="http://orangeslicetraining.com/wp-content/uploads/2015/07/Mindset-the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30" y="2311669"/>
            <a:ext cx="2771736" cy="41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cx.images-amazon.com/images/I/41WEWcZz07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60" y="2311669"/>
            <a:ext cx="2783611" cy="41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naalattar.com/wp-content/uploads/2014/05/mind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" y="0"/>
            <a:ext cx="9058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91" y="803450"/>
            <a:ext cx="8361020" cy="843282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/>
              <a:t>Mindset Characteristics (</a:t>
            </a:r>
            <a:r>
              <a:rPr lang="en-US" sz="3400" b="1" dirty="0" err="1" smtClean="0"/>
              <a:t>Dweck</a:t>
            </a:r>
            <a:r>
              <a:rPr lang="en-US" sz="3400" b="1" dirty="0" smtClean="0"/>
              <a:t>, 2006)</a:t>
            </a:r>
            <a:endParaRPr lang="en-US" sz="1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359283"/>
              </p:ext>
            </p:extLst>
          </p:nvPr>
        </p:nvGraphicFramePr>
        <p:xfrm>
          <a:off x="423441" y="1828800"/>
          <a:ext cx="8380070" cy="42976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190035"/>
                <a:gridCol w="4190035"/>
              </a:tblGrid>
              <a:tr h="6436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Mindset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Theory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Mindset Incremental Theory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Intelligence is static.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Intelligence can be developed.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4800" b="1" dirty="0" smtClean="0">
                          <a:solidFill>
                            <a:srgbClr val="960000"/>
                          </a:solidFill>
                          <a:latin typeface="Calibri" panose="020F0502020204030204" pitchFamily="34" charset="0"/>
                        </a:rPr>
                        <a:t>Learning is driven</a:t>
                      </a:r>
                      <a:r>
                        <a:rPr lang="en-US" sz="4800" b="1" baseline="0" dirty="0" smtClean="0">
                          <a:solidFill>
                            <a:srgbClr val="960000"/>
                          </a:solidFill>
                          <a:latin typeface="Calibri" panose="020F0502020204030204" pitchFamily="34" charset="0"/>
                        </a:rPr>
                        <a:t> by Performance Goals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4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Learning is driven by</a:t>
                      </a:r>
                      <a:r>
                        <a:rPr lang="en-US" sz="48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Learning Goals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1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05" y="925430"/>
            <a:ext cx="8493551" cy="989013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0000"/>
                </a:solidFill>
              </a:rPr>
              <a:t>Fixed Mindset: </a:t>
            </a:r>
            <a:r>
              <a:rPr lang="en-US" sz="3400" b="1" dirty="0" smtClean="0"/>
              <a:t>Performance Goals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1" y="2102176"/>
            <a:ext cx="8257880" cy="37682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Believe competence is stable; people either have talent or don’t.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tasks that maximize opportunities to demonstrate competence.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React to easy tasks with feelings of pride or relief.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View effort as a sign of low competence.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Motivated often by external factors.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7096</TotalTime>
  <Words>812</Words>
  <Application>Microsoft Macintosh PowerPoint</Application>
  <PresentationFormat>On-screen Show (4:3)</PresentationFormat>
  <Paragraphs>120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Times New Roman</vt:lpstr>
      <vt:lpstr>Vapor Trail</vt:lpstr>
      <vt:lpstr>Growth Mindset Friends of Johnston ELP March 23, 2017 Catherine Gillespie &amp; Robyn Cooper</vt:lpstr>
      <vt:lpstr>Theoretical Background</vt:lpstr>
      <vt:lpstr>Theoretical Background</vt:lpstr>
      <vt:lpstr>Theoretical Background</vt:lpstr>
      <vt:lpstr>Theoretical Background</vt:lpstr>
      <vt:lpstr>Carol Dweck</vt:lpstr>
      <vt:lpstr>PowerPoint Presentation</vt:lpstr>
      <vt:lpstr>Mindset Characteristics (Dweck, 2006)</vt:lpstr>
      <vt:lpstr>Fixed Mindset: Performance Goals</vt:lpstr>
      <vt:lpstr>Fixed Mindset: Performance Goals</vt:lpstr>
      <vt:lpstr>Growth Mindset: Learning Goals</vt:lpstr>
      <vt:lpstr>Growth Mindset: Learning Goals</vt:lpstr>
      <vt:lpstr>PowerPoint Presentation</vt:lpstr>
      <vt:lpstr>The impact of Praise AND feedback on Mindset</vt:lpstr>
      <vt:lpstr>The Power of…</vt:lpstr>
      <vt:lpstr>Our research</vt:lpstr>
      <vt:lpstr>Ways to instill a growth mindset</vt:lpstr>
      <vt:lpstr>PowerPoint Presentation</vt:lpstr>
      <vt:lpstr>PowerPoint Presentation</vt:lpstr>
    </vt:vector>
  </TitlesOfParts>
  <Company>Drake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Robyn Cooper</dc:creator>
  <cp:lastModifiedBy>Cooper</cp:lastModifiedBy>
  <cp:revision>72</cp:revision>
  <dcterms:created xsi:type="dcterms:W3CDTF">2015-08-13T17:25:36Z</dcterms:created>
  <dcterms:modified xsi:type="dcterms:W3CDTF">2017-03-29T14:02:59Z</dcterms:modified>
</cp:coreProperties>
</file>