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7F9C63-AFC6-2745-9B0A-5F0707BB96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EC5A00-B297-C14C-9A3E-DF62505872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PPT Template 3 UPHDM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F9C63-AFC6-2745-9B0A-5F0707BB96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C5A00-B297-C14C-9A3E-DF6250587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F9C63-AFC6-2745-9B0A-5F0707BB96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C5A00-B297-C14C-9A3E-DF6250587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F9C63-AFC6-2745-9B0A-5F0707BB96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C5A00-B297-C14C-9A3E-DF625058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F9C63-AFC6-2745-9B0A-5F0707BB96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C5A00-B297-C14C-9A3E-DF625058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F9C63-AFC6-2745-9B0A-5F0707BB96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C5A00-B297-C14C-9A3E-DF625058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F9C63-AFC6-2745-9B0A-5F0707BB96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C5A00-B297-C14C-9A3E-DF6250587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F9C63-AFC6-2745-9B0A-5F0707BB96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C5A00-B297-C14C-9A3E-DF625058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F9C63-AFC6-2745-9B0A-5F0707BB96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C5A00-B297-C14C-9A3E-DF6250587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7F9C63-AFC6-2745-9B0A-5F0707BB96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C5A00-B297-C14C-9A3E-DF6250587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7F9C63-AFC6-2745-9B0A-5F0707BB96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EC5A00-B297-C14C-9A3E-DF6250587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7F9C63-AFC6-2745-9B0A-5F0707BB96C0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EC5A00-B297-C14C-9A3E-DF6250587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cap.org/" TargetMode="External"/><Relationship Id="rId2" Type="http://schemas.openxmlformats.org/officeDocument/2006/relationships/hyperlink" Target="http://www.nami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imh.nih.gov/" TargetMode="External"/><Relationship Id="rId4" Type="http://schemas.openxmlformats.org/officeDocument/2006/relationships/hyperlink" Target="http://www.ocfoundation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46384" y="2568771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8FBE"/>
                </a:solidFill>
                <a:latin typeface="Georgia"/>
                <a:cs typeface="Georgia"/>
              </a:rPr>
              <a:t>Anxiety in Children and Adolescents</a:t>
            </a:r>
            <a:endParaRPr lang="en-US" b="1" dirty="0">
              <a:solidFill>
                <a:srgbClr val="008FBE"/>
              </a:solidFill>
              <a:latin typeface="Georgia"/>
              <a:cs typeface="Georgia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79278" y="4230630"/>
            <a:ext cx="6400800" cy="175260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rgbClr val="00529B"/>
                </a:solidFill>
              </a:rPr>
              <a:t>What to Look For</a:t>
            </a:r>
          </a:p>
          <a:p>
            <a:pPr algn="l"/>
            <a:endParaRPr lang="en-US" dirty="0">
              <a:solidFill>
                <a:srgbClr val="00529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Tantrums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dirty="0" smtClean="0"/>
              <a:t>Appear dependent, withdrawn, or uneasy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dirty="0" smtClean="0"/>
              <a:t>Either overly restrained or overly emotional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dirty="0" smtClean="0"/>
              <a:t>Perfectionist or rushes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dirty="0" smtClean="0"/>
              <a:t>Difficulty with assignments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dirty="0" smtClean="0"/>
              <a:t>Timed </a:t>
            </a:r>
            <a:r>
              <a:rPr lang="en-US" dirty="0" smtClean="0"/>
              <a:t>activities and Tests </a:t>
            </a:r>
            <a:r>
              <a:rPr lang="en-US" dirty="0" smtClean="0"/>
              <a:t>are difficult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310982" y="2186782"/>
            <a:ext cx="2994818" cy="299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More Behaviors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321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rying teen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447800" y="1752600"/>
            <a:ext cx="2571750" cy="17811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dirty="0" smtClean="0"/>
              <a:t>	Hyperventilating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200" dirty="0" smtClean="0"/>
              <a:t>	Trembling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200" dirty="0" smtClean="0"/>
              <a:t>	Startles easily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200" dirty="0" smtClean="0"/>
              <a:t>	Tiredness/fatigue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200" dirty="0" smtClean="0"/>
              <a:t>	Cries easily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More Physical Symptoms</a:t>
            </a:r>
            <a:endParaRPr lang="en-US" sz="3200" b="1" dirty="0"/>
          </a:p>
        </p:txBody>
      </p:sp>
      <p:pic>
        <p:nvPicPr>
          <p:cNvPr id="6" name="Picture 5" descr="sleep teen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838200" y="3886200"/>
            <a:ext cx="1776488" cy="13430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276600" y="4114800"/>
            <a:ext cx="11583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94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090" y="1417638"/>
            <a:ext cx="6172200" cy="42973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r>
              <a:rPr lang="en-US" sz="2800" dirty="0" smtClean="0"/>
              <a:t>Transitions</a:t>
            </a:r>
          </a:p>
          <a:p>
            <a:pPr lvl="2">
              <a:buNone/>
            </a:pPr>
            <a:r>
              <a:rPr lang="en-US" sz="2000" dirty="0" smtClean="0"/>
              <a:t>A.M.s, weekend to week, switching grade levels</a:t>
            </a:r>
          </a:p>
          <a:p>
            <a:pPr lvl="1">
              <a:buNone/>
            </a:pPr>
            <a:r>
              <a:rPr lang="en-US" sz="2800" dirty="0" smtClean="0"/>
              <a:t>Home stressors </a:t>
            </a:r>
          </a:p>
          <a:p>
            <a:pPr lvl="2">
              <a:buNone/>
            </a:pPr>
            <a:r>
              <a:rPr lang="en-US" sz="2000" dirty="0" smtClean="0"/>
              <a:t>Divorce, death, financial problems, illness, moving</a:t>
            </a:r>
          </a:p>
          <a:p>
            <a:pPr lvl="1">
              <a:buNone/>
            </a:pPr>
            <a:r>
              <a:rPr lang="en-US" sz="2800" dirty="0" smtClean="0"/>
              <a:t>School issues </a:t>
            </a:r>
          </a:p>
          <a:p>
            <a:pPr lvl="2">
              <a:buNone/>
            </a:pPr>
            <a:r>
              <a:rPr lang="en-US" sz="2000" dirty="0" smtClean="0"/>
              <a:t>Bullying, social problems, learning problems,  conflicts with teachers, sensitivity to environment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External 	      </a:t>
            </a:r>
            <a:r>
              <a:rPr lang="en-US" b="1" dirty="0" err="1" smtClean="0"/>
              <a:t>External</a:t>
            </a:r>
            <a:r>
              <a:rPr lang="en-US" b="1" dirty="0" smtClean="0"/>
              <a:t> </a:t>
            </a:r>
            <a:r>
              <a:rPr lang="en-US" sz="3200" b="1" dirty="0" smtClean="0"/>
              <a:t>Triggers</a:t>
            </a:r>
            <a:endParaRPr lang="en-US" sz="3200" b="1" dirty="0"/>
          </a:p>
        </p:txBody>
      </p:sp>
      <p:pic>
        <p:nvPicPr>
          <p:cNvPr id="10" name="Picture 9" descr="bullies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flipH="1">
            <a:off x="457200" y="152400"/>
            <a:ext cx="2062556" cy="1371600"/>
          </a:xfrm>
          <a:prstGeom prst="rect">
            <a:avLst/>
          </a:prstGeom>
        </p:spPr>
      </p:pic>
      <p:pic>
        <p:nvPicPr>
          <p:cNvPr id="11" name="Picture 10" descr="divorce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7086600" y="2743200"/>
            <a:ext cx="1887414" cy="914400"/>
          </a:xfrm>
          <a:prstGeom prst="rect">
            <a:avLst/>
          </a:prstGeom>
        </p:spPr>
      </p:pic>
      <p:pic>
        <p:nvPicPr>
          <p:cNvPr id="13" name="Picture 12" descr="hate_182609t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038600" y="5307304"/>
            <a:ext cx="2362200" cy="15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543800" cy="3992563"/>
          </a:xfrm>
        </p:spPr>
        <p:txBody>
          <a:bodyPr>
            <a:normAutofit lnSpcReduction="10000"/>
          </a:bodyPr>
          <a:lstStyle/>
          <a:p>
            <a:pPr marL="342900" lvl="1" indent="-342900">
              <a:buNone/>
            </a:pPr>
            <a:r>
              <a:rPr lang="en-US" sz="3200" dirty="0" smtClean="0"/>
              <a:t>		</a:t>
            </a:r>
          </a:p>
          <a:p>
            <a:pPr marL="342900" lvl="1" indent="-342900">
              <a:buNone/>
            </a:pPr>
            <a:r>
              <a:rPr lang="en-US" sz="3200" dirty="0" smtClean="0"/>
              <a:t>		</a:t>
            </a:r>
            <a:r>
              <a:rPr lang="en-US" sz="2800" dirty="0" smtClean="0"/>
              <a:t>Individual thoughts</a:t>
            </a:r>
          </a:p>
          <a:p>
            <a:pPr marL="342900" lvl="1" indent="-342900">
              <a:buNone/>
            </a:pPr>
            <a:r>
              <a:rPr lang="en-US" sz="2000" dirty="0" smtClean="0"/>
              <a:t>			Fears, concern about others, “mind loop”</a:t>
            </a:r>
          </a:p>
          <a:p>
            <a:pPr marL="342900" lvl="1" indent="-342900">
              <a:buNone/>
            </a:pPr>
            <a:r>
              <a:rPr lang="en-US" sz="3200" dirty="0" smtClean="0"/>
              <a:t>		</a:t>
            </a:r>
            <a:r>
              <a:rPr lang="en-US" sz="2800" dirty="0" smtClean="0"/>
              <a:t>Anticipation</a:t>
            </a:r>
          </a:p>
          <a:p>
            <a:pPr marL="342900" lvl="1" indent="-342900">
              <a:buNone/>
            </a:pPr>
            <a:r>
              <a:rPr lang="en-US" sz="2000" dirty="0" smtClean="0"/>
              <a:t>			Performance, reactions from others</a:t>
            </a:r>
          </a:p>
          <a:p>
            <a:pPr marL="342900" lvl="1" indent="-342900">
              <a:buNone/>
            </a:pPr>
            <a:r>
              <a:rPr lang="en-US" sz="3200" dirty="0" smtClean="0"/>
              <a:t>		</a:t>
            </a:r>
            <a:r>
              <a:rPr lang="en-US" sz="2800" dirty="0" smtClean="0"/>
              <a:t>Environmental fears</a:t>
            </a:r>
          </a:p>
          <a:p>
            <a:pPr marL="342900" lvl="1" indent="-342900">
              <a:buNone/>
            </a:pPr>
            <a:r>
              <a:rPr lang="en-US" sz="2000" dirty="0" smtClean="0"/>
              <a:t>			Someone getting angry, contamination, 				what others are doing</a:t>
            </a:r>
          </a:p>
          <a:p>
            <a:pPr marL="342900" lvl="1" indent="-342900">
              <a:buNone/>
            </a:pPr>
            <a:r>
              <a:rPr lang="en-US" sz="3200" dirty="0" smtClean="0"/>
              <a:t>			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Internal Triggers</a:t>
            </a:r>
            <a:endParaRPr lang="en-US" b="1" dirty="0"/>
          </a:p>
        </p:txBody>
      </p:sp>
      <p:sp>
        <p:nvSpPr>
          <p:cNvPr id="4" name="Cloud Callout 3"/>
          <p:cNvSpPr/>
          <p:nvPr/>
        </p:nvSpPr>
        <p:spPr>
          <a:xfrm>
            <a:off x="6858000" y="990600"/>
            <a:ext cx="2133600" cy="10668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If…?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teen anxiety 1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5105400" y="4648200"/>
            <a:ext cx="2630959" cy="1769918"/>
          </a:xfrm>
          <a:prstGeom prst="rect">
            <a:avLst/>
          </a:prstGeom>
        </p:spPr>
      </p:pic>
      <p:pic>
        <p:nvPicPr>
          <p:cNvPr id="6" name="Picture 5" descr="schoolwork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066800" y="4724400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elp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142999"/>
            <a:ext cx="9144000" cy="32003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9103" y="1103671"/>
            <a:ext cx="84582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3800" b="1" dirty="0" smtClean="0"/>
              <a:t>Awareness 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Anxiety is possible and more common than we 		</a:t>
            </a:r>
            <a:r>
              <a:rPr lang="en-US" dirty="0" smtClean="0"/>
              <a:t>might </a:t>
            </a:r>
            <a:r>
              <a:rPr lang="en-US" dirty="0" smtClean="0"/>
              <a:t>think</a:t>
            </a:r>
          </a:p>
          <a:p>
            <a:pPr>
              <a:buNone/>
            </a:pPr>
            <a:r>
              <a:rPr lang="en-US" dirty="0" smtClean="0"/>
              <a:t>		Something at school may be triggering the </a:t>
            </a:r>
            <a:r>
              <a:rPr lang="en-US" dirty="0" smtClean="0"/>
              <a:t>			response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800" b="1" dirty="0" smtClean="0"/>
              <a:t>Knowledge </a:t>
            </a:r>
            <a:r>
              <a:rPr lang="en-US" sz="3800" dirty="0" smtClean="0"/>
              <a:t>	</a:t>
            </a:r>
          </a:p>
          <a:p>
            <a:pPr>
              <a:buNone/>
            </a:pPr>
            <a:r>
              <a:rPr lang="en-US" dirty="0" smtClean="0"/>
              <a:t>		Signs and symptoms</a:t>
            </a:r>
          </a:p>
          <a:p>
            <a:pPr>
              <a:buNone/>
            </a:pPr>
            <a:r>
              <a:rPr lang="en-US" dirty="0" smtClean="0"/>
              <a:t>		Use available resources such as parents, 				treatment team, Internet for information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3800" b="1" dirty="0" smtClean="0"/>
              <a:t>Understanding</a:t>
            </a:r>
          </a:p>
          <a:p>
            <a:pPr>
              <a:buNone/>
            </a:pPr>
            <a:r>
              <a:rPr lang="en-US" sz="2400" b="1" dirty="0" smtClean="0"/>
              <a:t>		</a:t>
            </a:r>
            <a:r>
              <a:rPr lang="en-US" dirty="0" smtClean="0"/>
              <a:t>Symptoms may not be obvious in classroom</a:t>
            </a:r>
          </a:p>
          <a:p>
            <a:pPr>
              <a:buNone/>
            </a:pPr>
            <a:r>
              <a:rPr lang="en-US" dirty="0" smtClean="0"/>
              <a:t>		The problem may not be what it appears to be</a:t>
            </a:r>
          </a:p>
          <a:p>
            <a:pPr>
              <a:buNone/>
            </a:pPr>
            <a:r>
              <a:rPr lang="en-US" sz="2400" dirty="0" smtClean="0"/>
              <a:t>	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8600" y="-32316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Can Help?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846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elp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142999"/>
            <a:ext cx="9144000" cy="32003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4582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/>
              <a:t>Transition </a:t>
            </a:r>
            <a:r>
              <a:rPr lang="en-US" sz="2800" dirty="0" smtClean="0"/>
              <a:t>plans</a:t>
            </a:r>
          </a:p>
          <a:p>
            <a:pPr>
              <a:buNone/>
            </a:pPr>
            <a:r>
              <a:rPr lang="en-US" sz="2800" dirty="0" smtClean="0"/>
              <a:t>		Having safe person(s) to talk to</a:t>
            </a:r>
          </a:p>
          <a:p>
            <a:pPr>
              <a:buNone/>
            </a:pPr>
            <a:r>
              <a:rPr lang="en-US" sz="2800" dirty="0" smtClean="0"/>
              <a:t>		Being on premises but in a “safe place”</a:t>
            </a:r>
          </a:p>
          <a:p>
            <a:pPr>
              <a:buNone/>
            </a:pPr>
            <a:r>
              <a:rPr lang="en-US" sz="2800" dirty="0" smtClean="0"/>
              <a:t>		Breaks to regroup</a:t>
            </a:r>
          </a:p>
          <a:p>
            <a:pPr>
              <a:buNone/>
            </a:pPr>
            <a:r>
              <a:rPr lang="en-US" sz="2800" dirty="0" smtClean="0"/>
              <a:t>		Not having to wait to use their </a:t>
            </a:r>
            <a:r>
              <a:rPr lang="en-US" sz="2800" dirty="0" smtClean="0"/>
              <a:t>			management </a:t>
            </a:r>
            <a:r>
              <a:rPr lang="en-US" sz="2800" dirty="0" smtClean="0"/>
              <a:t>plan</a:t>
            </a:r>
          </a:p>
          <a:p>
            <a:pPr>
              <a:buNone/>
            </a:pPr>
            <a:r>
              <a:rPr lang="en-US" sz="2800" dirty="0" smtClean="0"/>
              <a:t>		Ability to use coping mechanisms to calm </a:t>
            </a:r>
            <a:r>
              <a:rPr lang="en-US" sz="2800" dirty="0" smtClean="0"/>
              <a:t>		down away </a:t>
            </a:r>
            <a:r>
              <a:rPr lang="en-US" sz="2800" dirty="0" smtClean="0"/>
              <a:t>from others i.e. deep, </a:t>
            </a:r>
            <a:r>
              <a:rPr lang="en-US" sz="2800" dirty="0" smtClean="0"/>
              <a:t>			patterned </a:t>
            </a:r>
            <a:r>
              <a:rPr lang="en-US" sz="2800" dirty="0" smtClean="0"/>
              <a:t>	</a:t>
            </a:r>
            <a:r>
              <a:rPr lang="en-US" sz="2800" dirty="0" smtClean="0"/>
              <a:t>breathing</a:t>
            </a:r>
            <a:r>
              <a:rPr lang="en-US" sz="2800" dirty="0" smtClean="0"/>
              <a:t>, </a:t>
            </a:r>
            <a:r>
              <a:rPr lang="en-US" sz="2800" dirty="0" smtClean="0"/>
              <a:t>relaxation</a:t>
            </a:r>
            <a:r>
              <a:rPr lang="en-US" sz="2800" dirty="0" smtClean="0"/>
              <a:t>, </a:t>
            </a:r>
            <a:r>
              <a:rPr lang="en-US" sz="2800" dirty="0" smtClean="0"/>
              <a:t>			music</a:t>
            </a:r>
            <a:r>
              <a:rPr lang="en-US" sz="2800" dirty="0" smtClean="0"/>
              <a:t>, talking to </a:t>
            </a:r>
            <a:r>
              <a:rPr lang="en-US" sz="2800" dirty="0" smtClean="0"/>
              <a:t>a trusted </a:t>
            </a:r>
            <a:r>
              <a:rPr lang="en-US" sz="2800" dirty="0" smtClean="0"/>
              <a:t>person		</a:t>
            </a:r>
          </a:p>
          <a:p>
            <a:pPr>
              <a:buNone/>
            </a:pPr>
            <a:r>
              <a:rPr lang="en-US" sz="2800" dirty="0" smtClean="0"/>
              <a:t>		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3340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Adapting the </a:t>
            </a:r>
            <a:r>
              <a:rPr lang="en-US" sz="3600" b="1" dirty="0" smtClean="0"/>
              <a:t>Environment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858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elp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142999"/>
            <a:ext cx="9144000" cy="32003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4582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/>
              <a:t>Talking about issues away from others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		Removing time constraints </a:t>
            </a:r>
          </a:p>
          <a:p>
            <a:pPr>
              <a:buNone/>
            </a:pPr>
            <a:r>
              <a:rPr lang="en-US" sz="2800" dirty="0" smtClean="0"/>
              <a:t>		Extra time for assignments</a:t>
            </a:r>
          </a:p>
          <a:p>
            <a:pPr>
              <a:buNone/>
            </a:pPr>
            <a:r>
              <a:rPr lang="en-US" sz="2800" dirty="0" smtClean="0"/>
              <a:t>		Break assignments into smaller pieces	</a:t>
            </a:r>
          </a:p>
          <a:p>
            <a:pPr>
              <a:buNone/>
            </a:pPr>
            <a:r>
              <a:rPr lang="en-US" sz="2800" dirty="0" smtClean="0"/>
              <a:t>		Take tests in </a:t>
            </a:r>
            <a:r>
              <a:rPr lang="en-US" sz="2800" dirty="0" smtClean="0"/>
              <a:t>private or with more time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Alternatives to public speaking</a:t>
            </a:r>
          </a:p>
          <a:p>
            <a:pPr>
              <a:buNone/>
            </a:pPr>
            <a:r>
              <a:rPr lang="en-US" sz="2800" dirty="0" smtClean="0"/>
              <a:t>		Routine and preparation if there is a </a:t>
            </a:r>
            <a:r>
              <a:rPr lang="en-US" sz="2800" dirty="0" smtClean="0"/>
              <a:t>				change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Written instructions</a:t>
            </a:r>
          </a:p>
          <a:p>
            <a:pPr>
              <a:buNone/>
            </a:pPr>
            <a:r>
              <a:rPr lang="en-US" sz="2800" dirty="0" smtClean="0"/>
              <a:t>		Seeing new work in advance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3340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More Adaptations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474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Anxiety is difficult to manage even for adults with more life experience.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Children and adolescents need our help and understanding when learning to deal with anxiety and function in their daily lives!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Remember….</a:t>
            </a:r>
            <a:endParaRPr lang="en-US" dirty="0"/>
          </a:p>
        </p:txBody>
      </p:sp>
      <p:pic>
        <p:nvPicPr>
          <p:cNvPr id="4098" name="Picture 2" descr="C:\Users\Lindsey\AppData\Local\Microsoft\Windows\Temporary Internet Files\Content.IE5\7HA3EUP3\MP9004394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419600"/>
            <a:ext cx="2819400" cy="1882285"/>
          </a:xfrm>
          <a:prstGeom prst="rect">
            <a:avLst/>
          </a:prstGeom>
          <a:noFill/>
        </p:spPr>
      </p:pic>
      <p:pic>
        <p:nvPicPr>
          <p:cNvPr id="4099" name="Picture 3" descr="C:\Users\Lindsey\AppData\Local\Microsoft\Windows\Temporary Internet Files\Content.IE5\70AFU5KM\MP9004088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19600"/>
            <a:ext cx="2596497" cy="1736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Insurance Company to find out….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If Mental Health/Behavioral Health are covered on your plan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clinics they cover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you need a referral from them to the clinic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Is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2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 smtClean="0"/>
              <a:t>UnityPoint</a:t>
            </a:r>
            <a:r>
              <a:rPr lang="en-US" sz="2400" dirty="0" smtClean="0"/>
              <a:t> Health – Des Moines </a:t>
            </a:r>
          </a:p>
          <a:p>
            <a:pPr marL="109728" indent="0">
              <a:buNone/>
            </a:pPr>
            <a:r>
              <a:rPr lang="en-US" sz="2400" dirty="0" smtClean="0"/>
              <a:t>Student Assistance Program 263-4004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dirty="0" err="1" smtClean="0"/>
              <a:t>UnityPoint</a:t>
            </a:r>
            <a:r>
              <a:rPr lang="en-US" sz="2400" dirty="0" smtClean="0"/>
              <a:t> Health – Des Moines</a:t>
            </a:r>
          </a:p>
          <a:p>
            <a:pPr marL="109728" indent="0">
              <a:buNone/>
            </a:pPr>
            <a:r>
              <a:rPr lang="en-US" sz="2400" dirty="0" smtClean="0"/>
              <a:t>Counseling &amp; Psychiatry  241-2300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dirty="0" smtClean="0"/>
              <a:t>Des Moines Pastoral Counseling Center 274-4006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r>
              <a:rPr lang="en-US" sz="2400" dirty="0" smtClean="0"/>
              <a:t>Orchard Place Child Guidance Center  244-2267</a:t>
            </a:r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Service Providers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5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100" dirty="0" smtClean="0"/>
          </a:p>
          <a:p>
            <a:endParaRPr lang="en-US" sz="2800" dirty="0" smtClean="0"/>
          </a:p>
          <a:p>
            <a:r>
              <a:rPr lang="en-US" sz="2800" dirty="0" smtClean="0"/>
              <a:t>Reaction to stress</a:t>
            </a:r>
          </a:p>
          <a:p>
            <a:r>
              <a:rPr lang="en-US" sz="2800" dirty="0" smtClean="0"/>
              <a:t>Fight or flight response</a:t>
            </a:r>
          </a:p>
          <a:p>
            <a:r>
              <a:rPr lang="en-US" sz="2800" dirty="0" smtClean="0"/>
              <a:t>Response to stress</a:t>
            </a:r>
          </a:p>
          <a:p>
            <a:r>
              <a:rPr lang="en-US" sz="2800" dirty="0" smtClean="0"/>
              <a:t>Resolves after stress is removed</a:t>
            </a:r>
          </a:p>
          <a:p>
            <a:r>
              <a:rPr lang="en-US" sz="2800" dirty="0" smtClean="0"/>
              <a:t>Appropriate at certain stages of development</a:t>
            </a:r>
          </a:p>
          <a:p>
            <a:pPr>
              <a:buNone/>
            </a:pPr>
            <a:endParaRPr lang="en-US" sz="4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74638"/>
            <a:ext cx="7543800" cy="1630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Normal Anxiety</a:t>
            </a:r>
            <a:endParaRPr lang="en-US" sz="3200" dirty="0"/>
          </a:p>
        </p:txBody>
      </p:sp>
      <p:pic>
        <p:nvPicPr>
          <p:cNvPr id="9" name="Picture 8" descr="anxiety teen1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5715000" y="1905000"/>
            <a:ext cx="251918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National Alliance on Mental Illness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>
                <a:hlinkClick r:id="rId2"/>
              </a:rPr>
              <a:t>www.nami.org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American Academy of Child and Adolescent Psychiatry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>
                <a:hlinkClick r:id="rId3"/>
              </a:rPr>
              <a:t>www.aacap.org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International OCD Foundation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>
                <a:hlinkClick r:id="rId4"/>
              </a:rPr>
              <a:t>www.ocfoundation.org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National Institute of Mental Health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>
                <a:hlinkClick r:id="rId5"/>
              </a:rPr>
              <a:t>www.nimh.nih.gov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5410200" cy="3687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Excessively frightened, distressed, and uneasy during situations in which most others would not feel those symptoms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54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Diagnosable anxiety</a:t>
            </a:r>
            <a:endParaRPr lang="en-US" sz="3200" dirty="0"/>
          </a:p>
        </p:txBody>
      </p:sp>
      <p:pic>
        <p:nvPicPr>
          <p:cNvPr id="4" name="Picture 3" descr="anxiety boy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5943600" y="2286000"/>
            <a:ext cx="2184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Interference in daily life</a:t>
            </a:r>
          </a:p>
          <a:p>
            <a:r>
              <a:rPr lang="en-US" sz="2800" dirty="0" smtClean="0"/>
              <a:t>Overwhelming</a:t>
            </a:r>
          </a:p>
          <a:p>
            <a:r>
              <a:rPr lang="en-US" sz="2800" dirty="0" smtClean="0"/>
              <a:t>Chronic</a:t>
            </a:r>
          </a:p>
          <a:p>
            <a:r>
              <a:rPr lang="en-US" sz="2800" dirty="0" smtClean="0"/>
              <a:t>Common (10% possibly more)</a:t>
            </a:r>
          </a:p>
          <a:p>
            <a:r>
              <a:rPr lang="en-US" sz="2800" dirty="0" smtClean="0"/>
              <a:t>Under diagnosed</a:t>
            </a:r>
          </a:p>
          <a:p>
            <a:r>
              <a:rPr lang="en-US" sz="2800" dirty="0" smtClean="0"/>
              <a:t>No single cause, situational and/or </a:t>
            </a:r>
            <a:r>
              <a:rPr lang="en-US" sz="2800" dirty="0" err="1" smtClean="0"/>
              <a:t>neurochemical</a:t>
            </a:r>
            <a:r>
              <a:rPr lang="en-US" sz="2800" dirty="0" smtClean="0"/>
              <a:t> (serotonin)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Characteristics of Anxiety Disorders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42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5486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5200" dirty="0" smtClean="0"/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endParaRPr lang="en-US" sz="12800" b="1" dirty="0" smtClean="0"/>
          </a:p>
          <a:p>
            <a:pPr>
              <a:buNone/>
            </a:pPr>
            <a:r>
              <a:rPr lang="en-US" sz="12800" b="1" dirty="0" smtClean="0"/>
              <a:t>Generalized Anxiety Disorder</a:t>
            </a:r>
          </a:p>
          <a:p>
            <a:pPr lvl="1">
              <a:buNone/>
            </a:pPr>
            <a:r>
              <a:rPr lang="en-US" sz="3800" dirty="0" smtClean="0"/>
              <a:t>	</a:t>
            </a:r>
            <a:r>
              <a:rPr lang="en-US" sz="11200" dirty="0" smtClean="0"/>
              <a:t>Exaggerated worry about routine events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sz="1800" dirty="0" smtClean="0"/>
          </a:p>
          <a:p>
            <a:pPr>
              <a:buNone/>
            </a:pPr>
            <a:r>
              <a:rPr lang="en-US" sz="12800" b="1" dirty="0" smtClean="0"/>
              <a:t>Separation Anxiety Disorder</a:t>
            </a:r>
          </a:p>
          <a:p>
            <a:pPr lvl="1">
              <a:buNone/>
            </a:pPr>
            <a:r>
              <a:rPr lang="en-US" sz="3800" dirty="0" smtClean="0"/>
              <a:t>	</a:t>
            </a:r>
            <a:r>
              <a:rPr lang="en-US" sz="11200" dirty="0" smtClean="0"/>
              <a:t>Fearful and nervous when away from home or separated from a loved one</a:t>
            </a:r>
          </a:p>
          <a:p>
            <a:pPr lvl="1">
              <a:buNone/>
            </a:pPr>
            <a:endParaRPr lang="en-US" sz="3200" dirty="0" smtClean="0"/>
          </a:p>
          <a:p>
            <a:pPr>
              <a:buNone/>
            </a:pPr>
            <a:r>
              <a:rPr lang="en-US" sz="12800" b="1" dirty="0" smtClean="0"/>
              <a:t>Social Anxiety Disorder</a:t>
            </a:r>
          </a:p>
          <a:p>
            <a:pPr lvl="1">
              <a:buNone/>
            </a:pPr>
            <a:r>
              <a:rPr lang="en-US" sz="3800" dirty="0" smtClean="0"/>
              <a:t>	</a:t>
            </a:r>
            <a:r>
              <a:rPr lang="en-US" sz="11200" dirty="0" smtClean="0"/>
              <a:t>Hypersensitivity to criticism, difficulty being assertive, low self-esteem, performance issues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18288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Anxiety Disorders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39" y="201662"/>
            <a:ext cx="1686087" cy="23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915400" cy="6629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b="1" dirty="0" smtClean="0"/>
              <a:t>Obsessive </a:t>
            </a:r>
            <a:r>
              <a:rPr lang="en-US" sz="12800" b="1" dirty="0" smtClean="0"/>
              <a:t>Compulsive Disorder</a:t>
            </a:r>
          </a:p>
          <a:p>
            <a:pPr lvl="1">
              <a:buNone/>
            </a:pPr>
            <a:r>
              <a:rPr lang="en-US" sz="3800" dirty="0" smtClean="0"/>
              <a:t>		</a:t>
            </a:r>
            <a:r>
              <a:rPr lang="en-US" sz="11200" dirty="0" smtClean="0"/>
              <a:t>Repeated, intrusive, and unwanted thoughts 	(obsessions) and/or rituals that seem impossible 	to control (compulsions)</a:t>
            </a:r>
          </a:p>
          <a:p>
            <a:pPr lvl="1">
              <a:buNone/>
            </a:pPr>
            <a:endParaRPr lang="en-US" sz="3200" dirty="0" smtClean="0"/>
          </a:p>
          <a:p>
            <a:pPr>
              <a:buNone/>
            </a:pPr>
            <a:r>
              <a:rPr lang="en-US" sz="12800" b="1" dirty="0" smtClean="0"/>
              <a:t>Phobias</a:t>
            </a:r>
          </a:p>
          <a:p>
            <a:pPr lvl="1">
              <a:buNone/>
            </a:pPr>
            <a:r>
              <a:rPr lang="en-US" sz="3200" dirty="0" smtClean="0"/>
              <a:t>		</a:t>
            </a:r>
            <a:r>
              <a:rPr lang="en-US" sz="11200" dirty="0" smtClean="0"/>
              <a:t>A disabling and irrational fear of something 	that really poses little or no actual danger</a:t>
            </a:r>
          </a:p>
          <a:p>
            <a:pPr lvl="1">
              <a:buNone/>
            </a:pPr>
            <a:endParaRPr lang="en-US" sz="3200" dirty="0" smtClean="0"/>
          </a:p>
          <a:p>
            <a:pPr>
              <a:buNone/>
            </a:pPr>
            <a:r>
              <a:rPr lang="en-US" sz="12800" b="1" dirty="0" smtClean="0"/>
              <a:t>Panic Disorder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sz="11200" dirty="0" smtClean="0"/>
              <a:t>Sudden feelings of terror that strike 	repeatedly and without warning</a:t>
            </a:r>
          </a:p>
          <a:p>
            <a:pPr lvl="1">
              <a:buNone/>
            </a:pPr>
            <a:endParaRPr lang="en-US" sz="3200" dirty="0" smtClean="0"/>
          </a:p>
          <a:p>
            <a:pPr>
              <a:buNone/>
            </a:pPr>
            <a:r>
              <a:rPr lang="en-US" sz="12800" b="1" dirty="0" smtClean="0"/>
              <a:t>Post Traumatic Stress Disorder</a:t>
            </a:r>
          </a:p>
          <a:p>
            <a:pPr>
              <a:buNone/>
            </a:pPr>
            <a:r>
              <a:rPr lang="en-US" sz="3300" dirty="0" smtClean="0"/>
              <a:t>		</a:t>
            </a:r>
            <a:r>
              <a:rPr lang="en-US" sz="11200" dirty="0" smtClean="0"/>
              <a:t>Persistent symptoms after experiencing a 	trauma such as abuse, natural disasters, or 	witnessed violence</a:t>
            </a:r>
          </a:p>
        </p:txBody>
      </p:sp>
    </p:spTree>
    <p:extLst>
      <p:ext uri="{BB962C8B-B14F-4D97-AF65-F5344CB8AC3E}">
        <p14:creationId xmlns:p14="http://schemas.microsoft.com/office/powerpoint/2010/main" val="27957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021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b="1" dirty="0" smtClean="0"/>
              <a:t>Symptoms can look like other disorders…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12800" dirty="0" smtClean="0"/>
              <a:t>		ADHD </a:t>
            </a:r>
          </a:p>
          <a:p>
            <a:pPr>
              <a:buNone/>
            </a:pPr>
            <a:r>
              <a:rPr lang="en-US" sz="12800" dirty="0" smtClean="0"/>
              <a:t>		Depression</a:t>
            </a:r>
          </a:p>
          <a:p>
            <a:pPr>
              <a:buNone/>
            </a:pPr>
            <a:r>
              <a:rPr lang="en-US" sz="12800" dirty="0" smtClean="0"/>
              <a:t>		Oppositional Defiant Disorder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Anxiety At School</a:t>
            </a:r>
            <a:endParaRPr 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477000" y="2133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800600" y="4114800"/>
            <a:ext cx="1752600" cy="220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371600" y="4191000"/>
            <a:ext cx="2828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8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Teen Anxiety'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52400" y="2514600"/>
            <a:ext cx="4038600" cy="2654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419600" cy="647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Reaction to something AT school</a:t>
            </a:r>
          </a:p>
          <a:p>
            <a:pPr>
              <a:buNone/>
            </a:pPr>
            <a:r>
              <a:rPr lang="en-US" dirty="0" smtClean="0"/>
              <a:t>Obsessions, compulsions, rituals</a:t>
            </a:r>
          </a:p>
          <a:p>
            <a:pPr>
              <a:buNone/>
            </a:pPr>
            <a:r>
              <a:rPr lang="en-US" dirty="0" smtClean="0"/>
              <a:t>Needing to “finish</a:t>
            </a:r>
          </a:p>
          <a:p>
            <a:pPr>
              <a:buNone/>
            </a:pPr>
            <a:r>
              <a:rPr lang="en-US" dirty="0" smtClean="0"/>
              <a:t>Fear of mistakes</a:t>
            </a:r>
          </a:p>
          <a:p>
            <a:pPr>
              <a:buNone/>
            </a:pPr>
            <a:r>
              <a:rPr lang="en-US" dirty="0" smtClean="0"/>
              <a:t>Having something “just right”</a:t>
            </a:r>
          </a:p>
          <a:p>
            <a:pPr>
              <a:buNone/>
            </a:pPr>
            <a:r>
              <a:rPr lang="en-US" dirty="0" smtClean="0"/>
              <a:t>Wanting to be “safe” at home</a:t>
            </a:r>
          </a:p>
          <a:p>
            <a:pPr>
              <a:buNone/>
            </a:pPr>
            <a:r>
              <a:rPr lang="en-US" dirty="0" smtClean="0"/>
              <a:t>Wanting to check on family members</a:t>
            </a:r>
          </a:p>
          <a:p>
            <a:pPr>
              <a:buNone/>
            </a:pPr>
            <a:r>
              <a:rPr lang="en-US" dirty="0" smtClean="0"/>
              <a:t>Ruminating</a:t>
            </a:r>
          </a:p>
          <a:p>
            <a:pPr>
              <a:buNone/>
            </a:pPr>
            <a:r>
              <a:rPr lang="en-US" dirty="0" smtClean="0"/>
              <a:t>Overwhelmed by time constraints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But with different causes…</a:t>
            </a:r>
            <a:br>
              <a:rPr lang="en-US" sz="3200" b="1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40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91000" cy="5334000"/>
          </a:xfrm>
          <a:noFill/>
        </p:spPr>
        <p:txBody>
          <a:bodyPr>
            <a:noAutofit/>
          </a:bodyPr>
          <a:lstStyle/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Uptight, overly tense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dirty="0"/>
              <a:t>Vigilant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dirty="0"/>
              <a:t>Needs reassurance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dirty="0"/>
              <a:t>Avoids activities, school refusal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dirty="0"/>
              <a:t>Eager to please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dirty="0"/>
              <a:t>Unable to participate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dirty="0"/>
              <a:t>Easily overwhelmed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>Behaviors  </a:t>
            </a:r>
            <a:endParaRPr lang="en-US" sz="3200" b="1" dirty="0"/>
          </a:p>
        </p:txBody>
      </p:sp>
      <p:pic>
        <p:nvPicPr>
          <p:cNvPr id="8" name="Picture 7" descr="social-anxiety-treatment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90500" y="1843548"/>
            <a:ext cx="4206978" cy="28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</TotalTime>
  <Words>351</Words>
  <Application>Microsoft Office PowerPoint</Application>
  <PresentationFormat>On-screen Show (4:3)</PresentationFormat>
  <Paragraphs>196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Anxiety in Children and Adolescents</vt:lpstr>
      <vt:lpstr> Normal Anxiety</vt:lpstr>
      <vt:lpstr> Diagnosable anxiety</vt:lpstr>
      <vt:lpstr> Characteristics of Anxiety Disorders</vt:lpstr>
      <vt:lpstr> Anxiety Disorders</vt:lpstr>
      <vt:lpstr>PowerPoint Presentation</vt:lpstr>
      <vt:lpstr>Anxiety At School</vt:lpstr>
      <vt:lpstr>But with different causes… </vt:lpstr>
      <vt:lpstr>Behaviors  </vt:lpstr>
      <vt:lpstr>More Behaviors</vt:lpstr>
      <vt:lpstr>More Physical Symptoms</vt:lpstr>
      <vt:lpstr>External        External Triggers</vt:lpstr>
      <vt:lpstr>Internal Triggers</vt:lpstr>
      <vt:lpstr>PowerPoint Presentation</vt:lpstr>
      <vt:lpstr>PowerPoint Presentation</vt:lpstr>
      <vt:lpstr>PowerPoint Presentation</vt:lpstr>
      <vt:lpstr>And Remember….</vt:lpstr>
      <vt:lpstr>Help Is Available</vt:lpstr>
      <vt:lpstr>Area Service Providers </vt:lpstr>
      <vt:lpstr>Resources</vt:lpstr>
    </vt:vector>
  </TitlesOfParts>
  <Company>St. Luke's Regional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wonderful  title here</dc:title>
  <dc:creator>Eve Sides</dc:creator>
  <cp:lastModifiedBy>Swan, Lindsey L.</cp:lastModifiedBy>
  <cp:revision>13</cp:revision>
  <dcterms:created xsi:type="dcterms:W3CDTF">2015-03-03T16:19:43Z</dcterms:created>
  <dcterms:modified xsi:type="dcterms:W3CDTF">2015-10-01T20:36:32Z</dcterms:modified>
</cp:coreProperties>
</file>