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handoutMasterIdLst>
    <p:handoutMasterId r:id="rId36"/>
  </p:handoutMasterIdLst>
  <p:sldIdLst>
    <p:sldId id="256" r:id="rId2"/>
    <p:sldId id="283" r:id="rId3"/>
    <p:sldId id="257" r:id="rId4"/>
    <p:sldId id="293" r:id="rId5"/>
    <p:sldId id="294" r:id="rId6"/>
    <p:sldId id="300" r:id="rId7"/>
    <p:sldId id="258" r:id="rId8"/>
    <p:sldId id="259" r:id="rId9"/>
    <p:sldId id="260" r:id="rId10"/>
    <p:sldId id="261" r:id="rId11"/>
    <p:sldId id="263" r:id="rId12"/>
    <p:sldId id="262" r:id="rId13"/>
    <p:sldId id="275" r:id="rId14"/>
    <p:sldId id="279" r:id="rId15"/>
    <p:sldId id="280" r:id="rId16"/>
    <p:sldId id="281" r:id="rId17"/>
    <p:sldId id="282" r:id="rId18"/>
    <p:sldId id="284" r:id="rId19"/>
    <p:sldId id="285" r:id="rId20"/>
    <p:sldId id="301" r:id="rId21"/>
    <p:sldId id="291" r:id="rId22"/>
    <p:sldId id="292" r:id="rId23"/>
    <p:sldId id="295" r:id="rId24"/>
    <p:sldId id="299" r:id="rId25"/>
    <p:sldId id="297" r:id="rId26"/>
    <p:sldId id="296" r:id="rId27"/>
    <p:sldId id="298" r:id="rId28"/>
    <p:sldId id="286" r:id="rId29"/>
    <p:sldId id="287" r:id="rId30"/>
    <p:sldId id="288" r:id="rId31"/>
    <p:sldId id="290" r:id="rId32"/>
    <p:sldId id="264" r:id="rId33"/>
    <p:sldId id="276"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00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21" d="100"/>
          <a:sy n="121" d="100"/>
        </p:scale>
        <p:origin x="-112" y="-72"/>
      </p:cViewPr>
      <p:guideLst>
        <p:guide orient="horz" pos="2160"/>
        <p:guide pos="2880"/>
      </p:guideLst>
    </p:cSldViewPr>
  </p:slideViewPr>
  <p:notesTextViewPr>
    <p:cViewPr>
      <p:scale>
        <a:sx n="100" d="100"/>
        <a:sy n="100" d="100"/>
      </p:scale>
      <p:origin x="0" y="616"/>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6A811E-DD35-2D4C-9208-A6EEAEAEF6A4}" type="datetimeFigureOut">
              <a:rPr lang="en-US" smtClean="0"/>
              <a:t>3/23/15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6870BA-93B9-F549-877B-3EF517F7BF9C}" type="slidenum">
              <a:rPr lang="en-US" smtClean="0"/>
              <a:t>‹#›</a:t>
            </a:fld>
            <a:endParaRPr lang="en-US"/>
          </a:p>
        </p:txBody>
      </p:sp>
    </p:spTree>
    <p:extLst>
      <p:ext uri="{BB962C8B-B14F-4D97-AF65-F5344CB8AC3E}">
        <p14:creationId xmlns:p14="http://schemas.microsoft.com/office/powerpoint/2010/main" val="4088812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B8EE55-03C9-4342-8A78-2362AB84766F}" type="datetimeFigureOut">
              <a:rPr lang="en-US" smtClean="0"/>
              <a:pPr/>
              <a:t>3/23/15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39806-5227-FB47-B3BA-4D34676B3EC7}" type="slidenum">
              <a:rPr lang="en-US" smtClean="0"/>
              <a:pPr/>
              <a:t>‹#›</a:t>
            </a:fld>
            <a:endParaRPr lang="en-US"/>
          </a:p>
        </p:txBody>
      </p:sp>
    </p:spTree>
    <p:extLst>
      <p:ext uri="{BB962C8B-B14F-4D97-AF65-F5344CB8AC3E}">
        <p14:creationId xmlns:p14="http://schemas.microsoft.com/office/powerpoint/2010/main" val="961128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Protein_precursor" TargetMode="External"/><Relationship Id="rId4" Type="http://schemas.openxmlformats.org/officeDocument/2006/relationships/hyperlink" Target="http://en.wikipedia.org/wiki/Sex_hormones"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9" Type="http://schemas.openxmlformats.org/officeDocument/2006/relationships/hyperlink" Target="http://pwq.sagepub.com/search?author1=Meghan+C.+McLean&amp;sortspec=date&amp;submit=Submit" TargetMode="External"/><Relationship Id="rId20" Type="http://schemas.openxmlformats.org/officeDocument/2006/relationships/hyperlink" Target="http://jca.sagepub.com/search?author1=Benedikt+Hell&amp;sortspec=date&amp;submit=Submit" TargetMode="External"/><Relationship Id="rId21" Type="http://schemas.openxmlformats.org/officeDocument/2006/relationships/hyperlink" Target="http://jca.sagepub.com/content/20/4/479.abstract%23aff-2" TargetMode="External"/><Relationship Id="rId22" Type="http://schemas.openxmlformats.org/officeDocument/2006/relationships/hyperlink" Target="mailto:katja.paessler@uni-konstanz.de" TargetMode="External"/><Relationship Id="rId10" Type="http://schemas.openxmlformats.org/officeDocument/2006/relationships/hyperlink" Target="mailto:danielle.young@rutgers.edu" TargetMode="External"/><Relationship Id="rId11" Type="http://schemas.openxmlformats.org/officeDocument/2006/relationships/hyperlink" Target="http://joa.sagepub.com/search?author1=Del+Siegle&amp;sortspec=date&amp;submit=Submit" TargetMode="External"/><Relationship Id="rId12" Type="http://schemas.openxmlformats.org/officeDocument/2006/relationships/hyperlink" Target="http://joa.sagepub.com/content/24/1/27.abstract%23aff-1" TargetMode="External"/><Relationship Id="rId13" Type="http://schemas.openxmlformats.org/officeDocument/2006/relationships/hyperlink" Target="http://joa.sagepub.com/search?author1=Hope+E.+Wilson&amp;sortspec=date&amp;submit=Submit" TargetMode="External"/><Relationship Id="rId14" Type="http://schemas.openxmlformats.org/officeDocument/2006/relationships/hyperlink" Target="http://joa.sagepub.com/content/24/1/27.abstract%23aff-2" TargetMode="External"/><Relationship Id="rId15" Type="http://schemas.openxmlformats.org/officeDocument/2006/relationships/hyperlink" Target="http://joa.sagepub.com/search?author1=Catherine+A.+Little&amp;sortspec=date&amp;submit=Submit" TargetMode="External"/><Relationship Id="rId16" Type="http://schemas.openxmlformats.org/officeDocument/2006/relationships/hyperlink" Target="mailto:del.siegle@uconn.edu" TargetMode="External"/><Relationship Id="rId17" Type="http://schemas.openxmlformats.org/officeDocument/2006/relationships/hyperlink" Target="http://jca.sagepub.com/search?author1=Katja+P%C3%A4%C3%9Fler&amp;sortspec=date&amp;submit=Submit" TargetMode="External"/><Relationship Id="rId18" Type="http://schemas.openxmlformats.org/officeDocument/2006/relationships/hyperlink" Target="http://jca.sagepub.com/content/20/4/479.abstract%23aff-1" TargetMode="External"/><Relationship Id="rId19" Type="http://schemas.openxmlformats.org/officeDocument/2006/relationships/hyperlink" Target="http://jca.sagepub.com/content/20/4/479.abstract%23corresp-1" TargetMode="External"/><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pwq.sagepub.com/search?author1=Danielle+M.+Young&amp;sortspec=date&amp;submit=Submit" TargetMode="External"/><Relationship Id="rId4" Type="http://schemas.openxmlformats.org/officeDocument/2006/relationships/hyperlink" Target="http://pwq.sagepub.com/content/37/3/283.abstract%23aff-1" TargetMode="External"/><Relationship Id="rId5" Type="http://schemas.openxmlformats.org/officeDocument/2006/relationships/hyperlink" Target="http://pwq.sagepub.com/content/37/3/283.abstract%23corresp-1" TargetMode="External"/><Relationship Id="rId6" Type="http://schemas.openxmlformats.org/officeDocument/2006/relationships/hyperlink" Target="http://pwq.sagepub.com/search?author1=Laurie+A.+Rudman&amp;sortspec=date&amp;submit=Submit" TargetMode="External"/><Relationship Id="rId7" Type="http://schemas.openxmlformats.org/officeDocument/2006/relationships/hyperlink" Target="http://pwq.sagepub.com/search?author1=Helen+M.+Buettner&amp;sortspec=date&amp;submit=Submit" TargetMode="External"/><Relationship Id="rId8" Type="http://schemas.openxmlformats.org/officeDocument/2006/relationships/hyperlink" Target="http://pwq.sagepub.com/content/37/3/283.abstract%23aff-2"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Interested</a:t>
            </a:r>
            <a:r>
              <a:rPr lang="en-US" baseline="0" dirty="0" smtClean="0"/>
              <a:t> in this topic for over </a:t>
            </a:r>
            <a:r>
              <a:rPr lang="en-US" baseline="0" dirty="0" smtClean="0"/>
              <a:t>25 </a:t>
            </a:r>
            <a:r>
              <a:rPr lang="en-US" baseline="0" dirty="0" smtClean="0"/>
              <a:t>years.</a:t>
            </a:r>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1</a:t>
            </a:fld>
            <a:endParaRPr lang="en-US"/>
          </a:p>
        </p:txBody>
      </p:sp>
    </p:spTree>
    <p:extLst>
      <p:ext uri="{BB962C8B-B14F-4D97-AF65-F5344CB8AC3E}">
        <p14:creationId xmlns:p14="http://schemas.microsoft.com/office/powerpoint/2010/main" val="3518645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why guys just</a:t>
            </a:r>
            <a:r>
              <a:rPr lang="en-US" baseline="0" dirty="0" smtClean="0"/>
              <a:t> love sports—playing them and watching them….embracing the win and suffering the loss?</a:t>
            </a:r>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13</a:t>
            </a:fld>
            <a:endParaRPr lang="en-US"/>
          </a:p>
        </p:txBody>
      </p:sp>
    </p:spTree>
    <p:extLst>
      <p:ext uri="{BB962C8B-B14F-4D97-AF65-F5344CB8AC3E}">
        <p14:creationId xmlns:p14="http://schemas.microsoft.com/office/powerpoint/2010/main" val="1094202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Get a PHYSICAL</a:t>
            </a:r>
            <a:r>
              <a:rPr lang="en-US" baseline="0" dirty="0" smtClean="0"/>
              <a:t> RUSH – massive FEEL GOOD rush in the form of dopamine-neurochemical that is addicting.</a:t>
            </a:r>
          </a:p>
          <a:p>
            <a:r>
              <a:rPr lang="en-US" baseline="0" dirty="0" smtClean="0"/>
              <a:t>GIRLS get a physical RUSH from activity, as well. BE AWARE of what </a:t>
            </a:r>
            <a:r>
              <a:rPr lang="en-US" b="1" baseline="0" dirty="0" smtClean="0">
                <a:solidFill>
                  <a:srgbClr val="FF0097"/>
                </a:solidFill>
              </a:rPr>
              <a:t>GIRLS</a:t>
            </a:r>
            <a:r>
              <a:rPr lang="en-US" baseline="0" dirty="0" smtClean="0"/>
              <a:t> do at recess. Inactivity? Four square, jump rope, talking?</a:t>
            </a:r>
            <a:r>
              <a:rPr lang="en-US" b="1" baseline="0" dirty="0" smtClean="0">
                <a:solidFill>
                  <a:srgbClr val="0000FF"/>
                </a:solidFill>
              </a:rPr>
              <a:t> Boys</a:t>
            </a:r>
            <a:r>
              <a:rPr lang="en-US" baseline="0" dirty="0" smtClean="0"/>
              <a:t>: Interactive games that continue the next recess or the next day/</a:t>
            </a:r>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14</a:t>
            </a:fld>
            <a:endParaRPr lang="en-US"/>
          </a:p>
        </p:txBody>
      </p:sp>
    </p:spTree>
    <p:extLst>
      <p:ext uri="{BB962C8B-B14F-4D97-AF65-F5344CB8AC3E}">
        <p14:creationId xmlns:p14="http://schemas.microsoft.com/office/powerpoint/2010/main" val="2172304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SEX PLAY common and desired</a:t>
            </a:r>
            <a:r>
              <a:rPr lang="en-US" baseline="0" dirty="0" smtClean="0"/>
              <a:t> by boys and girls in school</a:t>
            </a:r>
          </a:p>
          <a:p>
            <a:endParaRPr lang="en-US" baseline="0" dirty="0" smtClean="0"/>
          </a:p>
        </p:txBody>
      </p:sp>
      <p:sp>
        <p:nvSpPr>
          <p:cNvPr id="4" name="Slide Number Placeholder 3"/>
          <p:cNvSpPr>
            <a:spLocks noGrp="1"/>
          </p:cNvSpPr>
          <p:nvPr>
            <p:ph type="sldNum" sz="quarter" idx="10"/>
          </p:nvPr>
        </p:nvSpPr>
        <p:spPr/>
        <p:txBody>
          <a:bodyPr/>
          <a:lstStyle/>
          <a:p>
            <a:fld id="{BB739806-5227-FB47-B3BA-4D34676B3EC7}" type="slidenum">
              <a:rPr lang="en-US" smtClean="0"/>
              <a:pPr/>
              <a:t>15</a:t>
            </a:fld>
            <a:endParaRPr lang="en-US"/>
          </a:p>
        </p:txBody>
      </p:sp>
    </p:spTree>
    <p:extLst>
      <p:ext uri="{BB962C8B-B14F-4D97-AF65-F5344CB8AC3E}">
        <p14:creationId xmlns:p14="http://schemas.microsoft.com/office/powerpoint/2010/main" val="2172304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man smell…a BOY smell</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err="1" smtClean="0"/>
              <a:t>Androstenedione</a:t>
            </a:r>
            <a:r>
              <a:rPr lang="en-US" b="1" baseline="0" dirty="0" smtClean="0"/>
              <a:t> </a:t>
            </a:r>
            <a:r>
              <a:rPr lang="en-US" baseline="0" dirty="0" smtClean="0"/>
              <a:t>is a PHEROMONE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Pronounced…An-DRO-STEN</a:t>
            </a:r>
            <a:r>
              <a:rPr lang="en-US" b="1" baseline="0" dirty="0" smtClean="0"/>
              <a:t>-ED</a:t>
            </a:r>
            <a:r>
              <a:rPr lang="en-US" baseline="0" dirty="0" smtClean="0"/>
              <a:t>-EEE-ONE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smtClean="0"/>
              <a:t>Androstenedione</a:t>
            </a:r>
            <a:r>
              <a:rPr lang="en-US" dirty="0" smtClean="0"/>
              <a:t> is the common </a:t>
            </a:r>
            <a:r>
              <a:rPr lang="en-US" dirty="0" smtClean="0">
                <a:hlinkClick r:id="rId3" tooltip="Protein precursor"/>
              </a:rPr>
              <a:t>precursor</a:t>
            </a:r>
            <a:r>
              <a:rPr lang="en-US" dirty="0" smtClean="0"/>
              <a:t> of male and female </a:t>
            </a:r>
            <a:r>
              <a:rPr lang="en-US" dirty="0" smtClean="0">
                <a:hlinkClick r:id="rId4" tooltip="Sex hormones"/>
              </a:rPr>
              <a:t>sex hormones</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16</a:t>
            </a:fld>
            <a:endParaRPr lang="en-US"/>
          </a:p>
        </p:txBody>
      </p:sp>
    </p:spTree>
    <p:extLst>
      <p:ext uri="{BB962C8B-B14F-4D97-AF65-F5344CB8AC3E}">
        <p14:creationId xmlns:p14="http://schemas.microsoft.com/office/powerpoint/2010/main" val="2172304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Vasopressin: Increases male aggression</a:t>
            </a:r>
          </a:p>
          <a:p>
            <a:r>
              <a:rPr lang="en-US" b="1" dirty="0" smtClean="0"/>
              <a:t>BOYS-See the world through MALE colored glasses!</a:t>
            </a:r>
            <a:endParaRPr lang="en-US" dirty="0" smtClean="0"/>
          </a:p>
          <a:p>
            <a:endParaRPr lang="en-US" baseline="0" dirty="0" smtClean="0"/>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17</a:t>
            </a:fld>
            <a:endParaRPr lang="en-US"/>
          </a:p>
        </p:txBody>
      </p:sp>
    </p:spTree>
    <p:extLst>
      <p:ext uri="{BB962C8B-B14F-4D97-AF65-F5344CB8AC3E}">
        <p14:creationId xmlns:p14="http://schemas.microsoft.com/office/powerpoint/2010/main" val="2172304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Carolyn</a:t>
            </a:r>
            <a:r>
              <a:rPr lang="en-US" baseline="0" dirty="0" smtClean="0"/>
              <a:t> </a:t>
            </a:r>
            <a:r>
              <a:rPr lang="en-US" dirty="0" smtClean="0"/>
              <a:t>Callahan &amp; Jacqueline</a:t>
            </a:r>
            <a:r>
              <a:rPr lang="en-US" baseline="0" dirty="0" smtClean="0"/>
              <a:t> </a:t>
            </a:r>
            <a:r>
              <a:rPr lang="en-US" dirty="0" err="1" smtClean="0"/>
              <a:t>Eccles</a:t>
            </a:r>
            <a:r>
              <a:rPr lang="en-US" dirty="0" smtClean="0"/>
              <a:t> </a:t>
            </a:r>
          </a:p>
          <a:p>
            <a:r>
              <a:rPr lang="en-US" dirty="0" smtClean="0"/>
              <a:t>Behind</a:t>
            </a:r>
            <a:r>
              <a:rPr lang="en-US" baseline="0" dirty="0" smtClean="0"/>
              <a:t> a discrete observation window—psychologists watched a team of boys in one room and a team of girls in another room trying to fix a broken bicycle. Given same tools. Follow up interview:</a:t>
            </a:r>
          </a:p>
          <a:p>
            <a:r>
              <a:rPr lang="en-US" baseline="0" dirty="0" smtClean="0"/>
              <a:t>Girls: final assessment  “We couldn’t FIX IT”</a:t>
            </a:r>
          </a:p>
          <a:p>
            <a:r>
              <a:rPr lang="en-US" baseline="0" dirty="0" smtClean="0"/>
              <a:t>Boys: final assessment “The bicycle couldn’t BE FIXED.”</a:t>
            </a:r>
          </a:p>
          <a:p>
            <a:r>
              <a:rPr lang="en-US" baseline="0" dirty="0" smtClean="0"/>
              <a:t> GIRLS….Be intentional about Financial Literacy of your girls/daughters. Ex. Money Smart Week on Drake’s campus Sat May 12, 2014 (FREE!)</a:t>
            </a:r>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18</a:t>
            </a:fld>
            <a:endParaRPr lang="en-US"/>
          </a:p>
        </p:txBody>
      </p:sp>
    </p:spTree>
    <p:extLst>
      <p:ext uri="{BB962C8B-B14F-4D97-AF65-F5344CB8AC3E}">
        <p14:creationId xmlns:p14="http://schemas.microsoft.com/office/powerpoint/2010/main" val="64536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Everybody who has survived adolescence knows what a scary, tumultuous, exciting time it is. But if we use memories of our experiences to guide our understanding of what today's girls are living through, we make a serious mistake. Our daughters are living in a new world. </a:t>
            </a:r>
            <a:r>
              <a:rPr lang="en-US" b="1" dirty="0" smtClean="0"/>
              <a:t>Reviving Ophelia</a:t>
            </a:r>
            <a:r>
              <a:rPr lang="en-US" dirty="0" smtClean="0"/>
              <a:t> is a call to arms from Dr. Mary </a:t>
            </a:r>
            <a:r>
              <a:rPr lang="en-US" dirty="0" err="1" smtClean="0"/>
              <a:t>Pipher</a:t>
            </a:r>
            <a:r>
              <a:rPr lang="en-US" dirty="0" smtClean="0"/>
              <a:t>, a psychologist who has worked with teenagers for decades. She finds that in spite of the women's movement, which has empowered adult women in some ways, teenage girls today are having a harder time than ever before because of </a:t>
            </a:r>
            <a:r>
              <a:rPr lang="en-US" b="1" dirty="0" smtClean="0"/>
              <a:t>higher levels of violence and sexism</a:t>
            </a:r>
            <a:r>
              <a:rPr lang="en-US" dirty="0" smtClean="0"/>
              <a:t>. The current crises of adolescence - frequent suicide attempts, dropping out of school and running away from home, teenage pregnancies in unprecedented numbers, and an epidemic of eating disorders - are caused not so much by "dysfunctional families" or incorrect messages from parents as by </a:t>
            </a:r>
            <a:r>
              <a:rPr lang="en-US" b="1" dirty="0" smtClean="0"/>
              <a:t>our media-saturated, </a:t>
            </a:r>
            <a:r>
              <a:rPr lang="en-US" b="1" dirty="0" err="1" smtClean="0"/>
              <a:t>lookist</a:t>
            </a:r>
            <a:r>
              <a:rPr lang="en-US" b="1" dirty="0" smtClean="0"/>
              <a:t>, girl-destroying culture</a:t>
            </a:r>
            <a:r>
              <a:rPr lang="en-US" dirty="0" smtClean="0"/>
              <a:t>. Young teenagers are not developmentally equipped to meet the challenges that confront them. </a:t>
            </a:r>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19</a:t>
            </a:fld>
            <a:endParaRPr lang="en-US"/>
          </a:p>
        </p:txBody>
      </p:sp>
    </p:spTree>
    <p:extLst>
      <p:ext uri="{BB962C8B-B14F-4D97-AF65-F5344CB8AC3E}">
        <p14:creationId xmlns:p14="http://schemas.microsoft.com/office/powerpoint/2010/main" val="3476273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NAGC session</a:t>
            </a:r>
            <a:r>
              <a:rPr lang="en-US" baseline="0" dirty="0" smtClean="0"/>
              <a:t> on Gender (Dr. Barbara Kerr)</a:t>
            </a:r>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20</a:t>
            </a:fld>
            <a:endParaRPr lang="en-US"/>
          </a:p>
        </p:txBody>
      </p:sp>
    </p:spTree>
    <p:extLst>
      <p:ext uri="{BB962C8B-B14F-4D97-AF65-F5344CB8AC3E}">
        <p14:creationId xmlns:p14="http://schemas.microsoft.com/office/powerpoint/2010/main" val="820123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21</a:t>
            </a:fld>
            <a:endParaRPr lang="en-US"/>
          </a:p>
        </p:txBody>
      </p:sp>
    </p:spTree>
    <p:extLst>
      <p:ext uri="{BB962C8B-B14F-4D97-AF65-F5344CB8AC3E}">
        <p14:creationId xmlns:p14="http://schemas.microsoft.com/office/powerpoint/2010/main" val="249028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Barbie as a role “model?”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Compelling Book: </a:t>
            </a:r>
            <a:r>
              <a:rPr lang="en-US" sz="1200" b="1" i="1" dirty="0" smtClean="0"/>
              <a:t>The Lolita Effect: </a:t>
            </a:r>
            <a:r>
              <a:rPr lang="en-US" sz="1200" b="1" i="1" dirty="0" err="1" smtClean="0"/>
              <a:t>Sexualization</a:t>
            </a:r>
            <a:r>
              <a:rPr lang="en-US" sz="1200" b="1" i="1" dirty="0" smtClean="0"/>
              <a:t> of Pre-Teen Girls-for</a:t>
            </a:r>
            <a:r>
              <a:rPr lang="en-US" sz="1200" b="1" i="1" baseline="0" dirty="0" smtClean="0"/>
              <a:t> Teens and Tweens</a:t>
            </a:r>
            <a:endParaRPr lang="en-US" sz="1200" b="1" i="1" dirty="0" smtClean="0"/>
          </a:p>
          <a:p>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22</a:t>
            </a:fld>
            <a:endParaRPr lang="en-US"/>
          </a:p>
        </p:txBody>
      </p:sp>
    </p:spTree>
    <p:extLst>
      <p:ext uri="{BB962C8B-B14F-4D97-AF65-F5344CB8AC3E}">
        <p14:creationId xmlns:p14="http://schemas.microsoft.com/office/powerpoint/2010/main" val="302242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necessarily</a:t>
            </a:r>
            <a:r>
              <a:rPr lang="en-US" baseline="0" dirty="0" smtClean="0"/>
              <a:t> applicable in </a:t>
            </a:r>
            <a:r>
              <a:rPr lang="en-US" dirty="0" smtClean="0"/>
              <a:t>my own HOUSE!</a:t>
            </a:r>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2</a:t>
            </a:fld>
            <a:endParaRPr lang="en-US"/>
          </a:p>
        </p:txBody>
      </p:sp>
    </p:spTree>
    <p:extLst>
      <p:ext uri="{BB962C8B-B14F-4D97-AF65-F5344CB8AC3E}">
        <p14:creationId xmlns:p14="http://schemas.microsoft.com/office/powerpoint/2010/main" val="2892814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23</a:t>
            </a:fld>
            <a:endParaRPr lang="en-US"/>
          </a:p>
        </p:txBody>
      </p:sp>
    </p:spTree>
    <p:extLst>
      <p:ext uri="{BB962C8B-B14F-4D97-AF65-F5344CB8AC3E}">
        <p14:creationId xmlns:p14="http://schemas.microsoft.com/office/powerpoint/2010/main" val="1083032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25</a:t>
            </a:fld>
            <a:endParaRPr lang="en-US"/>
          </a:p>
        </p:txBody>
      </p:sp>
    </p:spTree>
    <p:extLst>
      <p:ext uri="{BB962C8B-B14F-4D97-AF65-F5344CB8AC3E}">
        <p14:creationId xmlns:p14="http://schemas.microsoft.com/office/powerpoint/2010/main" val="31519765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Times New Roman"/>
                <a:cs typeface="Times New Roman"/>
              </a:rPr>
              <a:t>Thankful</a:t>
            </a:r>
            <a:r>
              <a:rPr lang="en-US" b="1" baseline="0" dirty="0" smtClean="0">
                <a:latin typeface="Times New Roman"/>
                <a:cs typeface="Times New Roman"/>
              </a:rPr>
              <a:t> to Andrea’s 7</a:t>
            </a:r>
            <a:r>
              <a:rPr lang="en-US" b="1" baseline="30000" dirty="0" smtClean="0">
                <a:latin typeface="Times New Roman"/>
                <a:cs typeface="Times New Roman"/>
              </a:rPr>
              <a:t>th</a:t>
            </a:r>
            <a:r>
              <a:rPr lang="en-US" b="1" baseline="0" dirty="0" smtClean="0">
                <a:latin typeface="Times New Roman"/>
                <a:cs typeface="Times New Roman"/>
              </a:rPr>
              <a:t> gr LIFE SCIENCE teacher in AMES Community Schools. Didn’t make her work in a coop learning group!!</a:t>
            </a:r>
            <a:endParaRPr lang="en-US" b="1" dirty="0">
              <a:latin typeface="Times New Roman"/>
              <a:cs typeface="Times New Roman"/>
            </a:endParaRPr>
          </a:p>
        </p:txBody>
      </p:sp>
      <p:sp>
        <p:nvSpPr>
          <p:cNvPr id="4" name="Slide Number Placeholder 3"/>
          <p:cNvSpPr>
            <a:spLocks noGrp="1"/>
          </p:cNvSpPr>
          <p:nvPr>
            <p:ph type="sldNum" sz="quarter" idx="10"/>
          </p:nvPr>
        </p:nvSpPr>
        <p:spPr/>
        <p:txBody>
          <a:bodyPr/>
          <a:lstStyle/>
          <a:p>
            <a:fld id="{BB739806-5227-FB47-B3BA-4D34676B3EC7}" type="slidenum">
              <a:rPr lang="en-US" smtClean="0"/>
              <a:pPr/>
              <a:t>27</a:t>
            </a:fld>
            <a:endParaRPr lang="en-US"/>
          </a:p>
        </p:txBody>
      </p:sp>
    </p:spTree>
    <p:extLst>
      <p:ext uri="{BB962C8B-B14F-4D97-AF65-F5344CB8AC3E}">
        <p14:creationId xmlns:p14="http://schemas.microsoft.com/office/powerpoint/2010/main" val="895964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advantaged</a:t>
            </a:r>
            <a:r>
              <a:rPr lang="en-US" baseline="0" dirty="0" smtClean="0"/>
              <a:t> boys and females had less attention from teachers and not asked higher level questions</a:t>
            </a:r>
          </a:p>
          <a:p>
            <a:r>
              <a:rPr lang="en-US" baseline="0" dirty="0" smtClean="0"/>
              <a:t>Multi education- history books weak on contributions of women. </a:t>
            </a:r>
          </a:p>
          <a:p>
            <a:r>
              <a:rPr lang="en-US" baseline="0" dirty="0" smtClean="0"/>
              <a:t>Heroes were male, strong, aggressive</a:t>
            </a:r>
          </a:p>
        </p:txBody>
      </p:sp>
      <p:sp>
        <p:nvSpPr>
          <p:cNvPr id="4" name="Slide Number Placeholder 3"/>
          <p:cNvSpPr>
            <a:spLocks noGrp="1"/>
          </p:cNvSpPr>
          <p:nvPr>
            <p:ph type="sldNum" sz="quarter" idx="10"/>
          </p:nvPr>
        </p:nvSpPr>
        <p:spPr/>
        <p:txBody>
          <a:bodyPr/>
          <a:lstStyle/>
          <a:p>
            <a:fld id="{BB739806-5227-FB47-B3BA-4D34676B3EC7}" type="slidenum">
              <a:rPr lang="en-US" smtClean="0"/>
              <a:pPr/>
              <a:t>28</a:t>
            </a:fld>
            <a:endParaRPr lang="en-US"/>
          </a:p>
        </p:txBody>
      </p:sp>
    </p:spTree>
    <p:extLst>
      <p:ext uri="{BB962C8B-B14F-4D97-AF65-F5344CB8AC3E}">
        <p14:creationId xmlns:p14="http://schemas.microsoft.com/office/powerpoint/2010/main" val="969879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Math and boys….Reading and  girls…..still stereotypical.</a:t>
            </a:r>
          </a:p>
          <a:p>
            <a:r>
              <a:rPr lang="en-US" baseline="0" dirty="0" smtClean="0"/>
              <a:t>Women earn less.</a:t>
            </a:r>
          </a:p>
          <a:p>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29</a:t>
            </a:fld>
            <a:endParaRPr lang="en-US"/>
          </a:p>
        </p:txBody>
      </p:sp>
    </p:spTree>
    <p:extLst>
      <p:ext uri="{BB962C8B-B14F-4D97-AF65-F5344CB8AC3E}">
        <p14:creationId xmlns:p14="http://schemas.microsoft.com/office/powerpoint/2010/main" val="17430333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Psychology of Women Quarterly September 2013 vol. 37 no. 3 283-292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1. The Influence of Female Role Models on Women’s Implicit Science Cognitions</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3"/>
              </a:rPr>
              <a:t>Danielle M. Young</a:t>
            </a:r>
            <a:r>
              <a:rPr lang="en-US" sz="1200" u="sng" kern="1200" dirty="0" smtClean="0">
                <a:solidFill>
                  <a:schemeClr val="tx1"/>
                </a:solidFill>
                <a:effectLst/>
                <a:latin typeface="+mn-lt"/>
                <a:ea typeface="+mn-ea"/>
                <a:cs typeface="+mn-cs"/>
                <a:hlinkClick r:id="rId4"/>
              </a:rPr>
              <a:t>1</a:t>
            </a:r>
            <a:r>
              <a:rPr lang="en-US" sz="1200" u="sng" kern="1200" dirty="0" smtClean="0">
                <a:solidFill>
                  <a:schemeClr val="tx1"/>
                </a:solidFill>
                <a:effectLst/>
                <a:latin typeface="+mn-lt"/>
                <a:ea typeface="+mn-ea"/>
                <a:cs typeface="+mn-cs"/>
                <a:hlinkClick r:id="rId5"/>
              </a:rPr>
              <a:t>⇑</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6"/>
              </a:rPr>
              <a:t>Laurie A. Rudman</a:t>
            </a:r>
            <a:r>
              <a:rPr lang="en-US" sz="1200" u="sng" kern="1200" dirty="0" smtClean="0">
                <a:solidFill>
                  <a:schemeClr val="tx1"/>
                </a:solidFill>
                <a:effectLst/>
                <a:latin typeface="+mn-lt"/>
                <a:ea typeface="+mn-ea"/>
                <a:cs typeface="+mn-cs"/>
                <a:hlinkClick r:id="rId4"/>
              </a:rPr>
              <a:t>1</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7"/>
              </a:rPr>
              <a:t>Helen M. Buettner</a:t>
            </a:r>
            <a:r>
              <a:rPr lang="en-US" sz="1200" u="sng" kern="1200" dirty="0" smtClean="0">
                <a:solidFill>
                  <a:schemeClr val="tx1"/>
                </a:solidFill>
                <a:effectLst/>
                <a:latin typeface="+mn-lt"/>
                <a:ea typeface="+mn-ea"/>
                <a:cs typeface="+mn-cs"/>
                <a:hlinkClick r:id="rId8"/>
              </a:rPr>
              <a:t>2</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9"/>
              </a:rPr>
              <a:t>Meghan C. McLean</a:t>
            </a:r>
            <a:r>
              <a:rPr lang="en-US" sz="1200" u="sng" kern="1200" dirty="0" smtClean="0">
                <a:solidFill>
                  <a:schemeClr val="tx1"/>
                </a:solidFill>
                <a:effectLst/>
                <a:latin typeface="+mn-lt"/>
                <a:ea typeface="+mn-ea"/>
                <a:cs typeface="+mn-cs"/>
                <a:hlinkClick r:id="rId4"/>
              </a:rPr>
              <a:t>1</a:t>
            </a:r>
            <a:endParaRPr lang="en-US" sz="1200" kern="1200" dirty="0" smtClean="0">
              <a:solidFill>
                <a:schemeClr val="tx1"/>
              </a:solidFill>
              <a:effectLst/>
              <a:latin typeface="+mn-lt"/>
              <a:ea typeface="+mn-ea"/>
              <a:cs typeface="+mn-cs"/>
            </a:endParaRPr>
          </a:p>
          <a:p>
            <a:pPr lvl="0"/>
            <a:r>
              <a:rPr lang="en-US" sz="1200" i="1" kern="1200" baseline="30000" dirty="0" smtClean="0">
                <a:solidFill>
                  <a:schemeClr val="tx1"/>
                </a:solidFill>
                <a:effectLst/>
                <a:latin typeface="+mn-lt"/>
                <a:ea typeface="+mn-ea"/>
                <a:cs typeface="+mn-cs"/>
              </a:rPr>
              <a:t>1</a:t>
            </a:r>
            <a:r>
              <a:rPr lang="en-US" sz="1200" i="1" kern="1200" dirty="0" smtClean="0">
                <a:solidFill>
                  <a:schemeClr val="tx1"/>
                </a:solidFill>
                <a:effectLst/>
                <a:latin typeface="+mn-lt"/>
                <a:ea typeface="+mn-ea"/>
                <a:cs typeface="+mn-cs"/>
              </a:rPr>
              <a:t>Department of Psychology, Rutgers University, New Brunswick, NJ, USA </a:t>
            </a:r>
            <a:endParaRPr lang="en-US" sz="1200" kern="1200" dirty="0" smtClean="0">
              <a:solidFill>
                <a:schemeClr val="tx1"/>
              </a:solidFill>
              <a:effectLst/>
              <a:latin typeface="+mn-lt"/>
              <a:ea typeface="+mn-ea"/>
              <a:cs typeface="+mn-cs"/>
            </a:endParaRPr>
          </a:p>
          <a:p>
            <a:pPr lvl="0"/>
            <a:r>
              <a:rPr lang="en-US" sz="1200" i="1" kern="1200" baseline="30000" dirty="0" smtClean="0">
                <a:solidFill>
                  <a:schemeClr val="tx1"/>
                </a:solidFill>
                <a:effectLst/>
                <a:latin typeface="+mn-lt"/>
                <a:ea typeface="+mn-ea"/>
                <a:cs typeface="+mn-cs"/>
              </a:rPr>
              <a:t>2</a:t>
            </a:r>
            <a:r>
              <a:rPr lang="en-US" sz="1200" i="1" kern="1200" dirty="0" smtClean="0">
                <a:solidFill>
                  <a:schemeClr val="tx1"/>
                </a:solidFill>
                <a:effectLst/>
                <a:latin typeface="+mn-lt"/>
                <a:ea typeface="+mn-ea"/>
                <a:cs typeface="+mn-cs"/>
              </a:rPr>
              <a:t>Department of Biomedical Engineering, Rutgers University, New Brunswick, NJ, USA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Danielle M. Young, Department of Psychology, </a:t>
            </a:r>
            <a:r>
              <a:rPr lang="en-US" sz="1200" kern="1200" dirty="0" err="1" smtClean="0">
                <a:solidFill>
                  <a:schemeClr val="tx1"/>
                </a:solidFill>
                <a:effectLst/>
                <a:latin typeface="+mn-lt"/>
                <a:ea typeface="+mn-ea"/>
                <a:cs typeface="+mn-cs"/>
              </a:rPr>
              <a:t>Tillett</a:t>
            </a:r>
            <a:r>
              <a:rPr lang="en-US" sz="1200" kern="1200" dirty="0" smtClean="0">
                <a:solidFill>
                  <a:schemeClr val="tx1"/>
                </a:solidFill>
                <a:effectLst/>
                <a:latin typeface="+mn-lt"/>
                <a:ea typeface="+mn-ea"/>
                <a:cs typeface="+mn-cs"/>
              </a:rPr>
              <a:t> Hall, Rutgers The State University of New Jersey, 53 Avenue E, Piscataway, NJ 08854, USA. Email: </a:t>
            </a:r>
            <a:r>
              <a:rPr lang="en-US" sz="1200" u="sng" kern="1200" dirty="0" smtClean="0">
                <a:solidFill>
                  <a:schemeClr val="tx1"/>
                </a:solidFill>
                <a:effectLst/>
                <a:latin typeface="+mn-lt"/>
                <a:ea typeface="+mn-ea"/>
                <a:cs typeface="+mn-cs"/>
                <a:hlinkClick r:id="rId10"/>
              </a:rPr>
              <a:t>danielle.young@rutgers.edu</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Abstract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Can female science professors benefit women? Women’s negative implicit cognitions about science, technology, engineering, and mathematics (STEM) disciplines impact performance in these fields, marking implicit associations as a space for potential change to improve women’s participation in STEM. Examining college student science majors (</a:t>
            </a:r>
            <a:r>
              <a:rPr lang="en-US" sz="1200" i="1" kern="1200" dirty="0" smtClean="0">
                <a:solidFill>
                  <a:schemeClr val="tx1"/>
                </a:solidFill>
                <a:effectLst/>
                <a:latin typeface="+mn-lt"/>
                <a:ea typeface="+mn-ea"/>
                <a:cs typeface="+mn-cs"/>
              </a:rPr>
              <a:t>N</a:t>
            </a:r>
            <a:r>
              <a:rPr lang="en-US" sz="1200" kern="1200" dirty="0" smtClean="0">
                <a:solidFill>
                  <a:schemeClr val="tx1"/>
                </a:solidFill>
                <a:effectLst/>
                <a:latin typeface="+mn-lt"/>
                <a:ea typeface="+mn-ea"/>
                <a:cs typeface="+mn-cs"/>
              </a:rPr>
              <a:t> = 320, 63% women) enrolled in chemistry and engineering courses, our study investigates how meaningful contact with female role models impacts women’s implicit cognitions about STEM. We used the Implicit Association Test to measure attitudes toward science, identification with science, and gendered stereotypes about science, and we compared students with female versus male professors. Our study first demonstrates both direct and indirect paths between implicit cognitions and women’s career aspirations in STEM. Next, when female professors were seen as positive role models, women automatically identified with science and stereotyped science as more feminine than masculine. Moreover, viewing professors as positive role models was associated with pro-science career aspirations and attitudes (both implicit and explicit), for men and women alike. The findings suggest that female science professors benefit women provided students identify with them as role models. We conclude that female STEM professors not only provide positive role models for women, but they also help to reduce the implicit stereotype that science is masculine in the culture-at-large. We further discuss how shifting implicit gendered stereotypes about science can impact women’s investment in a science career.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2. A Sample of Gifted and Talented Educators’ Attitudes About Academic Acceleration</a:t>
            </a:r>
          </a:p>
          <a:p>
            <a:r>
              <a:rPr lang="en-US" sz="1200" b="0" kern="1200" dirty="0" err="1" smtClean="0">
                <a:solidFill>
                  <a:schemeClr val="tx1"/>
                </a:solidFill>
                <a:effectLst/>
                <a:latin typeface="+mn-lt"/>
                <a:ea typeface="+mn-ea"/>
                <a:cs typeface="+mn-cs"/>
              </a:rPr>
              <a:t>doi</a:t>
            </a:r>
            <a:r>
              <a:rPr lang="en-US" sz="1200" b="0" kern="1200" dirty="0" smtClean="0">
                <a:solidFill>
                  <a:schemeClr val="tx1"/>
                </a:solidFill>
                <a:effectLst/>
                <a:latin typeface="+mn-lt"/>
                <a:ea typeface="+mn-ea"/>
                <a:cs typeface="+mn-cs"/>
              </a:rPr>
              <a:t>: 10.1177/1932202X12472491 </a:t>
            </a:r>
            <a:endParaRPr lang="en-US" sz="1200" b="1" kern="1200" dirty="0" smtClean="0">
              <a:solidFill>
                <a:schemeClr val="tx1"/>
              </a:solidFill>
              <a:effectLst/>
              <a:latin typeface="+mn-lt"/>
              <a:ea typeface="+mn-ea"/>
              <a:cs typeface="+mn-cs"/>
            </a:endParaRPr>
          </a:p>
          <a:p>
            <a:r>
              <a:rPr lang="en-US" sz="1200" b="0" i="1" kern="1200" dirty="0" smtClean="0">
                <a:solidFill>
                  <a:schemeClr val="tx1"/>
                </a:solidFill>
                <a:effectLst/>
                <a:latin typeface="+mn-lt"/>
                <a:ea typeface="+mn-ea"/>
                <a:cs typeface="+mn-cs"/>
              </a:rPr>
              <a:t>Journal of Advanced Academics February 2013 vol. 24 no. 1 27-51</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pPr lvl="0"/>
            <a:r>
              <a:rPr lang="en-US" sz="1200" u="sng" kern="1200" dirty="0" smtClean="0">
                <a:solidFill>
                  <a:schemeClr val="tx1"/>
                </a:solidFill>
                <a:effectLst/>
                <a:latin typeface="+mn-lt"/>
                <a:ea typeface="+mn-ea"/>
                <a:cs typeface="+mn-cs"/>
                <a:hlinkClick r:id="rId11"/>
              </a:rPr>
              <a:t>Del Siegle</a:t>
            </a:r>
            <a:r>
              <a:rPr lang="en-US" sz="1200" u="sng" kern="1200" dirty="0" smtClean="0">
                <a:solidFill>
                  <a:schemeClr val="tx1"/>
                </a:solidFill>
                <a:effectLst/>
                <a:latin typeface="+mn-lt"/>
                <a:ea typeface="+mn-ea"/>
                <a:cs typeface="+mn-cs"/>
                <a:hlinkClick r:id="rId12"/>
              </a:rPr>
              <a:t>1</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13"/>
              </a:rPr>
              <a:t>Hope E. Wilson</a:t>
            </a:r>
            <a:r>
              <a:rPr lang="en-US" sz="1200" u="sng" kern="1200" dirty="0" smtClean="0">
                <a:solidFill>
                  <a:schemeClr val="tx1"/>
                </a:solidFill>
                <a:effectLst/>
                <a:latin typeface="+mn-lt"/>
                <a:ea typeface="+mn-ea"/>
                <a:cs typeface="+mn-cs"/>
                <a:hlinkClick r:id="rId14"/>
              </a:rPr>
              <a:t>2</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15"/>
              </a:rPr>
              <a:t>Catherine A. Little</a:t>
            </a:r>
            <a:r>
              <a:rPr lang="en-US" sz="1200" u="sng" kern="1200" dirty="0" smtClean="0">
                <a:solidFill>
                  <a:schemeClr val="tx1"/>
                </a:solidFill>
                <a:effectLst/>
                <a:latin typeface="+mn-lt"/>
                <a:ea typeface="+mn-ea"/>
                <a:cs typeface="+mn-cs"/>
                <a:hlinkClick r:id="rId12"/>
              </a:rPr>
              <a:t>1</a:t>
            </a:r>
            <a:endParaRPr lang="en-US" sz="1200" kern="1200" dirty="0" smtClean="0">
              <a:solidFill>
                <a:schemeClr val="tx1"/>
              </a:solidFill>
              <a:effectLst/>
              <a:latin typeface="+mn-lt"/>
              <a:ea typeface="+mn-ea"/>
              <a:cs typeface="+mn-cs"/>
            </a:endParaRPr>
          </a:p>
          <a:p>
            <a:pPr lvl="0"/>
            <a:r>
              <a:rPr lang="en-US" sz="1200" i="1" kern="1200" baseline="30000" dirty="0" smtClean="0">
                <a:solidFill>
                  <a:schemeClr val="tx1"/>
                </a:solidFill>
                <a:effectLst/>
                <a:latin typeface="+mn-lt"/>
                <a:ea typeface="+mn-ea"/>
                <a:cs typeface="+mn-cs"/>
              </a:rPr>
              <a:t>1</a:t>
            </a:r>
            <a:r>
              <a:rPr lang="en-US" sz="1200" i="1" kern="1200" dirty="0" smtClean="0">
                <a:solidFill>
                  <a:schemeClr val="tx1"/>
                </a:solidFill>
                <a:effectLst/>
                <a:latin typeface="+mn-lt"/>
                <a:ea typeface="+mn-ea"/>
                <a:cs typeface="+mn-cs"/>
              </a:rPr>
              <a:t>University of Connecticut, Storrs, USA </a:t>
            </a:r>
            <a:r>
              <a:rPr lang="en-US" sz="1200" i="1" kern="1200" baseline="30000" dirty="0" smtClean="0">
                <a:solidFill>
                  <a:schemeClr val="tx1"/>
                </a:solidFill>
                <a:effectLst/>
                <a:latin typeface="+mn-lt"/>
                <a:ea typeface="+mn-ea"/>
                <a:cs typeface="+mn-cs"/>
              </a:rPr>
              <a:t>2</a:t>
            </a:r>
            <a:r>
              <a:rPr lang="en-US" sz="1200" i="1" kern="1200" dirty="0" smtClean="0">
                <a:solidFill>
                  <a:schemeClr val="tx1"/>
                </a:solidFill>
                <a:effectLst/>
                <a:latin typeface="+mn-lt"/>
                <a:ea typeface="+mn-ea"/>
                <a:cs typeface="+mn-cs"/>
              </a:rPr>
              <a:t>University of North Florida, Jacksonville, USA </a:t>
            </a:r>
            <a:r>
              <a:rPr lang="en-US" sz="1200" kern="1200" dirty="0" smtClean="0">
                <a:solidFill>
                  <a:schemeClr val="tx1"/>
                </a:solidFill>
                <a:effectLst/>
                <a:latin typeface="+mn-lt"/>
                <a:ea typeface="+mn-ea"/>
                <a:cs typeface="+mn-cs"/>
              </a:rPr>
              <a:t>Del </a:t>
            </a:r>
            <a:r>
              <a:rPr lang="en-US" sz="1200" kern="1200" dirty="0" err="1" smtClean="0">
                <a:solidFill>
                  <a:schemeClr val="tx1"/>
                </a:solidFill>
                <a:effectLst/>
                <a:latin typeface="+mn-lt"/>
                <a:ea typeface="+mn-ea"/>
                <a:cs typeface="+mn-cs"/>
              </a:rPr>
              <a:t>Siegle</a:t>
            </a:r>
            <a:r>
              <a:rPr lang="en-US" sz="1200" kern="1200" dirty="0" smtClean="0">
                <a:solidFill>
                  <a:schemeClr val="tx1"/>
                </a:solidFill>
                <a:effectLst/>
                <a:latin typeface="+mn-lt"/>
                <a:ea typeface="+mn-ea"/>
                <a:cs typeface="+mn-cs"/>
              </a:rPr>
              <a:t>, Department of Educational Psychology, University of Connecticut, 249 Glenbrook Road Unit 3064, Storrs, CT 06269-3064, USA. Email: </a:t>
            </a:r>
            <a:r>
              <a:rPr lang="en-US" sz="1200" u="sng" kern="1200" dirty="0" smtClean="0">
                <a:solidFill>
                  <a:schemeClr val="tx1"/>
                </a:solidFill>
                <a:effectLst/>
                <a:latin typeface="+mn-lt"/>
                <a:ea typeface="+mn-ea"/>
                <a:cs typeface="+mn-cs"/>
                <a:hlinkClick r:id="rId16"/>
              </a:rPr>
              <a:t>del.siegle@uconn.edu</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Abstract</a:t>
            </a:r>
          </a:p>
          <a:p>
            <a:r>
              <a:rPr lang="en-US" sz="1200" kern="1200" dirty="0" smtClean="0">
                <a:solidFill>
                  <a:schemeClr val="tx1"/>
                </a:solidFill>
                <a:effectLst/>
                <a:latin typeface="+mn-lt"/>
                <a:ea typeface="+mn-ea"/>
                <a:cs typeface="+mn-cs"/>
              </a:rPr>
              <a:t>Despite extensive research supporting its use, including the 2004 publication of </a:t>
            </a:r>
            <a:r>
              <a:rPr lang="en-US" sz="1200" i="1" kern="1200" dirty="0" smtClean="0">
                <a:solidFill>
                  <a:schemeClr val="tx1"/>
                </a:solidFill>
                <a:effectLst/>
                <a:latin typeface="+mn-lt"/>
                <a:ea typeface="+mn-ea"/>
                <a:cs typeface="+mn-cs"/>
              </a:rPr>
              <a:t>A Nation Deceived</a:t>
            </a:r>
            <a:r>
              <a:rPr lang="en-US" sz="1200" kern="1200" dirty="0" smtClean="0">
                <a:solidFill>
                  <a:schemeClr val="tx1"/>
                </a:solidFill>
                <a:effectLst/>
                <a:latin typeface="+mn-lt"/>
                <a:ea typeface="+mn-ea"/>
                <a:cs typeface="+mn-cs"/>
              </a:rPr>
              <a:t>, acceleration is an underutilized strategy for meeting the academic needs of gifted and talented students. Parents’ and educators’ attitudes and beliefs about acceleration influence the extent to which it is implemented in schools. This study investigated gifted and talented educators’ attitudes toward acceleration using a 7-point rating scale measuring concerns about acceleration, beliefs about acceleration, and support for specific acceleration strategies. Data indicated there were no differences in attitudes among teachers from rural, suburban, or urban school districts. Overall, the least popular acceleration strategies were also the easiest to implement, but caused the greatest change in students’ environments (i.e., grade-skipping and early entrance to kindergarten). As expected, the educators were most troubled by social issues and least concerned about academic issues related to acceleration.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3. Do Interests and Cognitive Abilities Help Explain College Major Choice Equally Well for Women and Men?</a:t>
            </a:r>
          </a:p>
          <a:p>
            <a:r>
              <a:rPr lang="en-US" sz="1200" b="0" i="1" kern="1200" dirty="0" smtClean="0">
                <a:solidFill>
                  <a:schemeClr val="tx1"/>
                </a:solidFill>
                <a:effectLst/>
                <a:latin typeface="+mn-lt"/>
                <a:ea typeface="+mn-ea"/>
                <a:cs typeface="+mn-cs"/>
              </a:rPr>
              <a:t>Journal of Career Assessment November 2012 vol. 20 no. 4 479-496</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pPr lvl="0"/>
            <a:r>
              <a:rPr lang="en-US" sz="1200" u="sng" kern="1200" dirty="0" smtClean="0">
                <a:solidFill>
                  <a:schemeClr val="tx1"/>
                </a:solidFill>
                <a:effectLst/>
                <a:latin typeface="+mn-lt"/>
                <a:ea typeface="+mn-ea"/>
                <a:cs typeface="+mn-cs"/>
                <a:hlinkClick r:id="rId17"/>
              </a:rPr>
              <a:t>Katja Päßler</a:t>
            </a:r>
            <a:r>
              <a:rPr lang="en-US" sz="1200" u="sng" kern="1200" dirty="0" smtClean="0">
                <a:solidFill>
                  <a:schemeClr val="tx1"/>
                </a:solidFill>
                <a:effectLst/>
                <a:latin typeface="+mn-lt"/>
                <a:ea typeface="+mn-ea"/>
                <a:cs typeface="+mn-cs"/>
                <a:hlinkClick r:id="rId18"/>
              </a:rPr>
              <a:t>1</a:t>
            </a:r>
            <a:r>
              <a:rPr lang="en-US" sz="1200" u="sng" kern="1200" dirty="0" smtClean="0">
                <a:solidFill>
                  <a:schemeClr val="tx1"/>
                </a:solidFill>
                <a:effectLst/>
                <a:latin typeface="+mn-lt"/>
                <a:ea typeface="+mn-ea"/>
                <a:cs typeface="+mn-cs"/>
                <a:hlinkClick r:id="rId19"/>
              </a:rPr>
              <a:t>⇓</a:t>
            </a:r>
            <a:endParaRPr lang="en-US" sz="1200" kern="1200" dirty="0" smtClean="0">
              <a:solidFill>
                <a:schemeClr val="tx1"/>
              </a:solidFill>
              <a:effectLst/>
              <a:latin typeface="+mn-lt"/>
              <a:ea typeface="+mn-ea"/>
              <a:cs typeface="+mn-cs"/>
            </a:endParaRPr>
          </a:p>
          <a:p>
            <a:pPr lvl="0"/>
            <a:r>
              <a:rPr lang="en-US" sz="1200" u="sng" kern="1200" dirty="0" smtClean="0">
                <a:solidFill>
                  <a:schemeClr val="tx1"/>
                </a:solidFill>
                <a:effectLst/>
                <a:latin typeface="+mn-lt"/>
                <a:ea typeface="+mn-ea"/>
                <a:cs typeface="+mn-cs"/>
                <a:hlinkClick r:id="rId20"/>
              </a:rPr>
              <a:t>Benedikt Hell</a:t>
            </a:r>
            <a:r>
              <a:rPr lang="en-US" sz="1200" u="sng" kern="1200" dirty="0" smtClean="0">
                <a:solidFill>
                  <a:schemeClr val="tx1"/>
                </a:solidFill>
                <a:effectLst/>
                <a:latin typeface="+mn-lt"/>
                <a:ea typeface="+mn-ea"/>
                <a:cs typeface="+mn-cs"/>
                <a:hlinkClick r:id="rId21"/>
              </a:rPr>
              <a:t>2</a:t>
            </a:r>
            <a:endParaRPr lang="en-US" sz="1200" kern="1200" dirty="0" smtClean="0">
              <a:solidFill>
                <a:schemeClr val="tx1"/>
              </a:solidFill>
              <a:effectLst/>
              <a:latin typeface="+mn-lt"/>
              <a:ea typeface="+mn-ea"/>
              <a:cs typeface="+mn-cs"/>
            </a:endParaRPr>
          </a:p>
          <a:p>
            <a:pPr lvl="0"/>
            <a:r>
              <a:rPr lang="en-US" sz="1200" i="1" kern="1200" baseline="30000" dirty="0" smtClean="0">
                <a:solidFill>
                  <a:schemeClr val="tx1"/>
                </a:solidFill>
                <a:effectLst/>
                <a:latin typeface="+mn-lt"/>
                <a:ea typeface="+mn-ea"/>
                <a:cs typeface="+mn-cs"/>
              </a:rPr>
              <a:t>1</a:t>
            </a:r>
            <a:r>
              <a:rPr lang="en-US" sz="1200" i="1" kern="1200" dirty="0" smtClean="0">
                <a:solidFill>
                  <a:schemeClr val="tx1"/>
                </a:solidFill>
                <a:effectLst/>
                <a:latin typeface="+mn-lt"/>
                <a:ea typeface="+mn-ea"/>
                <a:cs typeface="+mn-cs"/>
              </a:rPr>
              <a:t>Department of Psychology, University of Konstanz, Konstanz, Germany </a:t>
            </a:r>
            <a:r>
              <a:rPr lang="en-US" sz="1200" i="1" kern="1200" baseline="30000" dirty="0" smtClean="0">
                <a:solidFill>
                  <a:schemeClr val="tx1"/>
                </a:solidFill>
                <a:effectLst/>
                <a:latin typeface="+mn-lt"/>
                <a:ea typeface="+mn-ea"/>
                <a:cs typeface="+mn-cs"/>
              </a:rPr>
              <a:t>2</a:t>
            </a:r>
            <a:r>
              <a:rPr lang="en-US" sz="1200" i="1" kern="1200" dirty="0" smtClean="0">
                <a:solidFill>
                  <a:schemeClr val="tx1"/>
                </a:solidFill>
                <a:effectLst/>
                <a:latin typeface="+mn-lt"/>
                <a:ea typeface="+mn-ea"/>
                <a:cs typeface="+mn-cs"/>
              </a:rPr>
              <a:t>School of Applied Psychology, University of Applied Sciences Northwestern Switzerland, </a:t>
            </a:r>
            <a:r>
              <a:rPr lang="en-US" sz="1200" i="1" kern="1200" dirty="0" err="1" smtClean="0">
                <a:solidFill>
                  <a:schemeClr val="tx1"/>
                </a:solidFill>
                <a:effectLst/>
                <a:latin typeface="+mn-lt"/>
                <a:ea typeface="+mn-ea"/>
                <a:cs typeface="+mn-cs"/>
              </a:rPr>
              <a:t>Olten</a:t>
            </a:r>
            <a:r>
              <a:rPr lang="en-US" sz="1200" i="1" kern="1200" dirty="0" smtClean="0">
                <a:solidFill>
                  <a:schemeClr val="tx1"/>
                </a:solidFill>
                <a:effectLst/>
                <a:latin typeface="+mn-lt"/>
                <a:ea typeface="+mn-ea"/>
                <a:cs typeface="+mn-cs"/>
              </a:rPr>
              <a:t>, Switzerland </a:t>
            </a:r>
            <a:r>
              <a:rPr lang="en-US" sz="1200" kern="1200" dirty="0" err="1" smtClean="0">
                <a:solidFill>
                  <a:schemeClr val="tx1"/>
                </a:solidFill>
                <a:effectLst/>
                <a:latin typeface="+mn-lt"/>
                <a:ea typeface="+mn-ea"/>
                <a:cs typeface="+mn-cs"/>
              </a:rPr>
              <a:t>Katja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Päßler</a:t>
            </a:r>
            <a:r>
              <a:rPr lang="en-US" sz="1200" kern="1200" dirty="0" smtClean="0">
                <a:solidFill>
                  <a:schemeClr val="tx1"/>
                </a:solidFill>
                <a:effectLst/>
                <a:latin typeface="+mn-lt"/>
                <a:ea typeface="+mn-ea"/>
                <a:cs typeface="+mn-cs"/>
              </a:rPr>
              <a:t>, Department of Psychology, University of Konstanz, Konstanz, Germany Email: </a:t>
            </a:r>
            <a:r>
              <a:rPr lang="en-US" sz="1200" u="sng" kern="1200" dirty="0" smtClean="0">
                <a:solidFill>
                  <a:schemeClr val="tx1"/>
                </a:solidFill>
                <a:effectLst/>
                <a:latin typeface="+mn-lt"/>
                <a:ea typeface="+mn-ea"/>
                <a:cs typeface="+mn-cs"/>
                <a:hlinkClick r:id="rId22"/>
              </a:rPr>
              <a:t>katja.paessler@uni-konstanz.de</a:t>
            </a:r>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Abstract</a:t>
            </a:r>
          </a:p>
          <a:p>
            <a:r>
              <a:rPr lang="en-US" sz="1200" kern="1200" dirty="0" smtClean="0">
                <a:solidFill>
                  <a:schemeClr val="tx1"/>
                </a:solidFill>
                <a:effectLst/>
                <a:latin typeface="+mn-lt"/>
                <a:ea typeface="+mn-ea"/>
                <a:cs typeface="+mn-cs"/>
              </a:rPr>
              <a:t>The present study examines whether vocational interests, measured by Holland’s RIASEC model, and objectively assessed cognitive abilities, were useful in discriminating among various major categories for a sample of 1990 German university students. Interests and specific abilities, in combination, significantly discriminated among major categories and furthermore, ability measures added incremental validity to prediction based on interest measures alone. Logistic regression analyses revealed significant differences in predictor importance between women and men. Furthermore, overall gender differences in interests and cognitive abilities were identifiable within major categories as well. Implications for career counseling are discussed.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30</a:t>
            </a:fld>
            <a:endParaRPr lang="en-US"/>
          </a:p>
        </p:txBody>
      </p:sp>
    </p:spTree>
    <p:extLst>
      <p:ext uri="{BB962C8B-B14F-4D97-AF65-F5344CB8AC3E}">
        <p14:creationId xmlns:p14="http://schemas.microsoft.com/office/powerpoint/2010/main" val="2236750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accept…support…talk</a:t>
            </a:r>
            <a:r>
              <a:rPr lang="en-US" baseline="0" dirty="0" smtClean="0"/>
              <a:t> about and confront the media….encourage excellence….model role and career sharing!!</a:t>
            </a:r>
          </a:p>
          <a:p>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31</a:t>
            </a:fld>
            <a:endParaRPr lang="en-US"/>
          </a:p>
        </p:txBody>
      </p:sp>
    </p:spTree>
    <p:extLst>
      <p:ext uri="{BB962C8B-B14F-4D97-AF65-F5344CB8AC3E}">
        <p14:creationId xmlns:p14="http://schemas.microsoft.com/office/powerpoint/2010/main" val="1743033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You Were Always Mom's Favorite!: </a:t>
            </a:r>
            <a:r>
              <a:rPr lang="en-US" dirty="0" smtClean="0"/>
              <a:t>Sisters in Conversation Throughout Their Lives</a:t>
            </a:r>
          </a:p>
          <a:p>
            <a:r>
              <a:rPr lang="en-US" b="1" dirty="0" smtClean="0"/>
              <a:t>You're Wearing </a:t>
            </a:r>
            <a:r>
              <a:rPr lang="en-US" b="1" i="1" dirty="0" smtClean="0"/>
              <a:t>THAT</a:t>
            </a:r>
            <a:r>
              <a:rPr lang="en-US" b="1" dirty="0" smtClean="0"/>
              <a:t>?</a:t>
            </a:r>
            <a:r>
              <a:rPr lang="en-US" dirty="0" smtClean="0"/>
              <a:t>: </a:t>
            </a:r>
            <a:r>
              <a:rPr lang="en-US" baseline="0" dirty="0" smtClean="0"/>
              <a:t> </a:t>
            </a:r>
            <a:r>
              <a:rPr lang="en-US" dirty="0" smtClean="0"/>
              <a:t>Understanding Mothers and Daughters in Conversation</a:t>
            </a:r>
            <a:br>
              <a:rPr lang="en-US" dirty="0" smtClean="0"/>
            </a:br>
            <a:r>
              <a:rPr lang="en-US" b="1" dirty="0" smtClean="0"/>
              <a:t>I Only Say This Because</a:t>
            </a:r>
            <a:r>
              <a:rPr lang="en-US" b="1" baseline="0" dirty="0" smtClean="0"/>
              <a:t> </a:t>
            </a:r>
            <a:r>
              <a:rPr lang="en-US" b="1" dirty="0" smtClean="0"/>
              <a:t>I Love You</a:t>
            </a:r>
            <a:r>
              <a:rPr lang="en-US" dirty="0" smtClean="0"/>
              <a:t>: Talking to Your Parents, Partner, Sibs, and Kids When You're All Adults</a:t>
            </a:r>
            <a:br>
              <a:rPr lang="en-US" dirty="0" smtClean="0"/>
            </a:br>
            <a:r>
              <a:rPr lang="en-US" b="1" dirty="0" smtClean="0"/>
              <a:t>The Argument Culture</a:t>
            </a:r>
            <a:r>
              <a:rPr lang="en-US" dirty="0" smtClean="0"/>
              <a:t>: Stopping America's War of Words</a:t>
            </a:r>
            <a:br>
              <a:rPr lang="en-US" dirty="0" smtClean="0"/>
            </a:br>
            <a:r>
              <a:rPr lang="en-US" b="1" dirty="0" smtClean="0"/>
              <a:t>Talking from 9 to 5: </a:t>
            </a:r>
            <a:r>
              <a:rPr lang="en-US" dirty="0" smtClean="0"/>
              <a:t>Women and Men at Work</a:t>
            </a:r>
            <a:br>
              <a:rPr lang="en-US" dirty="0" smtClean="0"/>
            </a:br>
            <a:r>
              <a:rPr lang="en-US" b="1" dirty="0" smtClean="0"/>
              <a:t>You Just Don't Understand: Women and Men in Conversation</a:t>
            </a:r>
            <a:br>
              <a:rPr lang="en-US" b="1" dirty="0" smtClean="0"/>
            </a:br>
            <a:r>
              <a:rPr lang="en-US" b="1" dirty="0" smtClean="0"/>
              <a:t>That's Not What I Meant!: How Conversational Style Makes or Breaks Relationships</a:t>
            </a:r>
            <a:endParaRPr lang="en-US" b="1"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32</a:t>
            </a:fld>
            <a:endParaRPr lang="en-US"/>
          </a:p>
        </p:txBody>
      </p:sp>
    </p:spTree>
    <p:extLst>
      <p:ext uri="{BB962C8B-B14F-4D97-AF65-F5344CB8AC3E}">
        <p14:creationId xmlns:p14="http://schemas.microsoft.com/office/powerpoint/2010/main" val="2117109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Biological distinction…boy or girl at birth</a:t>
            </a:r>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3</a:t>
            </a:fld>
            <a:endParaRPr lang="en-US"/>
          </a:p>
        </p:txBody>
      </p:sp>
    </p:spTree>
    <p:extLst>
      <p:ext uri="{BB962C8B-B14F-4D97-AF65-F5344CB8AC3E}">
        <p14:creationId xmlns:p14="http://schemas.microsoft.com/office/powerpoint/2010/main" val="2949228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ヒラギノ角ゴ Pro W3" charset="0"/>
                <a:cs typeface="ヒラギノ角ゴ Pro W3" charset="0"/>
              </a:rPr>
              <a:t>1985 same year as Sternberg. Synthesized BOTH camps….intelligence AND talent. Believes Giftedness is natural ability…argues giftedness must </a:t>
            </a:r>
            <a:br>
              <a:rPr lang="en-US" dirty="0" smtClean="0">
                <a:latin typeface="Arial" charset="0"/>
                <a:ea typeface="ヒラギノ角ゴ Pro W3" charset="0"/>
                <a:cs typeface="ヒラギノ角ゴ Pro W3" charset="0"/>
              </a:rPr>
            </a:br>
            <a:r>
              <a:rPr lang="en-US" dirty="0" smtClean="0">
                <a:latin typeface="Arial" charset="0"/>
                <a:ea typeface="ヒラギノ角ゴ Pro W3" charset="0"/>
                <a:cs typeface="ヒラギノ角ゴ Pro W3" charset="0"/>
              </a:rPr>
              <a:t>eventuate” in distinction in a specific field!</a:t>
            </a:r>
          </a:p>
          <a:p>
            <a:r>
              <a:rPr lang="en-US" dirty="0" smtClean="0">
                <a:latin typeface="Arial" charset="0"/>
                <a:ea typeface="ヒラギノ角ゴ Pro W3" charset="0"/>
                <a:cs typeface="ヒラギノ角ゴ Pro W3" charset="0"/>
              </a:rPr>
              <a:t>NATURAL GIFTEDNESS: Intellectual, Creative, Social, Perceptual/Motor</a:t>
            </a:r>
          </a:p>
          <a:p>
            <a:r>
              <a:rPr lang="en-US" dirty="0" smtClean="0">
                <a:latin typeface="Arial" charset="0"/>
                <a:ea typeface="ヒラギノ角ゴ Pro W3" charset="0"/>
                <a:cs typeface="ヒラギノ角ゴ Pro W3" charset="0"/>
              </a:rPr>
              <a:t>Influenced by “chance” and “environment”—where TEACHERS come in…Environmental Catalysts (below) such as surroundings, persons, undertakings, events.</a:t>
            </a:r>
          </a:p>
          <a:p>
            <a:r>
              <a:rPr lang="en-US" dirty="0" smtClean="0">
                <a:latin typeface="Arial" charset="0"/>
                <a:ea typeface="ヒラギノ角ゴ Pro W3" charset="0"/>
                <a:cs typeface="ヒラギノ角ゴ Pro W3" charset="0"/>
              </a:rPr>
              <a:t>TALENTS: Can you think of famous people in Academics, Games of Strategy, Technology, Arts, Social Action, Business, Athletics/Sports</a:t>
            </a:r>
          </a:p>
          <a:p>
            <a:r>
              <a:rPr lang="en-US" dirty="0" smtClean="0">
                <a:latin typeface="Arial" charset="0"/>
                <a:ea typeface="ヒラギノ角ゴ Pro W3" charset="0"/>
                <a:cs typeface="ヒラギノ角ゴ Pro W3" charset="0"/>
              </a:rPr>
              <a:t>Need intrapersonal catalysts to make it happen! Need motivation, </a:t>
            </a:r>
            <a:r>
              <a:rPr lang="en-US" dirty="0" err="1" smtClean="0">
                <a:latin typeface="Arial" charset="0"/>
                <a:ea typeface="ヒラギノ角ゴ Pro W3" charset="0"/>
                <a:cs typeface="ヒラギノ角ゴ Pro W3" charset="0"/>
              </a:rPr>
              <a:t>volution</a:t>
            </a:r>
            <a:r>
              <a:rPr lang="en-US" dirty="0" smtClean="0">
                <a:latin typeface="Arial" charset="0"/>
                <a:ea typeface="ヒラギノ角ゴ Pro W3" charset="0"/>
                <a:cs typeface="ヒラギノ角ゴ Pro W3" charset="0"/>
              </a:rPr>
              <a:t>, personality.</a:t>
            </a:r>
          </a:p>
          <a:p>
            <a:endParaRPr lang="en-US" dirty="0" smtClean="0">
              <a:latin typeface="Arial" charset="0"/>
              <a:ea typeface="ヒラギノ角ゴ Pro W3" charset="0"/>
              <a:cs typeface="ヒラギノ角ゴ Pro W3" charset="0"/>
            </a:endParaRPr>
          </a:p>
          <a:p>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6</a:t>
            </a:fld>
            <a:endParaRPr lang="en-US"/>
          </a:p>
        </p:txBody>
      </p:sp>
    </p:spTree>
    <p:extLst>
      <p:ext uri="{BB962C8B-B14F-4D97-AF65-F5344CB8AC3E}">
        <p14:creationId xmlns:p14="http://schemas.microsoft.com/office/powerpoint/2010/main" val="216505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childhood</a:t>
            </a:r>
            <a:r>
              <a:rPr lang="en-US" baseline="0" dirty="0" smtClean="0"/>
              <a:t> </a:t>
            </a:r>
            <a:r>
              <a:rPr lang="en-US" dirty="0" smtClean="0"/>
              <a:t>BOY-GIRL parenting</a:t>
            </a:r>
            <a:r>
              <a:rPr lang="en-US" baseline="0" dirty="0" smtClean="0"/>
              <a:t> was probably different!</a:t>
            </a:r>
          </a:p>
          <a:p>
            <a:r>
              <a:rPr lang="en-US" baseline="0" dirty="0" smtClean="0"/>
              <a:t>You were …Dressed in pink and blue</a:t>
            </a:r>
          </a:p>
          <a:p>
            <a:r>
              <a:rPr lang="en-US" baseline="0" dirty="0" smtClean="0"/>
              <a:t>Boys allowed to cry longer before comforting them</a:t>
            </a:r>
          </a:p>
          <a:p>
            <a:r>
              <a:rPr lang="en-US" baseline="0" dirty="0" smtClean="0"/>
              <a:t>Boys are HELD differently….boys face outward (to the world)</a:t>
            </a:r>
          </a:p>
          <a:p>
            <a:r>
              <a:rPr lang="en-US" baseline="0" dirty="0" smtClean="0"/>
              <a:t>Girls HELD close and tend to nuzzle and nurtured</a:t>
            </a:r>
          </a:p>
          <a:p>
            <a:r>
              <a:rPr lang="en-US" baseline="0" dirty="0" smtClean="0"/>
              <a:t>Given different TOYS—CHOSE different toys!</a:t>
            </a:r>
          </a:p>
          <a:p>
            <a:r>
              <a:rPr lang="en-US" baseline="0" dirty="0" smtClean="0"/>
              <a:t>Boys can play farther away from their neighborhood houses-bigger circle</a:t>
            </a:r>
          </a:p>
          <a:p>
            <a:r>
              <a:rPr lang="en-US" baseline="0" dirty="0" smtClean="0"/>
              <a:t>Disciplined differently</a:t>
            </a:r>
          </a:p>
        </p:txBody>
      </p:sp>
      <p:sp>
        <p:nvSpPr>
          <p:cNvPr id="4" name="Slide Number Placeholder 3"/>
          <p:cNvSpPr>
            <a:spLocks noGrp="1"/>
          </p:cNvSpPr>
          <p:nvPr>
            <p:ph type="sldNum" sz="quarter" idx="10"/>
          </p:nvPr>
        </p:nvSpPr>
        <p:spPr/>
        <p:txBody>
          <a:bodyPr/>
          <a:lstStyle/>
          <a:p>
            <a:fld id="{BB739806-5227-FB47-B3BA-4D34676B3EC7}" type="slidenum">
              <a:rPr lang="en-US" smtClean="0"/>
              <a:pPr/>
              <a:t>7</a:t>
            </a:fld>
            <a:endParaRPr lang="en-US"/>
          </a:p>
        </p:txBody>
      </p:sp>
    </p:spTree>
    <p:extLst>
      <p:ext uri="{BB962C8B-B14F-4D97-AF65-F5344CB8AC3E}">
        <p14:creationId xmlns:p14="http://schemas.microsoft.com/office/powerpoint/2010/main" val="1113271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occur in GT population of boys</a:t>
            </a:r>
            <a:r>
              <a:rPr lang="en-US" baseline="0" dirty="0" smtClean="0"/>
              <a:t> or NOT.</a:t>
            </a:r>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8</a:t>
            </a:fld>
            <a:endParaRPr lang="en-US"/>
          </a:p>
        </p:txBody>
      </p:sp>
    </p:spTree>
    <p:extLst>
      <p:ext uri="{BB962C8B-B14F-4D97-AF65-F5344CB8AC3E}">
        <p14:creationId xmlns:p14="http://schemas.microsoft.com/office/powerpoint/2010/main" val="1489656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May occur in GT population of girls </a:t>
            </a:r>
            <a:r>
              <a:rPr lang="en-US" baseline="0" dirty="0" smtClean="0"/>
              <a:t>or NOT.</a:t>
            </a:r>
            <a:endParaRPr lang="en-US" dirty="0" smtClean="0"/>
          </a:p>
          <a:p>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9</a:t>
            </a:fld>
            <a:endParaRPr lang="en-US"/>
          </a:p>
        </p:txBody>
      </p:sp>
    </p:spTree>
    <p:extLst>
      <p:ext uri="{BB962C8B-B14F-4D97-AF65-F5344CB8AC3E}">
        <p14:creationId xmlns:p14="http://schemas.microsoft.com/office/powerpoint/2010/main" val="20558157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Female brains have</a:t>
            </a:r>
            <a:r>
              <a:rPr lang="en-US" baseline="0" dirty="0" smtClean="0"/>
              <a:t> larger </a:t>
            </a:r>
            <a:r>
              <a:rPr lang="en-US" b="1" baseline="0" dirty="0" smtClean="0">
                <a:solidFill>
                  <a:srgbClr val="0000FF"/>
                </a:solidFill>
              </a:rPr>
              <a:t>communication centers</a:t>
            </a:r>
          </a:p>
          <a:p>
            <a:r>
              <a:rPr lang="en-US" b="1" baseline="0" dirty="0" smtClean="0"/>
              <a:t>Emotional memory </a:t>
            </a:r>
            <a:r>
              <a:rPr lang="en-US" baseline="0" dirty="0" smtClean="0"/>
              <a:t>is bigger in girl brains than boy brains (girls hold a grudge, women remember faults for decades, boys settle it and that’s that)</a:t>
            </a:r>
          </a:p>
          <a:p>
            <a:r>
              <a:rPr lang="en-US" baseline="0" dirty="0" smtClean="0"/>
              <a:t>Girl brains have greater ability to </a:t>
            </a:r>
            <a:r>
              <a:rPr lang="en-US" b="1" baseline="0" dirty="0" smtClean="0"/>
              <a:t>read cues in people </a:t>
            </a:r>
            <a:r>
              <a:rPr lang="en-US" baseline="0" dirty="0" smtClean="0"/>
              <a:t>than boys brains (guys don’t get ‘the look’ like girls do! You can make girls cry with a mad face!)</a:t>
            </a:r>
          </a:p>
          <a:p>
            <a:r>
              <a:rPr lang="en-US" baseline="0" dirty="0" smtClean="0"/>
              <a:t>In THREE months….baby girls skills in facial gazing, eye contact increase by 400% and baby boys skills do not increase AT ALL!</a:t>
            </a:r>
          </a:p>
          <a:p>
            <a:r>
              <a:rPr lang="en-US" baseline="0" dirty="0" smtClean="0"/>
              <a:t>Girls DO not tolerate FLAT faces!</a:t>
            </a:r>
          </a:p>
          <a:p>
            <a:r>
              <a:rPr lang="en-US" baseline="0" dirty="0" smtClean="0"/>
              <a:t>Boys do not HEAR the tones of warning from their mothers…..even forbidden environments…</a:t>
            </a:r>
          </a:p>
          <a:p>
            <a:r>
              <a:rPr lang="en-US" baseline="0" dirty="0" smtClean="0"/>
              <a:t>It is not how they were raised…it is how they ARE!</a:t>
            </a:r>
          </a:p>
          <a:p>
            <a:r>
              <a:rPr lang="en-US" baseline="0" dirty="0" smtClean="0"/>
              <a:t>Ex. From </a:t>
            </a:r>
            <a:r>
              <a:rPr lang="en-US" i="1" baseline="0" dirty="0" smtClean="0"/>
              <a:t>Why Men Never Remember &amp; Women Never forget</a:t>
            </a:r>
            <a:r>
              <a:rPr lang="en-US" baseline="0" dirty="0" smtClean="0"/>
              <a:t>….cave men wired up to not remember danger or they’d never hunt that field again…women wired up to never forget danger to protect clan.</a:t>
            </a:r>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10</a:t>
            </a:fld>
            <a:endParaRPr lang="en-US"/>
          </a:p>
        </p:txBody>
      </p:sp>
    </p:spTree>
    <p:extLst>
      <p:ext uri="{BB962C8B-B14F-4D97-AF65-F5344CB8AC3E}">
        <p14:creationId xmlns:p14="http://schemas.microsoft.com/office/powerpoint/2010/main" val="2246610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ESTROGEN: This promotes</a:t>
            </a:r>
            <a:r>
              <a:rPr lang="en-US" baseline="0" dirty="0" smtClean="0"/>
              <a:t> fertility—girls are masterful at flirting….emotionally adept even while in diapers!</a:t>
            </a:r>
          </a:p>
          <a:p>
            <a:r>
              <a:rPr lang="en-US" baseline="0" dirty="0" smtClean="0"/>
              <a:t>CAN YOU THINK of EXAMPLES of Girls and </a:t>
            </a:r>
            <a:r>
              <a:rPr lang="en-US" b="1" baseline="0" dirty="0" smtClean="0"/>
              <a:t>harmony or connectedness??</a:t>
            </a:r>
          </a:p>
          <a:p>
            <a:endParaRPr lang="en-US" dirty="0"/>
          </a:p>
        </p:txBody>
      </p:sp>
      <p:sp>
        <p:nvSpPr>
          <p:cNvPr id="4" name="Slide Number Placeholder 3"/>
          <p:cNvSpPr>
            <a:spLocks noGrp="1"/>
          </p:cNvSpPr>
          <p:nvPr>
            <p:ph type="sldNum" sz="quarter" idx="10"/>
          </p:nvPr>
        </p:nvSpPr>
        <p:spPr/>
        <p:txBody>
          <a:bodyPr/>
          <a:lstStyle/>
          <a:p>
            <a:fld id="{BB739806-5227-FB47-B3BA-4D34676B3EC7}" type="slidenum">
              <a:rPr lang="en-US" smtClean="0"/>
              <a:pPr/>
              <a:t>12</a:t>
            </a:fld>
            <a:endParaRPr lang="en-US"/>
          </a:p>
        </p:txBody>
      </p:sp>
    </p:spTree>
    <p:extLst>
      <p:ext uri="{BB962C8B-B14F-4D97-AF65-F5344CB8AC3E}">
        <p14:creationId xmlns:p14="http://schemas.microsoft.com/office/powerpoint/2010/main" val="3496076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AF1112-28BD-5043-8B60-A45B43E0B6FA}" type="datetimeFigureOut">
              <a:rPr lang="en-US" smtClean="0"/>
              <a:pPr/>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486FB-8A1A-6A4D-B832-701FA345F640}" type="slidenum">
              <a:rPr lang="en-US" smtClean="0"/>
              <a:pPr/>
              <a:t>‹#›</a:t>
            </a:fld>
            <a:endParaRPr lang="en-US"/>
          </a:p>
        </p:txBody>
      </p:sp>
    </p:spTree>
    <p:extLst>
      <p:ext uri="{BB962C8B-B14F-4D97-AF65-F5344CB8AC3E}">
        <p14:creationId xmlns:p14="http://schemas.microsoft.com/office/powerpoint/2010/main" val="1100772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F1112-28BD-5043-8B60-A45B43E0B6FA}" type="datetimeFigureOut">
              <a:rPr lang="en-US" smtClean="0"/>
              <a:pPr/>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486FB-8A1A-6A4D-B832-701FA345F640}" type="slidenum">
              <a:rPr lang="en-US" smtClean="0"/>
              <a:pPr/>
              <a:t>‹#›</a:t>
            </a:fld>
            <a:endParaRPr lang="en-US"/>
          </a:p>
        </p:txBody>
      </p:sp>
    </p:spTree>
    <p:extLst>
      <p:ext uri="{BB962C8B-B14F-4D97-AF65-F5344CB8AC3E}">
        <p14:creationId xmlns:p14="http://schemas.microsoft.com/office/powerpoint/2010/main" val="287288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F1112-28BD-5043-8B60-A45B43E0B6FA}" type="datetimeFigureOut">
              <a:rPr lang="en-US" smtClean="0"/>
              <a:pPr/>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486FB-8A1A-6A4D-B832-701FA345F640}" type="slidenum">
              <a:rPr lang="en-US" smtClean="0"/>
              <a:pPr/>
              <a:t>‹#›</a:t>
            </a:fld>
            <a:endParaRPr lang="en-US"/>
          </a:p>
        </p:txBody>
      </p:sp>
    </p:spTree>
    <p:extLst>
      <p:ext uri="{BB962C8B-B14F-4D97-AF65-F5344CB8AC3E}">
        <p14:creationId xmlns:p14="http://schemas.microsoft.com/office/powerpoint/2010/main" val="419587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AF1112-28BD-5043-8B60-A45B43E0B6FA}" type="datetimeFigureOut">
              <a:rPr lang="en-US" smtClean="0"/>
              <a:pPr/>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486FB-8A1A-6A4D-B832-701FA345F640}" type="slidenum">
              <a:rPr lang="en-US" smtClean="0"/>
              <a:pPr/>
              <a:t>‹#›</a:t>
            </a:fld>
            <a:endParaRPr lang="en-US"/>
          </a:p>
        </p:txBody>
      </p:sp>
    </p:spTree>
    <p:extLst>
      <p:ext uri="{BB962C8B-B14F-4D97-AF65-F5344CB8AC3E}">
        <p14:creationId xmlns:p14="http://schemas.microsoft.com/office/powerpoint/2010/main" val="46589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AF1112-28BD-5043-8B60-A45B43E0B6FA}" type="datetimeFigureOut">
              <a:rPr lang="en-US" smtClean="0"/>
              <a:pPr/>
              <a:t>3/23/15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0486FB-8A1A-6A4D-B832-701FA345F640}" type="slidenum">
              <a:rPr lang="en-US" smtClean="0"/>
              <a:pPr/>
              <a:t>‹#›</a:t>
            </a:fld>
            <a:endParaRPr lang="en-US"/>
          </a:p>
        </p:txBody>
      </p:sp>
    </p:spTree>
    <p:extLst>
      <p:ext uri="{BB962C8B-B14F-4D97-AF65-F5344CB8AC3E}">
        <p14:creationId xmlns:p14="http://schemas.microsoft.com/office/powerpoint/2010/main" val="3378880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AF1112-28BD-5043-8B60-A45B43E0B6FA}" type="datetimeFigureOut">
              <a:rPr lang="en-US" smtClean="0"/>
              <a:pPr/>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486FB-8A1A-6A4D-B832-701FA345F640}" type="slidenum">
              <a:rPr lang="en-US" smtClean="0"/>
              <a:pPr/>
              <a:t>‹#›</a:t>
            </a:fld>
            <a:endParaRPr lang="en-US"/>
          </a:p>
        </p:txBody>
      </p:sp>
    </p:spTree>
    <p:extLst>
      <p:ext uri="{BB962C8B-B14F-4D97-AF65-F5344CB8AC3E}">
        <p14:creationId xmlns:p14="http://schemas.microsoft.com/office/powerpoint/2010/main" val="3550450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AF1112-28BD-5043-8B60-A45B43E0B6FA}" type="datetimeFigureOut">
              <a:rPr lang="en-US" smtClean="0"/>
              <a:pPr/>
              <a:t>3/23/15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0486FB-8A1A-6A4D-B832-701FA345F640}" type="slidenum">
              <a:rPr lang="en-US" smtClean="0"/>
              <a:pPr/>
              <a:t>‹#›</a:t>
            </a:fld>
            <a:endParaRPr lang="en-US"/>
          </a:p>
        </p:txBody>
      </p:sp>
    </p:spTree>
    <p:extLst>
      <p:ext uri="{BB962C8B-B14F-4D97-AF65-F5344CB8AC3E}">
        <p14:creationId xmlns:p14="http://schemas.microsoft.com/office/powerpoint/2010/main" val="1295635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AF1112-28BD-5043-8B60-A45B43E0B6FA}" type="datetimeFigureOut">
              <a:rPr lang="en-US" smtClean="0"/>
              <a:pPr/>
              <a:t>3/23/15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0486FB-8A1A-6A4D-B832-701FA345F640}" type="slidenum">
              <a:rPr lang="en-US" smtClean="0"/>
              <a:pPr/>
              <a:t>‹#›</a:t>
            </a:fld>
            <a:endParaRPr lang="en-US"/>
          </a:p>
        </p:txBody>
      </p:sp>
    </p:spTree>
    <p:extLst>
      <p:ext uri="{BB962C8B-B14F-4D97-AF65-F5344CB8AC3E}">
        <p14:creationId xmlns:p14="http://schemas.microsoft.com/office/powerpoint/2010/main" val="159583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F1112-28BD-5043-8B60-A45B43E0B6FA}" type="datetimeFigureOut">
              <a:rPr lang="en-US" smtClean="0"/>
              <a:pPr/>
              <a:t>3/23/15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0486FB-8A1A-6A4D-B832-701FA345F640}" type="slidenum">
              <a:rPr lang="en-US" smtClean="0"/>
              <a:pPr/>
              <a:t>‹#›</a:t>
            </a:fld>
            <a:endParaRPr lang="en-US"/>
          </a:p>
        </p:txBody>
      </p:sp>
    </p:spTree>
    <p:extLst>
      <p:ext uri="{BB962C8B-B14F-4D97-AF65-F5344CB8AC3E}">
        <p14:creationId xmlns:p14="http://schemas.microsoft.com/office/powerpoint/2010/main" val="286860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F1112-28BD-5043-8B60-A45B43E0B6FA}" type="datetimeFigureOut">
              <a:rPr lang="en-US" smtClean="0"/>
              <a:pPr/>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486FB-8A1A-6A4D-B832-701FA345F640}" type="slidenum">
              <a:rPr lang="en-US" smtClean="0"/>
              <a:pPr/>
              <a:t>‹#›</a:t>
            </a:fld>
            <a:endParaRPr lang="en-US"/>
          </a:p>
        </p:txBody>
      </p:sp>
    </p:spTree>
    <p:extLst>
      <p:ext uri="{BB962C8B-B14F-4D97-AF65-F5344CB8AC3E}">
        <p14:creationId xmlns:p14="http://schemas.microsoft.com/office/powerpoint/2010/main" val="430869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AF1112-28BD-5043-8B60-A45B43E0B6FA}" type="datetimeFigureOut">
              <a:rPr lang="en-US" smtClean="0"/>
              <a:pPr/>
              <a:t>3/23/15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0486FB-8A1A-6A4D-B832-701FA345F640}" type="slidenum">
              <a:rPr lang="en-US" smtClean="0"/>
              <a:pPr/>
              <a:t>‹#›</a:t>
            </a:fld>
            <a:endParaRPr lang="en-US"/>
          </a:p>
        </p:txBody>
      </p:sp>
    </p:spTree>
    <p:extLst>
      <p:ext uri="{BB962C8B-B14F-4D97-AF65-F5344CB8AC3E}">
        <p14:creationId xmlns:p14="http://schemas.microsoft.com/office/powerpoint/2010/main" val="9117950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F1112-28BD-5043-8B60-A45B43E0B6FA}" type="datetimeFigureOut">
              <a:rPr lang="en-US" smtClean="0"/>
              <a:pPr/>
              <a:t>3/23/15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486FB-8A1A-6A4D-B832-701FA345F640}" type="slidenum">
              <a:rPr lang="en-US" smtClean="0"/>
              <a:pPr/>
              <a:t>‹#›</a:t>
            </a:fld>
            <a:endParaRPr lang="en-US"/>
          </a:p>
        </p:txBody>
      </p:sp>
    </p:spTree>
    <p:extLst>
      <p:ext uri="{BB962C8B-B14F-4D97-AF65-F5344CB8AC3E}">
        <p14:creationId xmlns:p14="http://schemas.microsoft.com/office/powerpoint/2010/main" val="2106913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tiff"/></Relationships>
</file>

<file path=ppt/slides/_rels/slide22.xml.rels><?xml version="1.0" encoding="UTF-8" standalone="yes"?>
<Relationships xmlns="http://schemas.openxmlformats.org/package/2006/relationships"><Relationship Id="rId3" Type="http://schemas.openxmlformats.org/officeDocument/2006/relationships/image" Target="../media/image24.tiff"/><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hyperlink" Target="http://www9.georgetown.edu/faculty/tannend/" TargetMode="External"/><Relationship Id="rId4" Type="http://schemas.openxmlformats.org/officeDocument/2006/relationships/hyperlink" Target="http://www.youtube.com/watch?v=RwFsc7ZTvpI" TargetMode="External"/><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 Id="rId3" Type="http://schemas.openxmlformats.org/officeDocument/2006/relationships/image" Target="../media/image4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20" y="1385508"/>
            <a:ext cx="7954427" cy="2457360"/>
          </a:xfrm>
        </p:spPr>
        <p:txBody>
          <a:bodyPr>
            <a:normAutofit fontScale="90000"/>
          </a:bodyPr>
          <a:lstStyle/>
          <a:p>
            <a:r>
              <a:rPr lang="en-US" sz="3200" b="1" dirty="0" smtClean="0">
                <a:solidFill>
                  <a:srgbClr val="0000FF"/>
                </a:solidFill>
              </a:rPr>
              <a:t/>
            </a:r>
            <a:br>
              <a:rPr lang="en-US" sz="3200" b="1" dirty="0" smtClean="0">
                <a:solidFill>
                  <a:srgbClr val="0000FF"/>
                </a:solidFill>
              </a:rPr>
            </a:br>
            <a:r>
              <a:rPr lang="en-US" sz="3200" b="1" dirty="0" smtClean="0">
                <a:solidFill>
                  <a:srgbClr val="0000FF"/>
                </a:solidFill>
              </a:rPr>
              <a:t>           </a:t>
            </a:r>
            <a:br>
              <a:rPr lang="en-US" sz="3200" b="1" dirty="0" smtClean="0">
                <a:solidFill>
                  <a:srgbClr val="0000FF"/>
                </a:solidFill>
              </a:rPr>
            </a:br>
            <a:r>
              <a:rPr lang="en-US" sz="3200" b="1" dirty="0" smtClean="0">
                <a:solidFill>
                  <a:srgbClr val="0000FF"/>
                </a:solidFill>
              </a:rPr>
              <a:t>        </a:t>
            </a:r>
            <a:br>
              <a:rPr lang="en-US" sz="3200" b="1" dirty="0" smtClean="0">
                <a:solidFill>
                  <a:srgbClr val="0000FF"/>
                </a:solidFill>
              </a:rPr>
            </a:br>
            <a:r>
              <a:rPr lang="en-US" sz="3200" b="1" dirty="0">
                <a:solidFill>
                  <a:srgbClr val="0000FF"/>
                </a:solidFill>
              </a:rPr>
              <a:t/>
            </a:r>
            <a:br>
              <a:rPr lang="en-US" sz="3200" b="1" dirty="0">
                <a:solidFill>
                  <a:srgbClr val="0000FF"/>
                </a:solidFill>
              </a:rPr>
            </a:br>
            <a:r>
              <a:rPr lang="en-US" sz="3200" b="1" dirty="0" smtClean="0">
                <a:solidFill>
                  <a:srgbClr val="0000FF"/>
                </a:solidFill>
              </a:rPr>
              <a:t/>
            </a:r>
            <a:br>
              <a:rPr lang="en-US" sz="3200" b="1" dirty="0" smtClean="0">
                <a:solidFill>
                  <a:srgbClr val="0000FF"/>
                </a:solidFill>
              </a:rPr>
            </a:br>
            <a:r>
              <a:rPr lang="en-US" sz="3200" b="1" dirty="0" smtClean="0">
                <a:solidFill>
                  <a:srgbClr val="0000FF"/>
                </a:solidFill>
              </a:rPr>
              <a:t/>
            </a:r>
            <a:br>
              <a:rPr lang="en-US" sz="3200" b="1" dirty="0" smtClean="0">
                <a:solidFill>
                  <a:srgbClr val="0000FF"/>
                </a:solidFill>
              </a:rPr>
            </a:br>
            <a:r>
              <a:rPr lang="en-US" sz="3200" b="1" dirty="0">
                <a:solidFill>
                  <a:srgbClr val="0000FF"/>
                </a:solidFill>
              </a:rPr>
              <a:t/>
            </a:r>
            <a:br>
              <a:rPr lang="en-US" sz="3200" b="1" dirty="0">
                <a:solidFill>
                  <a:srgbClr val="0000FF"/>
                </a:solidFill>
              </a:rPr>
            </a:br>
            <a:r>
              <a:rPr lang="en-US" sz="3200" b="1" dirty="0" smtClean="0">
                <a:solidFill>
                  <a:srgbClr val="0000FF"/>
                </a:solidFill>
              </a:rPr>
              <a:t/>
            </a:r>
            <a:br>
              <a:rPr lang="en-US" sz="3200" b="1" dirty="0" smtClean="0">
                <a:solidFill>
                  <a:srgbClr val="0000FF"/>
                </a:solidFill>
              </a:rPr>
            </a:br>
            <a:r>
              <a:rPr lang="en-US" sz="3200" b="1" dirty="0">
                <a:solidFill>
                  <a:srgbClr val="0000FF"/>
                </a:solidFill>
              </a:rPr>
              <a:t/>
            </a:r>
            <a:br>
              <a:rPr lang="en-US" sz="3200" b="1" dirty="0">
                <a:solidFill>
                  <a:srgbClr val="0000FF"/>
                </a:solidFill>
              </a:rPr>
            </a:br>
            <a:r>
              <a:rPr lang="en-US" sz="3200" b="1" dirty="0" smtClean="0">
                <a:solidFill>
                  <a:srgbClr val="0000FF"/>
                </a:solidFill>
              </a:rPr>
              <a:t/>
            </a:r>
            <a:br>
              <a:rPr lang="en-US" sz="3200" b="1" dirty="0" smtClean="0">
                <a:solidFill>
                  <a:srgbClr val="0000FF"/>
                </a:solidFill>
              </a:rPr>
            </a:br>
            <a:r>
              <a:rPr lang="en-US" sz="3200" b="1" dirty="0">
                <a:solidFill>
                  <a:srgbClr val="0000FF"/>
                </a:solidFill>
              </a:rPr>
              <a:t/>
            </a:r>
            <a:br>
              <a:rPr lang="en-US" sz="3200" b="1" dirty="0">
                <a:solidFill>
                  <a:srgbClr val="0000FF"/>
                </a:solidFill>
              </a:rPr>
            </a:br>
            <a:r>
              <a:rPr lang="en-US" sz="3200" b="1" dirty="0" smtClean="0">
                <a:solidFill>
                  <a:srgbClr val="0000FF"/>
                </a:solidFill>
              </a:rPr>
              <a:t/>
            </a:r>
            <a:br>
              <a:rPr lang="en-US" sz="3200" b="1" dirty="0" smtClean="0">
                <a:solidFill>
                  <a:srgbClr val="0000FF"/>
                </a:solidFill>
              </a:rPr>
            </a:br>
            <a:r>
              <a:rPr lang="en-US" sz="3200" b="1" dirty="0" smtClean="0">
                <a:solidFill>
                  <a:srgbClr val="0000FF"/>
                </a:solidFill>
              </a:rPr>
              <a:t>Johnston Community Schools</a:t>
            </a:r>
            <a:r>
              <a:rPr lang="en-US" sz="3200" b="1" dirty="0">
                <a:solidFill>
                  <a:srgbClr val="0000FF"/>
                </a:solidFill>
              </a:rPr>
              <a:t/>
            </a:r>
            <a:br>
              <a:rPr lang="en-US" sz="3200" b="1" dirty="0">
                <a:solidFill>
                  <a:srgbClr val="0000FF"/>
                </a:solidFill>
              </a:rPr>
            </a:br>
            <a:r>
              <a:rPr lang="en-US" sz="3200" b="1" dirty="0" smtClean="0">
                <a:solidFill>
                  <a:srgbClr val="0000FF"/>
                </a:solidFill>
              </a:rPr>
              <a:t>Extended Learning Program (JELP)</a:t>
            </a:r>
            <a:br>
              <a:rPr lang="en-US" sz="3200" b="1" dirty="0" smtClean="0">
                <a:solidFill>
                  <a:srgbClr val="0000FF"/>
                </a:solidFill>
              </a:rPr>
            </a:br>
            <a:r>
              <a:rPr lang="en-US" sz="3200" b="1" dirty="0" smtClean="0">
                <a:solidFill>
                  <a:srgbClr val="0000FF"/>
                </a:solidFill>
              </a:rPr>
              <a:t/>
            </a:r>
            <a:br>
              <a:rPr lang="en-US" sz="3200" b="1" dirty="0" smtClean="0">
                <a:solidFill>
                  <a:srgbClr val="0000FF"/>
                </a:solidFill>
              </a:rPr>
            </a:br>
            <a:r>
              <a:rPr lang="en-US" sz="2800" dirty="0" smtClean="0"/>
              <a:t>Johnston </a:t>
            </a:r>
            <a:r>
              <a:rPr lang="en-US" sz="2800" dirty="0"/>
              <a:t>Middle School</a:t>
            </a:r>
            <a:br>
              <a:rPr lang="en-US" sz="2800" dirty="0"/>
            </a:br>
            <a:r>
              <a:rPr lang="en-US" sz="2800" dirty="0" smtClean="0"/>
              <a:t>Library</a:t>
            </a:r>
            <a:br>
              <a:rPr lang="en-US" sz="2800" dirty="0" smtClean="0"/>
            </a:br>
            <a:r>
              <a:rPr lang="fi-FI" sz="2800" dirty="0">
                <a:solidFill>
                  <a:srgbClr val="0000FF"/>
                </a:solidFill>
              </a:rPr>
              <a:t/>
            </a:r>
            <a:br>
              <a:rPr lang="fi-FI" sz="2800" dirty="0">
                <a:solidFill>
                  <a:srgbClr val="0000FF"/>
                </a:solidFill>
              </a:rPr>
            </a:br>
            <a:r>
              <a:rPr lang="en-US" sz="3200" b="1" dirty="0" smtClean="0">
                <a:solidFill>
                  <a:srgbClr val="0000FF"/>
                </a:solidFill>
              </a:rPr>
              <a:t>Mon. March 23, 2015  7-8:30 pm</a:t>
            </a:r>
            <a:br>
              <a:rPr lang="en-US" sz="3200" b="1" dirty="0" smtClean="0">
                <a:solidFill>
                  <a:srgbClr val="0000FF"/>
                </a:solidFill>
              </a:rPr>
            </a:br>
            <a:r>
              <a:rPr lang="en-US" sz="2800" b="1" dirty="0"/>
              <a:t>Sally R. Beisser, Ph.D.</a:t>
            </a:r>
            <a:br>
              <a:rPr lang="en-US" sz="2800" b="1" dirty="0"/>
            </a:br>
            <a:r>
              <a:rPr lang="en-US" sz="2800" b="1" dirty="0"/>
              <a:t>Drake University</a:t>
            </a:r>
            <a:br>
              <a:rPr lang="en-US" sz="2800" b="1" dirty="0"/>
            </a:br>
            <a:r>
              <a:rPr lang="en-US" sz="3200" b="1" dirty="0" smtClean="0">
                <a:solidFill>
                  <a:srgbClr val="000000"/>
                </a:solidFill>
              </a:rPr>
              <a:t/>
            </a:r>
            <a:br>
              <a:rPr lang="en-US" sz="3200" b="1" dirty="0" smtClean="0">
                <a:solidFill>
                  <a:srgbClr val="000000"/>
                </a:solidFill>
              </a:rPr>
            </a:br>
            <a:endParaRPr lang="en-US" sz="3200" b="1" dirty="0">
              <a:solidFill>
                <a:srgbClr val="000000"/>
              </a:solidFill>
            </a:endParaRPr>
          </a:p>
        </p:txBody>
      </p:sp>
      <p:sp>
        <p:nvSpPr>
          <p:cNvPr id="4" name="TextBox 3"/>
          <p:cNvSpPr txBox="1"/>
          <p:nvPr/>
        </p:nvSpPr>
        <p:spPr>
          <a:xfrm>
            <a:off x="0" y="696513"/>
            <a:ext cx="9435243" cy="1200329"/>
          </a:xfrm>
          <a:prstGeom prst="rect">
            <a:avLst/>
          </a:prstGeom>
          <a:noFill/>
        </p:spPr>
        <p:txBody>
          <a:bodyPr wrap="square" rtlCol="0">
            <a:spAutoFit/>
          </a:bodyPr>
          <a:lstStyle/>
          <a:p>
            <a:pPr algn="ctr"/>
            <a:r>
              <a:rPr lang="en-US" sz="3600" b="1" dirty="0" smtClean="0"/>
              <a:t>Sex, Gender and School: What do </a:t>
            </a:r>
          </a:p>
          <a:p>
            <a:pPr algn="ctr"/>
            <a:r>
              <a:rPr lang="en-US" sz="3600" b="1" dirty="0" smtClean="0"/>
              <a:t>Parents &amp; Teachers Need to Know?</a:t>
            </a:r>
            <a:endParaRPr lang="en-US" sz="3600" b="1" dirty="0"/>
          </a:p>
        </p:txBody>
      </p:sp>
      <p:pic>
        <p:nvPicPr>
          <p:cNvPr id="5" name="Picture 4" descr="MP9004422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249" y="2015900"/>
            <a:ext cx="1742797" cy="943431"/>
          </a:xfrm>
          <a:prstGeom prst="rect">
            <a:avLst/>
          </a:prstGeom>
        </p:spPr>
      </p:pic>
    </p:spTree>
    <p:extLst>
      <p:ext uri="{BB962C8B-B14F-4D97-AF65-F5344CB8AC3E}">
        <p14:creationId xmlns:p14="http://schemas.microsoft.com/office/powerpoint/2010/main" val="22426389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Are there fundamental differences?</a:t>
            </a:r>
            <a:r>
              <a:rPr lang="en-US" sz="4000" dirty="0" smtClean="0"/>
              <a:t/>
            </a:r>
            <a:br>
              <a:rPr lang="en-US" sz="4000" dirty="0" smtClean="0"/>
            </a:br>
            <a:r>
              <a:rPr lang="en-US" sz="1800" dirty="0" smtClean="0"/>
              <a:t>Dr. </a:t>
            </a:r>
            <a:r>
              <a:rPr lang="en-US" sz="1800" dirty="0" err="1" smtClean="0"/>
              <a:t>Louann</a:t>
            </a:r>
            <a:r>
              <a:rPr lang="en-US" sz="1800" dirty="0" smtClean="0"/>
              <a:t> </a:t>
            </a:r>
            <a:r>
              <a:rPr lang="en-US" sz="1800" dirty="0" err="1" smtClean="0"/>
              <a:t>Brizendine</a:t>
            </a:r>
            <a:r>
              <a:rPr lang="en-US" sz="1800" dirty="0" smtClean="0"/>
              <a:t>, M.D.</a:t>
            </a:r>
            <a:endParaRPr lang="en-US" sz="1800" dirty="0"/>
          </a:p>
        </p:txBody>
      </p:sp>
      <p:sp>
        <p:nvSpPr>
          <p:cNvPr id="3" name="Content Placeholder 2"/>
          <p:cNvSpPr>
            <a:spLocks noGrp="1"/>
          </p:cNvSpPr>
          <p:nvPr>
            <p:ph idx="1"/>
          </p:nvPr>
        </p:nvSpPr>
        <p:spPr>
          <a:xfrm>
            <a:off x="271376" y="1600200"/>
            <a:ext cx="8872624" cy="4525963"/>
          </a:xfrm>
        </p:spPr>
        <p:txBody>
          <a:bodyPr>
            <a:normAutofit/>
          </a:bodyPr>
          <a:lstStyle/>
          <a:p>
            <a:r>
              <a:rPr lang="en-US" sz="2800" dirty="0" smtClean="0"/>
              <a:t>Is it….hormonal or socialized???</a:t>
            </a:r>
          </a:p>
          <a:p>
            <a:r>
              <a:rPr lang="en-US" sz="2800" dirty="0" smtClean="0"/>
              <a:t>Brains start out as similar in utero</a:t>
            </a:r>
          </a:p>
          <a:p>
            <a:r>
              <a:rPr lang="en-US" sz="2800" dirty="0" smtClean="0"/>
              <a:t>At 8 weeks there is a “fetal fork in the road”</a:t>
            </a:r>
          </a:p>
          <a:p>
            <a:r>
              <a:rPr lang="en-US" sz="2800" dirty="0"/>
              <a:t>T</a:t>
            </a:r>
            <a:r>
              <a:rPr lang="en-US" sz="2800" dirty="0" smtClean="0"/>
              <a:t>estosterone surge in utero shrinks boy “centers”-i.e., Communication, Emotion, Reading Body Cues</a:t>
            </a:r>
          </a:p>
          <a:p>
            <a:r>
              <a:rPr lang="en-US" sz="2800" dirty="0" smtClean="0"/>
              <a:t>Baby girls: Keen eye contact &amp; mutual face gazing</a:t>
            </a:r>
          </a:p>
          <a:p>
            <a:r>
              <a:rPr lang="en-US" sz="2800" dirty="0" smtClean="0"/>
              <a:t>Baby boys: Compelled to investigate environment</a:t>
            </a:r>
          </a:p>
          <a:p>
            <a:r>
              <a:rPr lang="en-US" sz="2800" dirty="0" smtClean="0"/>
              <a:t>Are differences hardwired or socialized?</a:t>
            </a:r>
          </a:p>
          <a:p>
            <a:endParaRPr lang="en-US" dirty="0" smtClean="0"/>
          </a:p>
          <a:p>
            <a:endParaRPr lang="en-US" dirty="0"/>
          </a:p>
          <a:p>
            <a:endParaRPr lang="en-US" dirty="0"/>
          </a:p>
        </p:txBody>
      </p:sp>
      <p:pic>
        <p:nvPicPr>
          <p:cNvPr id="4" name="Picture 3" descr="MP90042215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849" y="1215823"/>
            <a:ext cx="1404708" cy="1404708"/>
          </a:xfrm>
          <a:prstGeom prst="rect">
            <a:avLst/>
          </a:prstGeom>
        </p:spPr>
      </p:pic>
      <p:pic>
        <p:nvPicPr>
          <p:cNvPr id="5" name="Picture 4" descr="MP900448386.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0" y="5250072"/>
            <a:ext cx="1066800" cy="1448223"/>
          </a:xfrm>
          <a:prstGeom prst="rect">
            <a:avLst/>
          </a:prstGeom>
        </p:spPr>
      </p:pic>
    </p:spTree>
    <p:extLst>
      <p:ext uri="{BB962C8B-B14F-4D97-AF65-F5344CB8AC3E}">
        <p14:creationId xmlns:p14="http://schemas.microsoft.com/office/powerpoint/2010/main" val="295158542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b="1" dirty="0" smtClean="0"/>
              <a:t>       Girls and Boys</a:t>
            </a:r>
            <a:br>
              <a:rPr lang="en-US" sz="4000" b="1" dirty="0" smtClean="0"/>
            </a:br>
            <a:r>
              <a:rPr lang="en-US" sz="4000" b="1" dirty="0" smtClean="0"/>
              <a:t>           </a:t>
            </a:r>
            <a:r>
              <a:rPr lang="en-US" sz="2000" dirty="0" smtClean="0"/>
              <a:t>Dr. </a:t>
            </a:r>
            <a:r>
              <a:rPr lang="en-US" sz="2000" dirty="0" err="1" smtClean="0"/>
              <a:t>Louann</a:t>
            </a:r>
            <a:r>
              <a:rPr lang="en-US" sz="2000" dirty="0" smtClean="0"/>
              <a:t> </a:t>
            </a:r>
            <a:r>
              <a:rPr lang="en-US" sz="2000" dirty="0" err="1" smtClean="0"/>
              <a:t>Brizendine</a:t>
            </a:r>
            <a:r>
              <a:rPr lang="en-US" sz="2000" dirty="0" smtClean="0"/>
              <a:t>, M.D.</a:t>
            </a:r>
            <a:endParaRPr lang="en-US" sz="2000" dirty="0"/>
          </a:p>
        </p:txBody>
      </p:sp>
      <p:sp>
        <p:nvSpPr>
          <p:cNvPr id="3" name="Content Placeholder 2"/>
          <p:cNvSpPr>
            <a:spLocks noGrp="1"/>
          </p:cNvSpPr>
          <p:nvPr>
            <p:ph idx="1"/>
          </p:nvPr>
        </p:nvSpPr>
        <p:spPr>
          <a:xfrm>
            <a:off x="188915" y="1600200"/>
            <a:ext cx="8497885" cy="4525963"/>
          </a:xfrm>
        </p:spPr>
        <p:txBody>
          <a:bodyPr>
            <a:normAutofit fontScale="92500" lnSpcReduction="20000"/>
          </a:bodyPr>
          <a:lstStyle/>
          <a:p>
            <a:r>
              <a:rPr lang="en-US" b="1" dirty="0" smtClean="0"/>
              <a:t>Girls</a:t>
            </a:r>
            <a:r>
              <a:rPr lang="en-US" dirty="0" smtClean="0"/>
              <a:t>: social, verbal, relational skills develop earlier than boys. Easily bossy. Gets her way. Has daddy “wrapped around her little finger”</a:t>
            </a:r>
          </a:p>
          <a:p>
            <a:r>
              <a:rPr lang="en-US" b="1" dirty="0" smtClean="0"/>
              <a:t>Boys: </a:t>
            </a:r>
            <a:r>
              <a:rPr lang="en-US" dirty="0" smtClean="0"/>
              <a:t>wrestling, mock fighting, rough play with cars, trucks, swords, guns, and noisy toys (preferably explosive)</a:t>
            </a:r>
          </a:p>
          <a:p>
            <a:r>
              <a:rPr lang="en-US" b="1" dirty="0" smtClean="0"/>
              <a:t>Girls</a:t>
            </a:r>
            <a:r>
              <a:rPr lang="en-US" dirty="0" smtClean="0"/>
              <a:t>: Take turns 20 times more than boys and their pretend play involves caregiving &amp; nurturing</a:t>
            </a:r>
          </a:p>
          <a:p>
            <a:r>
              <a:rPr lang="en-US" b="1" dirty="0" smtClean="0"/>
              <a:t>Boys</a:t>
            </a:r>
            <a:r>
              <a:rPr lang="en-US" dirty="0" smtClean="0"/>
              <a:t>: Not about relationships…more about social rank, power, defense of territory &amp; physical strength.</a:t>
            </a:r>
          </a:p>
          <a:p>
            <a:endParaRPr lang="en-US" dirty="0"/>
          </a:p>
        </p:txBody>
      </p:sp>
      <p:pic>
        <p:nvPicPr>
          <p:cNvPr id="4" name="Picture 3" descr="MP90044849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855" y="274639"/>
            <a:ext cx="1988343" cy="1325562"/>
          </a:xfrm>
          <a:prstGeom prst="rect">
            <a:avLst/>
          </a:prstGeom>
        </p:spPr>
      </p:pic>
    </p:spTree>
    <p:extLst>
      <p:ext uri="{BB962C8B-B14F-4D97-AF65-F5344CB8AC3E}">
        <p14:creationId xmlns:p14="http://schemas.microsoft.com/office/powerpoint/2010/main" val="14546326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040" y="166082"/>
            <a:ext cx="8229600" cy="1143000"/>
          </a:xfrm>
        </p:spPr>
        <p:txBody>
          <a:bodyPr>
            <a:normAutofit fontScale="90000"/>
          </a:bodyPr>
          <a:lstStyle/>
          <a:p>
            <a:pPr algn="l"/>
            <a:r>
              <a:rPr lang="en-US" sz="4000" b="1" dirty="0" smtClean="0"/>
              <a:t>         </a:t>
            </a:r>
            <a:r>
              <a:rPr lang="en-US" b="1" dirty="0" smtClean="0"/>
              <a:t>The Female Brain</a:t>
            </a:r>
            <a:br>
              <a:rPr lang="en-US" b="1" dirty="0" smtClean="0"/>
            </a:br>
            <a:r>
              <a:rPr lang="en-US" sz="4000" b="1" dirty="0" smtClean="0"/>
              <a:t>                </a:t>
            </a:r>
            <a:r>
              <a:rPr lang="en-US" sz="2000" dirty="0" smtClean="0"/>
              <a:t>Dr. </a:t>
            </a:r>
            <a:r>
              <a:rPr lang="en-US" sz="2000" dirty="0" err="1" smtClean="0"/>
              <a:t>Louann</a:t>
            </a:r>
            <a:r>
              <a:rPr lang="en-US" sz="2000" dirty="0" smtClean="0"/>
              <a:t> </a:t>
            </a:r>
            <a:r>
              <a:rPr lang="en-US" sz="2000" dirty="0" err="1" smtClean="0"/>
              <a:t>Brizendine</a:t>
            </a:r>
            <a:r>
              <a:rPr lang="en-US" sz="2000" dirty="0" smtClean="0"/>
              <a:t>, M.D.</a:t>
            </a:r>
            <a:endParaRPr lang="en-US" sz="2000" dirty="0"/>
          </a:p>
        </p:txBody>
      </p:sp>
      <p:sp>
        <p:nvSpPr>
          <p:cNvPr id="3" name="Content Placeholder 2"/>
          <p:cNvSpPr>
            <a:spLocks noGrp="1"/>
          </p:cNvSpPr>
          <p:nvPr>
            <p:ph idx="1"/>
          </p:nvPr>
        </p:nvSpPr>
        <p:spPr>
          <a:xfrm>
            <a:off x="457200" y="1600200"/>
            <a:ext cx="8229600" cy="4525963"/>
          </a:xfrm>
        </p:spPr>
        <p:txBody>
          <a:bodyPr>
            <a:normAutofit fontScale="92500" lnSpcReduction="20000"/>
          </a:bodyPr>
          <a:lstStyle/>
          <a:p>
            <a:r>
              <a:rPr lang="en-US" b="1" dirty="0" smtClean="0"/>
              <a:t>Girls </a:t>
            </a:r>
            <a:r>
              <a:rPr lang="en-US" dirty="0" smtClean="0"/>
              <a:t>have superior wiring for empathy</a:t>
            </a:r>
          </a:p>
          <a:p>
            <a:r>
              <a:rPr lang="en-US" dirty="0" smtClean="0"/>
              <a:t>Estrogen surge enhances observation, communication, gut feelings, tending, caring, mastery of social nuances.</a:t>
            </a:r>
          </a:p>
          <a:p>
            <a:r>
              <a:rPr lang="en-US" b="1" dirty="0" smtClean="0"/>
              <a:t>Girls</a:t>
            </a:r>
            <a:r>
              <a:rPr lang="en-US" dirty="0" smtClean="0"/>
              <a:t> are interested in preserving harmonious relationships and to stay connected.</a:t>
            </a:r>
          </a:p>
          <a:p>
            <a:r>
              <a:rPr lang="en-US" dirty="0" smtClean="0"/>
              <a:t>“</a:t>
            </a:r>
            <a:r>
              <a:rPr lang="en-US" dirty="0" err="1" smtClean="0"/>
              <a:t>Genderlect</a:t>
            </a:r>
            <a:r>
              <a:rPr lang="en-US" dirty="0" smtClean="0"/>
              <a:t>” matters! </a:t>
            </a:r>
            <a:r>
              <a:rPr lang="en-US" sz="1800" dirty="0" smtClean="0"/>
              <a:t>(</a:t>
            </a:r>
            <a:r>
              <a:rPr lang="en-US" sz="1800" dirty="0" err="1" smtClean="0"/>
              <a:t>Tannen</a:t>
            </a:r>
            <a:r>
              <a:rPr lang="en-US" sz="1800" dirty="0" smtClean="0"/>
              <a:t>, 2005)</a:t>
            </a:r>
          </a:p>
          <a:p>
            <a:pPr lvl="1">
              <a:buFont typeface="Wingdings" charset="2"/>
              <a:buChar char="ü"/>
            </a:pPr>
            <a:r>
              <a:rPr lang="en-US" dirty="0" smtClean="0"/>
              <a:t>Girls: </a:t>
            </a:r>
            <a:r>
              <a:rPr lang="en-US" i="1" dirty="0" smtClean="0"/>
              <a:t>Let’s play house….you be the teacher.</a:t>
            </a:r>
          </a:p>
          <a:p>
            <a:pPr lvl="1">
              <a:buFont typeface="Wingdings" charset="2"/>
              <a:buChar char="ü"/>
            </a:pPr>
            <a:r>
              <a:rPr lang="en-US" dirty="0" smtClean="0"/>
              <a:t>Boys: </a:t>
            </a:r>
            <a:r>
              <a:rPr lang="en-US" i="1" dirty="0" smtClean="0"/>
              <a:t>My dad is bigger than yours</a:t>
            </a:r>
            <a:r>
              <a:rPr lang="en-US" dirty="0" smtClean="0"/>
              <a:t>….brag, threaten, ignore. Do not look for connections like girls do.</a:t>
            </a:r>
            <a:endParaRPr lang="en-US" dirty="0"/>
          </a:p>
          <a:p>
            <a:pPr lvl="1">
              <a:buFont typeface="Wingdings" charset="2"/>
              <a:buChar char="ü"/>
            </a:pPr>
            <a:r>
              <a:rPr lang="en-US" dirty="0" smtClean="0"/>
              <a:t>Women have “rapport” talk….Men have “report” talk.</a:t>
            </a:r>
            <a:endParaRPr lang="en-US" dirty="0"/>
          </a:p>
        </p:txBody>
      </p:sp>
      <p:pic>
        <p:nvPicPr>
          <p:cNvPr id="5" name="Picture 4" descr="MP9004484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515" y="438655"/>
            <a:ext cx="1931068" cy="1287379"/>
          </a:xfrm>
          <a:prstGeom prst="rect">
            <a:avLst/>
          </a:prstGeom>
        </p:spPr>
      </p:pic>
    </p:spTree>
    <p:extLst>
      <p:ext uri="{BB962C8B-B14F-4D97-AF65-F5344CB8AC3E}">
        <p14:creationId xmlns:p14="http://schemas.microsoft.com/office/powerpoint/2010/main" val="13037939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Male Brain</a:t>
            </a:r>
            <a:r>
              <a:rPr lang="en-US" sz="4000" b="1" dirty="0"/>
              <a:t/>
            </a:r>
            <a:br>
              <a:rPr lang="en-US" sz="4000" b="1" dirty="0"/>
            </a:br>
            <a:r>
              <a:rPr lang="en-US" sz="1800" dirty="0" smtClean="0"/>
              <a:t>Dr. </a:t>
            </a:r>
            <a:r>
              <a:rPr lang="en-US" sz="1800" dirty="0" err="1" smtClean="0"/>
              <a:t>Louann</a:t>
            </a:r>
            <a:r>
              <a:rPr lang="en-US" sz="1800" dirty="0" smtClean="0"/>
              <a:t> </a:t>
            </a:r>
            <a:r>
              <a:rPr lang="en-US" sz="1800" dirty="0" err="1" smtClean="0"/>
              <a:t>Brizendine</a:t>
            </a:r>
            <a:r>
              <a:rPr lang="en-US" sz="1800" dirty="0" smtClean="0"/>
              <a:t>, M.D.</a:t>
            </a:r>
            <a:endParaRPr lang="en-US" sz="1800" dirty="0"/>
          </a:p>
        </p:txBody>
      </p:sp>
      <p:sp>
        <p:nvSpPr>
          <p:cNvPr id="3" name="Content Placeholder 2"/>
          <p:cNvSpPr>
            <a:spLocks noGrp="1"/>
          </p:cNvSpPr>
          <p:nvPr>
            <p:ph idx="1"/>
          </p:nvPr>
        </p:nvSpPr>
        <p:spPr>
          <a:xfrm>
            <a:off x="457200" y="2019134"/>
            <a:ext cx="8229600" cy="4107029"/>
          </a:xfrm>
        </p:spPr>
        <p:txBody>
          <a:bodyPr/>
          <a:lstStyle/>
          <a:p>
            <a:r>
              <a:rPr lang="en-US" b="1" dirty="0" smtClean="0"/>
              <a:t>Boys</a:t>
            </a:r>
            <a:r>
              <a:rPr lang="en-US" dirty="0" smtClean="0"/>
              <a:t> pummel each other with gusto, wrestle, compete for toys and power.</a:t>
            </a:r>
          </a:p>
          <a:p>
            <a:r>
              <a:rPr lang="en-US" dirty="0" smtClean="0"/>
              <a:t>Losing is unacceptable even in board games.</a:t>
            </a:r>
          </a:p>
          <a:p>
            <a:r>
              <a:rPr lang="en-US" b="1" dirty="0" smtClean="0"/>
              <a:t>Boys</a:t>
            </a:r>
            <a:r>
              <a:rPr lang="en-US" dirty="0" smtClean="0"/>
              <a:t> are geared for play-fighting, defending, competing…the “victory cry” is everything.</a:t>
            </a:r>
          </a:p>
          <a:p>
            <a:r>
              <a:rPr lang="en-US" dirty="0" smtClean="0"/>
              <a:t>Bragging rights about burping and farting.</a:t>
            </a:r>
          </a:p>
          <a:p>
            <a:r>
              <a:rPr lang="en-US" dirty="0" smtClean="0"/>
              <a:t>Settle conflicts then move on.</a:t>
            </a:r>
          </a:p>
        </p:txBody>
      </p:sp>
      <p:pic>
        <p:nvPicPr>
          <p:cNvPr id="4" name="Picture 3" descr="MP90044238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41" y="274638"/>
            <a:ext cx="1937718" cy="1291812"/>
          </a:xfrm>
          <a:prstGeom prst="rect">
            <a:avLst/>
          </a:prstGeom>
        </p:spPr>
      </p:pic>
      <p:pic>
        <p:nvPicPr>
          <p:cNvPr id="5" name="Picture 4" descr="MP90042216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8152" y="195400"/>
            <a:ext cx="1508923" cy="1508923"/>
          </a:xfrm>
          <a:prstGeom prst="rect">
            <a:avLst/>
          </a:prstGeom>
        </p:spPr>
      </p:pic>
    </p:spTree>
    <p:extLst>
      <p:ext uri="{BB962C8B-B14F-4D97-AF65-F5344CB8AC3E}">
        <p14:creationId xmlns:p14="http://schemas.microsoft.com/office/powerpoint/2010/main" val="11283611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4000" b="1" dirty="0" smtClean="0"/>
              <a:t>The Male Brain</a:t>
            </a:r>
            <a:r>
              <a:rPr lang="en-US" sz="4000" b="1" dirty="0"/>
              <a:t/>
            </a:r>
            <a:br>
              <a:rPr lang="en-US" sz="4000" b="1" dirty="0"/>
            </a:br>
            <a:r>
              <a:rPr lang="en-US" sz="1800" dirty="0" smtClean="0"/>
              <a:t>Dr. </a:t>
            </a:r>
            <a:r>
              <a:rPr lang="en-US" sz="1800" dirty="0" err="1" smtClean="0"/>
              <a:t>Louann</a:t>
            </a:r>
            <a:r>
              <a:rPr lang="en-US" sz="1800" dirty="0" smtClean="0"/>
              <a:t> </a:t>
            </a:r>
            <a:r>
              <a:rPr lang="en-US" sz="1800" dirty="0" err="1" smtClean="0"/>
              <a:t>Brizendine</a:t>
            </a:r>
            <a:r>
              <a:rPr lang="en-US" sz="1800" dirty="0" smtClean="0"/>
              <a:t>, M.D.</a:t>
            </a:r>
            <a:endParaRPr lang="en-US" sz="1800" dirty="0"/>
          </a:p>
        </p:txBody>
      </p:sp>
      <p:sp>
        <p:nvSpPr>
          <p:cNvPr id="3" name="Content Placeholder 2"/>
          <p:cNvSpPr>
            <a:spLocks noGrp="1"/>
          </p:cNvSpPr>
          <p:nvPr>
            <p:ph idx="1"/>
          </p:nvPr>
        </p:nvSpPr>
        <p:spPr/>
        <p:txBody>
          <a:bodyPr>
            <a:normAutofit fontScale="92500"/>
          </a:bodyPr>
          <a:lstStyle/>
          <a:p>
            <a:r>
              <a:rPr lang="en-US" b="1" dirty="0" smtClean="0"/>
              <a:t>Boy</a:t>
            </a:r>
            <a:r>
              <a:rPr lang="en-US" dirty="0" smtClean="0"/>
              <a:t> days are filled with a physical conquests.</a:t>
            </a:r>
          </a:p>
          <a:p>
            <a:r>
              <a:rPr lang="en-US" dirty="0" smtClean="0"/>
              <a:t>1</a:t>
            </a:r>
            <a:r>
              <a:rPr lang="en-US" baseline="30000" dirty="0" smtClean="0"/>
              <a:t>st</a:t>
            </a:r>
            <a:r>
              <a:rPr lang="en-US" dirty="0" smtClean="0"/>
              <a:t> graders: Physical force + insults = fun.</a:t>
            </a:r>
          </a:p>
          <a:p>
            <a:r>
              <a:rPr lang="en-US" dirty="0" smtClean="0"/>
              <a:t>Geared for play-fighting, defending, competing…This is observed world wide in boys…not as much in girls.</a:t>
            </a:r>
          </a:p>
          <a:p>
            <a:r>
              <a:rPr lang="en-US" b="1" dirty="0" smtClean="0"/>
              <a:t>Boys</a:t>
            </a:r>
            <a:r>
              <a:rPr lang="en-US" dirty="0" smtClean="0"/>
              <a:t> Like scary movies, haunted houses, “dares”</a:t>
            </a:r>
          </a:p>
          <a:p>
            <a:r>
              <a:rPr lang="en-US" dirty="0" smtClean="0"/>
              <a:t>Little </a:t>
            </a:r>
            <a:r>
              <a:rPr lang="en-US" b="1" dirty="0" smtClean="0"/>
              <a:t>boys</a:t>
            </a:r>
            <a:r>
              <a:rPr lang="en-US" dirty="0" smtClean="0"/>
              <a:t> are “playing” at things they are </a:t>
            </a:r>
          </a:p>
          <a:p>
            <a:pPr marL="0" indent="0">
              <a:buNone/>
            </a:pPr>
            <a:r>
              <a:rPr lang="en-US" dirty="0"/>
              <a:t> </a:t>
            </a:r>
            <a:r>
              <a:rPr lang="en-US" dirty="0" smtClean="0"/>
              <a:t>    required do to in their futures.</a:t>
            </a:r>
            <a:endParaRPr lang="en-US" dirty="0"/>
          </a:p>
        </p:txBody>
      </p:sp>
      <p:pic>
        <p:nvPicPr>
          <p:cNvPr id="4" name="Picture 3" descr="MP9004393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5848" y="274638"/>
            <a:ext cx="1610952" cy="1417638"/>
          </a:xfrm>
          <a:prstGeom prst="rect">
            <a:avLst/>
          </a:prstGeom>
        </p:spPr>
      </p:pic>
      <p:pic>
        <p:nvPicPr>
          <p:cNvPr id="5" name="Picture 4" descr="MP90042254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9862" y="5269958"/>
            <a:ext cx="873304" cy="1091897"/>
          </a:xfrm>
          <a:prstGeom prst="rect">
            <a:avLst/>
          </a:prstGeom>
        </p:spPr>
      </p:pic>
    </p:spTree>
    <p:extLst>
      <p:ext uri="{BB962C8B-B14F-4D97-AF65-F5344CB8AC3E}">
        <p14:creationId xmlns:p14="http://schemas.microsoft.com/office/powerpoint/2010/main" val="1428448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Male Brain</a:t>
            </a:r>
            <a:r>
              <a:rPr lang="en-US" sz="4000" b="1" dirty="0"/>
              <a:t/>
            </a:r>
            <a:br>
              <a:rPr lang="en-US" sz="4000" b="1" dirty="0"/>
            </a:br>
            <a:r>
              <a:rPr lang="en-US" sz="1800" dirty="0" smtClean="0"/>
              <a:t>Dr. </a:t>
            </a:r>
            <a:r>
              <a:rPr lang="en-US" sz="1800" dirty="0" err="1" smtClean="0"/>
              <a:t>Louann</a:t>
            </a:r>
            <a:r>
              <a:rPr lang="en-US" sz="1800" dirty="0" smtClean="0"/>
              <a:t> </a:t>
            </a:r>
            <a:r>
              <a:rPr lang="en-US" sz="1800" dirty="0" err="1" smtClean="0"/>
              <a:t>Brizendine</a:t>
            </a:r>
            <a:r>
              <a:rPr lang="en-US" sz="1800" dirty="0" smtClean="0"/>
              <a:t>, M.D.</a:t>
            </a:r>
            <a:endParaRPr lang="en-US" sz="1800" dirty="0"/>
          </a:p>
        </p:txBody>
      </p:sp>
      <p:sp>
        <p:nvSpPr>
          <p:cNvPr id="3" name="Content Placeholder 2"/>
          <p:cNvSpPr>
            <a:spLocks noGrp="1"/>
          </p:cNvSpPr>
          <p:nvPr>
            <p:ph idx="1"/>
          </p:nvPr>
        </p:nvSpPr>
        <p:spPr/>
        <p:txBody>
          <a:bodyPr>
            <a:normAutofit fontScale="85000" lnSpcReduction="20000"/>
          </a:bodyPr>
          <a:lstStyle/>
          <a:p>
            <a:r>
              <a:rPr lang="en-US" dirty="0" smtClean="0"/>
              <a:t>Study of </a:t>
            </a:r>
            <a:r>
              <a:rPr lang="en-US" b="1" dirty="0" smtClean="0"/>
              <a:t>boys </a:t>
            </a:r>
            <a:r>
              <a:rPr lang="en-US" dirty="0" smtClean="0"/>
              <a:t>(1</a:t>
            </a:r>
            <a:r>
              <a:rPr lang="en-US" baseline="30000" dirty="0" smtClean="0"/>
              <a:t>st</a:t>
            </a:r>
            <a:r>
              <a:rPr lang="en-US" dirty="0" smtClean="0"/>
              <a:t> gr): What other boys said mattered most, what teachers said was second and what </a:t>
            </a:r>
            <a:r>
              <a:rPr lang="en-US" b="1" dirty="0" smtClean="0"/>
              <a:t>girls </a:t>
            </a:r>
            <a:r>
              <a:rPr lang="en-US" dirty="0" smtClean="0"/>
              <a:t>said was a distant third!</a:t>
            </a:r>
          </a:p>
          <a:p>
            <a:r>
              <a:rPr lang="en-US" dirty="0" smtClean="0"/>
              <a:t>Study in Ireland (</a:t>
            </a:r>
            <a:r>
              <a:rPr lang="en-US" dirty="0" err="1" smtClean="0"/>
              <a:t>Kdg</a:t>
            </a:r>
            <a:r>
              <a:rPr lang="en-US" dirty="0" smtClean="0"/>
              <a:t>): </a:t>
            </a:r>
            <a:r>
              <a:rPr lang="en-US" b="1" dirty="0" smtClean="0"/>
              <a:t>Boys</a:t>
            </a:r>
            <a:r>
              <a:rPr lang="en-US" dirty="0" smtClean="0"/>
              <a:t> monopolized the tricycles, played ramming games, territorial and possessive. </a:t>
            </a:r>
            <a:r>
              <a:rPr lang="en-US" b="1" dirty="0" smtClean="0"/>
              <a:t>Girls</a:t>
            </a:r>
            <a:r>
              <a:rPr lang="en-US" dirty="0" smtClean="0"/>
              <a:t> unwilling to hit other  kids’ bikes ….providing </a:t>
            </a:r>
            <a:r>
              <a:rPr lang="en-US" b="1" dirty="0" smtClean="0"/>
              <a:t>girls</a:t>
            </a:r>
            <a:r>
              <a:rPr lang="en-US" dirty="0" smtClean="0"/>
              <a:t> “got a turn!”</a:t>
            </a:r>
          </a:p>
          <a:p>
            <a:r>
              <a:rPr lang="en-US" b="1" dirty="0" smtClean="0"/>
              <a:t>Power matters</a:t>
            </a:r>
            <a:r>
              <a:rPr lang="en-US" dirty="0" smtClean="0"/>
              <a:t>: e.g., being first in line</a:t>
            </a:r>
          </a:p>
          <a:p>
            <a:r>
              <a:rPr lang="en-US" dirty="0" smtClean="0"/>
              <a:t>Quick to establish dominance and </a:t>
            </a:r>
          </a:p>
          <a:p>
            <a:pPr marL="0" indent="0">
              <a:buNone/>
            </a:pPr>
            <a:r>
              <a:rPr lang="en-US" dirty="0" smtClean="0"/>
              <a:t>    hierarchy within group play</a:t>
            </a:r>
          </a:p>
          <a:p>
            <a:r>
              <a:rPr lang="en-US" b="1" dirty="0" smtClean="0"/>
              <a:t>Know how to succeed</a:t>
            </a:r>
            <a:r>
              <a:rPr lang="en-US" dirty="0" smtClean="0"/>
              <a:t>: Alliance with the “alpha boy”</a:t>
            </a:r>
          </a:p>
        </p:txBody>
      </p:sp>
      <p:pic>
        <p:nvPicPr>
          <p:cNvPr id="4" name="Picture 3" descr="MP90042777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6822" y="3797487"/>
            <a:ext cx="1786675" cy="1310693"/>
          </a:xfrm>
          <a:prstGeom prst="rect">
            <a:avLst/>
          </a:prstGeom>
        </p:spPr>
      </p:pic>
    </p:spTree>
    <p:extLst>
      <p:ext uri="{BB962C8B-B14F-4D97-AF65-F5344CB8AC3E}">
        <p14:creationId xmlns:p14="http://schemas.microsoft.com/office/powerpoint/2010/main" val="222936932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Male Brain in Elementary</a:t>
            </a:r>
            <a:r>
              <a:rPr lang="en-US" sz="4000" b="1" dirty="0"/>
              <a:t/>
            </a:r>
            <a:br>
              <a:rPr lang="en-US" sz="4000" b="1" dirty="0"/>
            </a:br>
            <a:r>
              <a:rPr lang="en-US" sz="1800" dirty="0" smtClean="0"/>
              <a:t>Dr. </a:t>
            </a:r>
            <a:r>
              <a:rPr lang="en-US" sz="1800" dirty="0" err="1" smtClean="0"/>
              <a:t>Louann</a:t>
            </a:r>
            <a:r>
              <a:rPr lang="en-US" sz="1800" dirty="0" smtClean="0"/>
              <a:t> </a:t>
            </a:r>
            <a:r>
              <a:rPr lang="en-US" sz="1800" dirty="0" err="1" smtClean="0"/>
              <a:t>Brizendine</a:t>
            </a:r>
            <a:r>
              <a:rPr lang="en-US" sz="1800" dirty="0" smtClean="0"/>
              <a:t>, M.D.</a:t>
            </a:r>
            <a:endParaRPr lang="en-US" sz="1800" dirty="0"/>
          </a:p>
        </p:txBody>
      </p:sp>
      <p:sp>
        <p:nvSpPr>
          <p:cNvPr id="3" name="Content Placeholder 2"/>
          <p:cNvSpPr>
            <a:spLocks noGrp="1"/>
          </p:cNvSpPr>
          <p:nvPr>
            <p:ph idx="1"/>
          </p:nvPr>
        </p:nvSpPr>
        <p:spPr>
          <a:xfrm>
            <a:off x="457200" y="1259246"/>
            <a:ext cx="8229600" cy="4866918"/>
          </a:xfrm>
        </p:spPr>
        <p:txBody>
          <a:bodyPr>
            <a:normAutofit lnSpcReduction="10000"/>
          </a:bodyPr>
          <a:lstStyle/>
          <a:p>
            <a:r>
              <a:rPr lang="en-US" dirty="0" smtClean="0"/>
              <a:t>Squiggling </a:t>
            </a:r>
            <a:r>
              <a:rPr lang="en-US" b="1" dirty="0" smtClean="0"/>
              <a:t>boys</a:t>
            </a:r>
            <a:r>
              <a:rPr lang="en-US" dirty="0" smtClean="0"/>
              <a:t> learn better! (repeat this)</a:t>
            </a:r>
          </a:p>
          <a:p>
            <a:r>
              <a:rPr lang="en-US" b="1" dirty="0" smtClean="0"/>
              <a:t>Boy’s</a:t>
            </a:r>
            <a:r>
              <a:rPr lang="en-US" dirty="0" smtClean="0"/>
              <a:t> body movements have meaning…explain things by moving…words get in the way (p. 27)</a:t>
            </a:r>
          </a:p>
          <a:p>
            <a:r>
              <a:rPr lang="en-US" b="1" dirty="0" smtClean="0"/>
              <a:t>Boys</a:t>
            </a:r>
            <a:r>
              <a:rPr lang="en-US" dirty="0" smtClean="0"/>
              <a:t> advanced at mental rotation of objects</a:t>
            </a:r>
          </a:p>
          <a:p>
            <a:r>
              <a:rPr lang="en-US" dirty="0" smtClean="0"/>
              <a:t>About age 11…dawn of puberty. Testosterone and “</a:t>
            </a:r>
            <a:r>
              <a:rPr lang="en-US" dirty="0" err="1" smtClean="0"/>
              <a:t>androstenedione</a:t>
            </a:r>
            <a:r>
              <a:rPr lang="en-US" dirty="0" smtClean="0"/>
              <a:t>.”</a:t>
            </a:r>
          </a:p>
          <a:p>
            <a:r>
              <a:rPr lang="en-US" dirty="0" smtClean="0"/>
              <a:t>Needs to prove himself; fight for his place</a:t>
            </a:r>
          </a:p>
          <a:p>
            <a:r>
              <a:rPr lang="en-US" dirty="0" smtClean="0"/>
              <a:t>Preoccupied with sexual information</a:t>
            </a:r>
          </a:p>
        </p:txBody>
      </p:sp>
      <p:pic>
        <p:nvPicPr>
          <p:cNvPr id="4" name="Picture 3" descr="MP90043957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837" y="5359826"/>
            <a:ext cx="1441963" cy="1132971"/>
          </a:xfrm>
          <a:prstGeom prst="rect">
            <a:avLst/>
          </a:prstGeom>
        </p:spPr>
      </p:pic>
    </p:spTree>
    <p:extLst>
      <p:ext uri="{BB962C8B-B14F-4D97-AF65-F5344CB8AC3E}">
        <p14:creationId xmlns:p14="http://schemas.microsoft.com/office/powerpoint/2010/main" val="25030895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Male Brain in Middle School</a:t>
            </a:r>
            <a:r>
              <a:rPr lang="en-US" sz="4000" b="1" dirty="0"/>
              <a:t/>
            </a:r>
            <a:br>
              <a:rPr lang="en-US" sz="4000" b="1" dirty="0"/>
            </a:br>
            <a:r>
              <a:rPr lang="en-US" sz="1800" dirty="0" smtClean="0"/>
              <a:t>Dr. </a:t>
            </a:r>
            <a:r>
              <a:rPr lang="en-US" sz="1800" dirty="0" err="1" smtClean="0"/>
              <a:t>Louann</a:t>
            </a:r>
            <a:r>
              <a:rPr lang="en-US" sz="1800" dirty="0" smtClean="0"/>
              <a:t> </a:t>
            </a:r>
            <a:r>
              <a:rPr lang="en-US" sz="1800" dirty="0" err="1" smtClean="0"/>
              <a:t>Brizendine</a:t>
            </a:r>
            <a:r>
              <a:rPr lang="en-US" sz="1800" dirty="0" smtClean="0"/>
              <a:t>, M.D.</a:t>
            </a:r>
            <a:endParaRPr lang="en-US" sz="1800" dirty="0"/>
          </a:p>
        </p:txBody>
      </p:sp>
      <p:sp>
        <p:nvSpPr>
          <p:cNvPr id="3" name="Content Placeholder 2"/>
          <p:cNvSpPr>
            <a:spLocks noGrp="1"/>
          </p:cNvSpPr>
          <p:nvPr>
            <p:ph idx="1"/>
          </p:nvPr>
        </p:nvSpPr>
        <p:spPr>
          <a:xfrm>
            <a:off x="457200" y="2051701"/>
            <a:ext cx="8229600" cy="4074462"/>
          </a:xfrm>
        </p:spPr>
        <p:txBody>
          <a:bodyPr>
            <a:normAutofit fontScale="85000" lnSpcReduction="20000"/>
          </a:bodyPr>
          <a:lstStyle/>
          <a:p>
            <a:r>
              <a:rPr lang="en-US" i="1" dirty="0" smtClean="0"/>
              <a:t>Turn off your computer….</a:t>
            </a:r>
            <a:r>
              <a:rPr lang="en-US" dirty="0" smtClean="0"/>
              <a:t>parents alarmed</a:t>
            </a:r>
          </a:p>
          <a:p>
            <a:r>
              <a:rPr lang="en-US" dirty="0" smtClean="0"/>
              <a:t>Millions of little “androgen switches” turn on</a:t>
            </a:r>
          </a:p>
          <a:p>
            <a:r>
              <a:rPr lang="en-US" dirty="0" smtClean="0"/>
              <a:t>“Sexual preoccupation is like a large screen TV in a sports bar….always turned on.”</a:t>
            </a:r>
          </a:p>
          <a:p>
            <a:r>
              <a:rPr lang="en-US" dirty="0" smtClean="0"/>
              <a:t>Testosterone + vasopressin = male fight or flight; territorial, sensitive to peer put-downs</a:t>
            </a:r>
          </a:p>
          <a:p>
            <a:r>
              <a:rPr lang="en-US" dirty="0" smtClean="0"/>
              <a:t>Middle school boys are not trying to be difficult…their brains are not wired up yet for the future.</a:t>
            </a:r>
          </a:p>
          <a:p>
            <a:r>
              <a:rPr lang="en-US" dirty="0" smtClean="0"/>
              <a:t>Sleepy? Bored? Hide emotions? Tuning out? Posturing? Bluffing? Blind to consequences? Yep.</a:t>
            </a:r>
          </a:p>
        </p:txBody>
      </p:sp>
      <p:pic>
        <p:nvPicPr>
          <p:cNvPr id="4" name="Picture 3" descr="MP90044858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343" y="1209400"/>
            <a:ext cx="1226980" cy="1603578"/>
          </a:xfrm>
          <a:prstGeom prst="rect">
            <a:avLst/>
          </a:prstGeom>
        </p:spPr>
      </p:pic>
    </p:spTree>
    <p:extLst>
      <p:ext uri="{BB962C8B-B14F-4D97-AF65-F5344CB8AC3E}">
        <p14:creationId xmlns:p14="http://schemas.microsoft.com/office/powerpoint/2010/main" val="20030898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62" y="243791"/>
            <a:ext cx="8229600" cy="1143000"/>
          </a:xfrm>
        </p:spPr>
        <p:txBody>
          <a:bodyPr>
            <a:normAutofit fontScale="90000"/>
          </a:bodyPr>
          <a:lstStyle/>
          <a:p>
            <a:r>
              <a:rPr lang="en-US" sz="4000" b="1" dirty="0" smtClean="0"/>
              <a:t>Middle School Females:</a:t>
            </a:r>
            <a:br>
              <a:rPr lang="en-US" sz="4000" b="1" dirty="0" smtClean="0"/>
            </a:br>
            <a:r>
              <a:rPr lang="en-US" sz="4000" b="1" dirty="0" smtClean="0"/>
              <a:t> Internal and External Barriers</a:t>
            </a:r>
            <a:r>
              <a:rPr lang="en-US" sz="3100" b="1" dirty="0" smtClean="0"/>
              <a:t/>
            </a:r>
            <a:br>
              <a:rPr lang="en-US" sz="3100" b="1" dirty="0" smtClean="0"/>
            </a:br>
            <a:r>
              <a:rPr lang="en-US" sz="2000" dirty="0" smtClean="0"/>
              <a:t>Dr</a:t>
            </a:r>
            <a:r>
              <a:rPr lang="en-US" sz="2000" dirty="0"/>
              <a:t>. </a:t>
            </a:r>
            <a:r>
              <a:rPr lang="en-US" sz="2000" dirty="0" smtClean="0"/>
              <a:t>Barbara Kerr, Ph.D.</a:t>
            </a:r>
            <a:endParaRPr lang="en-US" dirty="0"/>
          </a:p>
        </p:txBody>
      </p:sp>
      <p:sp>
        <p:nvSpPr>
          <p:cNvPr id="3" name="Content Placeholder 2"/>
          <p:cNvSpPr>
            <a:spLocks noGrp="1"/>
          </p:cNvSpPr>
          <p:nvPr>
            <p:ph idx="1"/>
          </p:nvPr>
        </p:nvSpPr>
        <p:spPr>
          <a:xfrm>
            <a:off x="188915" y="1600200"/>
            <a:ext cx="8497885" cy="4823517"/>
          </a:xfrm>
        </p:spPr>
        <p:txBody>
          <a:bodyPr>
            <a:normAutofit fontScale="62500" lnSpcReduction="20000"/>
          </a:bodyPr>
          <a:lstStyle/>
          <a:p>
            <a:pPr marL="0" indent="0">
              <a:buNone/>
            </a:pPr>
            <a:r>
              <a:rPr lang="en-US" b="1" dirty="0" smtClean="0">
                <a:solidFill>
                  <a:srgbClr val="0000FF"/>
                </a:solidFill>
              </a:rPr>
              <a:t>External</a:t>
            </a:r>
            <a:r>
              <a:rPr lang="en-US" b="1" dirty="0">
                <a:solidFill>
                  <a:srgbClr val="0000FF"/>
                </a:solidFill>
              </a:rPr>
              <a:t>:    </a:t>
            </a:r>
            <a:endParaRPr lang="en-US" dirty="0">
              <a:solidFill>
                <a:srgbClr val="0000FF"/>
              </a:solidFill>
            </a:endParaRPr>
          </a:p>
          <a:p>
            <a:pPr marL="0" indent="0">
              <a:buNone/>
            </a:pPr>
            <a:r>
              <a:rPr lang="en-US" b="1" dirty="0" smtClean="0"/>
              <a:t>Shaping </a:t>
            </a:r>
            <a:r>
              <a:rPr lang="en-US" b="1" dirty="0"/>
              <a:t>for Femininity</a:t>
            </a:r>
            <a:r>
              <a:rPr lang="en-US" dirty="0"/>
              <a:t> </a:t>
            </a:r>
            <a:r>
              <a:rPr lang="en-US" dirty="0" smtClean="0"/>
              <a:t>-clothing</a:t>
            </a:r>
            <a:r>
              <a:rPr lang="en-US" dirty="0"/>
              <a:t>, handling, child rearing, feedback, stereotypical </a:t>
            </a:r>
            <a:r>
              <a:rPr lang="en-US" dirty="0" smtClean="0"/>
              <a:t>goals</a:t>
            </a:r>
            <a:endParaRPr lang="en-US" dirty="0"/>
          </a:p>
          <a:p>
            <a:pPr marL="0" indent="0">
              <a:buNone/>
            </a:pPr>
            <a:r>
              <a:rPr lang="en-US" b="1" dirty="0" smtClean="0"/>
              <a:t>Lack </a:t>
            </a:r>
            <a:r>
              <a:rPr lang="en-US" b="1" dirty="0"/>
              <a:t>of </a:t>
            </a:r>
            <a:r>
              <a:rPr lang="en-US" b="1" dirty="0" smtClean="0"/>
              <a:t>Resources</a:t>
            </a:r>
            <a:r>
              <a:rPr lang="en-US" dirty="0" smtClean="0"/>
              <a:t>-employment </a:t>
            </a:r>
            <a:r>
              <a:rPr lang="en-US" dirty="0"/>
              <a:t>practices, “career ceiling effect” and mentoring</a:t>
            </a:r>
          </a:p>
          <a:p>
            <a:pPr marL="0" indent="0">
              <a:buNone/>
            </a:pPr>
            <a:r>
              <a:rPr lang="en-US" b="1" dirty="0" smtClean="0"/>
              <a:t>Sexism </a:t>
            </a:r>
            <a:r>
              <a:rPr lang="en-US" b="1" dirty="0"/>
              <a:t>and Discrimination </a:t>
            </a:r>
            <a:r>
              <a:rPr lang="en-US" dirty="0"/>
              <a:t>-</a:t>
            </a:r>
            <a:r>
              <a:rPr lang="en-US" dirty="0" smtClean="0"/>
              <a:t>inadequate </a:t>
            </a:r>
            <a:r>
              <a:rPr lang="en-US" dirty="0"/>
              <a:t>education, lack of support, </a:t>
            </a:r>
            <a:r>
              <a:rPr lang="en-US" dirty="0" smtClean="0"/>
              <a:t>constraints</a:t>
            </a:r>
            <a:endParaRPr lang="en-US" dirty="0"/>
          </a:p>
          <a:p>
            <a:pPr marL="0" indent="0">
              <a:buNone/>
            </a:pPr>
            <a:r>
              <a:rPr lang="en-US" dirty="0"/>
              <a:t> </a:t>
            </a:r>
          </a:p>
          <a:p>
            <a:pPr marL="0" indent="0">
              <a:buNone/>
            </a:pPr>
            <a:r>
              <a:rPr lang="en-US" b="1" dirty="0" smtClean="0">
                <a:solidFill>
                  <a:srgbClr val="FF0000"/>
                </a:solidFill>
              </a:rPr>
              <a:t>Internal</a:t>
            </a:r>
            <a:r>
              <a:rPr lang="en-US" b="1" dirty="0">
                <a:solidFill>
                  <a:srgbClr val="FF0000"/>
                </a:solidFill>
              </a:rPr>
              <a:t>:    </a:t>
            </a:r>
            <a:endParaRPr lang="en-US" dirty="0">
              <a:solidFill>
                <a:srgbClr val="FF0000"/>
              </a:solidFill>
            </a:endParaRPr>
          </a:p>
          <a:p>
            <a:pPr marL="0" indent="0">
              <a:buNone/>
            </a:pPr>
            <a:r>
              <a:rPr lang="en-US" b="1" dirty="0" smtClean="0"/>
              <a:t>Horner Effect</a:t>
            </a:r>
            <a:r>
              <a:rPr lang="en-US" dirty="0" smtClean="0"/>
              <a:t>-deliberate</a:t>
            </a:r>
            <a:r>
              <a:rPr lang="en-US" dirty="0"/>
              <a:t>, unconscious tendency to underachieve in competing with </a:t>
            </a:r>
            <a:r>
              <a:rPr lang="en-US" dirty="0" smtClean="0"/>
              <a:t>males</a:t>
            </a:r>
            <a:endParaRPr lang="en-US" dirty="0"/>
          </a:p>
          <a:p>
            <a:pPr marL="0" indent="0">
              <a:buNone/>
            </a:pPr>
            <a:r>
              <a:rPr lang="en-US" b="1" dirty="0" smtClean="0"/>
              <a:t>Imposter Syndrome</a:t>
            </a:r>
            <a:r>
              <a:rPr lang="en-US" dirty="0" smtClean="0"/>
              <a:t>-feeling </a:t>
            </a:r>
            <a:r>
              <a:rPr lang="en-US" dirty="0"/>
              <a:t>“lucky” rather than skilled when promoted or </a:t>
            </a:r>
            <a:r>
              <a:rPr lang="en-US" dirty="0" smtClean="0"/>
              <a:t>recognized; Attribute syndrome (Callahan &amp; </a:t>
            </a:r>
            <a:r>
              <a:rPr lang="en-US" dirty="0" err="1" smtClean="0"/>
              <a:t>Eccles</a:t>
            </a:r>
            <a:r>
              <a:rPr lang="en-US" dirty="0"/>
              <a:t> </a:t>
            </a:r>
            <a:r>
              <a:rPr lang="en-US" dirty="0" smtClean="0"/>
              <a:t>research)</a:t>
            </a:r>
          </a:p>
          <a:p>
            <a:pPr marL="0" indent="0">
              <a:buNone/>
            </a:pPr>
            <a:r>
              <a:rPr lang="en-US" dirty="0"/>
              <a:t>	</a:t>
            </a:r>
            <a:r>
              <a:rPr lang="en-US" dirty="0" smtClean="0"/>
              <a:t>	*Research Study on boys and girls fixing a bicycle</a:t>
            </a:r>
            <a:endParaRPr lang="en-US" dirty="0"/>
          </a:p>
          <a:p>
            <a:pPr marL="0" indent="0">
              <a:buNone/>
            </a:pPr>
            <a:r>
              <a:rPr lang="en-US" b="1" dirty="0" smtClean="0"/>
              <a:t>Cinderella Complex</a:t>
            </a:r>
            <a:r>
              <a:rPr lang="en-US" dirty="0" smtClean="0"/>
              <a:t>-someone </a:t>
            </a:r>
            <a:r>
              <a:rPr lang="en-US" dirty="0"/>
              <a:t>will rescue you...must have a </a:t>
            </a:r>
            <a:r>
              <a:rPr lang="en-US" dirty="0" smtClean="0"/>
              <a:t>boyfriend or mate </a:t>
            </a:r>
            <a:r>
              <a:rPr lang="en-US" dirty="0"/>
              <a:t>to be </a:t>
            </a:r>
            <a:r>
              <a:rPr lang="en-US" dirty="0" smtClean="0"/>
              <a:t>OK.</a:t>
            </a:r>
            <a:endParaRPr lang="en-US" dirty="0"/>
          </a:p>
          <a:p>
            <a:endParaRPr lang="en-US" b="1" dirty="0"/>
          </a:p>
        </p:txBody>
      </p:sp>
      <p:pic>
        <p:nvPicPr>
          <p:cNvPr id="4" name="Picture 3" descr="Screen Shot 2014-02-23 at 2.56.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0312" y="5507520"/>
            <a:ext cx="1600118" cy="1031655"/>
          </a:xfrm>
          <a:prstGeom prst="rect">
            <a:avLst/>
          </a:prstGeom>
        </p:spPr>
      </p:pic>
      <p:pic>
        <p:nvPicPr>
          <p:cNvPr id="5" name="Picture 4" descr="Screen Shot 2014-02-23 at 2.56.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918" y="5507520"/>
            <a:ext cx="1600118" cy="1031655"/>
          </a:xfrm>
          <a:prstGeom prst="rect">
            <a:avLst/>
          </a:prstGeom>
        </p:spPr>
      </p:pic>
      <p:sp>
        <p:nvSpPr>
          <p:cNvPr id="6" name="TextBox 5"/>
          <p:cNvSpPr txBox="1"/>
          <p:nvPr/>
        </p:nvSpPr>
        <p:spPr>
          <a:xfrm>
            <a:off x="2707778" y="6423717"/>
            <a:ext cx="1222652" cy="369332"/>
          </a:xfrm>
          <a:prstGeom prst="rect">
            <a:avLst/>
          </a:prstGeom>
          <a:noFill/>
        </p:spPr>
        <p:txBody>
          <a:bodyPr wrap="square" rtlCol="0">
            <a:spAutoFit/>
          </a:bodyPr>
          <a:lstStyle/>
          <a:p>
            <a:r>
              <a:rPr lang="en-US" dirty="0" smtClean="0"/>
              <a:t>   </a:t>
            </a:r>
            <a:r>
              <a:rPr lang="en-US" b="1" dirty="0" smtClean="0">
                <a:solidFill>
                  <a:srgbClr val="000090"/>
                </a:solidFill>
              </a:rPr>
              <a:t>Boys</a:t>
            </a:r>
            <a:r>
              <a:rPr lang="en-US" b="1" dirty="0" smtClean="0"/>
              <a:t> </a:t>
            </a:r>
            <a:r>
              <a:rPr lang="en-US" dirty="0" smtClean="0"/>
              <a:t>  </a:t>
            </a:r>
            <a:endParaRPr lang="en-US" dirty="0"/>
          </a:p>
        </p:txBody>
      </p:sp>
      <p:sp>
        <p:nvSpPr>
          <p:cNvPr id="8" name="TextBox 7"/>
          <p:cNvSpPr txBox="1"/>
          <p:nvPr/>
        </p:nvSpPr>
        <p:spPr>
          <a:xfrm>
            <a:off x="4754354" y="6423717"/>
            <a:ext cx="1091681" cy="369333"/>
          </a:xfrm>
          <a:prstGeom prst="rect">
            <a:avLst/>
          </a:prstGeom>
          <a:noFill/>
        </p:spPr>
        <p:txBody>
          <a:bodyPr wrap="square" rtlCol="0">
            <a:spAutoFit/>
          </a:bodyPr>
          <a:lstStyle/>
          <a:p>
            <a:r>
              <a:rPr lang="en-US" b="1" dirty="0" smtClean="0">
                <a:solidFill>
                  <a:srgbClr val="FF0097"/>
                </a:solidFill>
              </a:rPr>
              <a:t>Girls</a:t>
            </a:r>
            <a:endParaRPr lang="en-US" b="1" dirty="0">
              <a:solidFill>
                <a:srgbClr val="FF0097"/>
              </a:solidFill>
            </a:endParaRPr>
          </a:p>
        </p:txBody>
      </p:sp>
    </p:spTree>
    <p:extLst>
      <p:ext uri="{BB962C8B-B14F-4D97-AF65-F5344CB8AC3E}">
        <p14:creationId xmlns:p14="http://schemas.microsoft.com/office/powerpoint/2010/main" val="993478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762" y="243791"/>
            <a:ext cx="8229600" cy="1143000"/>
          </a:xfrm>
        </p:spPr>
        <p:txBody>
          <a:bodyPr>
            <a:normAutofit/>
          </a:bodyPr>
          <a:lstStyle/>
          <a:p>
            <a:r>
              <a:rPr lang="en-US" sz="4000" b="1" dirty="0" smtClean="0">
                <a:solidFill>
                  <a:srgbClr val="0000FF"/>
                </a:solidFill>
              </a:rPr>
              <a:t>Surviving Adolescence</a:t>
            </a:r>
            <a:r>
              <a:rPr lang="en-US" sz="4000" b="1" dirty="0" smtClean="0"/>
              <a:t/>
            </a:r>
            <a:br>
              <a:rPr lang="en-US" sz="4000" b="1" dirty="0" smtClean="0"/>
            </a:br>
            <a:r>
              <a:rPr lang="en-US" sz="2000" dirty="0" smtClean="0"/>
              <a:t>Dr</a:t>
            </a:r>
            <a:r>
              <a:rPr lang="en-US" sz="2000" dirty="0"/>
              <a:t>. </a:t>
            </a:r>
            <a:r>
              <a:rPr lang="en-US" sz="2000" dirty="0" smtClean="0"/>
              <a:t>Mary </a:t>
            </a:r>
            <a:r>
              <a:rPr lang="en-US" sz="2000" dirty="0" err="1" smtClean="0"/>
              <a:t>Pipher</a:t>
            </a:r>
            <a:r>
              <a:rPr lang="en-US" sz="2000" dirty="0" smtClean="0"/>
              <a:t>, Ph.D.</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i="1" dirty="0"/>
              <a:t>Reviving Ophelia</a:t>
            </a:r>
            <a:r>
              <a:rPr lang="en-US" dirty="0"/>
              <a:t> (Mary </a:t>
            </a:r>
            <a:r>
              <a:rPr lang="en-US" dirty="0" err="1"/>
              <a:t>Pipher</a:t>
            </a:r>
            <a:r>
              <a:rPr lang="en-US" dirty="0"/>
              <a:t>, </a:t>
            </a:r>
            <a:r>
              <a:rPr lang="en-US" dirty="0" smtClean="0"/>
              <a:t>2005)  </a:t>
            </a:r>
          </a:p>
          <a:p>
            <a:pPr marL="0" indent="0">
              <a:buNone/>
            </a:pPr>
            <a:r>
              <a:rPr lang="en-US" b="1" dirty="0" smtClean="0"/>
              <a:t>Adolescence:</a:t>
            </a:r>
            <a:r>
              <a:rPr lang="en-US" dirty="0" smtClean="0"/>
              <a:t> “Girls are like saplings </a:t>
            </a:r>
            <a:r>
              <a:rPr lang="en-US" dirty="0"/>
              <a:t>in a </a:t>
            </a:r>
            <a:r>
              <a:rPr lang="en-US" dirty="0" smtClean="0"/>
              <a:t>hurricane.”</a:t>
            </a:r>
            <a:endParaRPr lang="en-US" dirty="0"/>
          </a:p>
          <a:p>
            <a:pPr marL="0" indent="0">
              <a:buNone/>
            </a:pPr>
            <a:r>
              <a:rPr lang="en-US" b="1" dirty="0"/>
              <a:t>Adolescence</a:t>
            </a:r>
            <a:r>
              <a:rPr lang="en-US" b="1" dirty="0" smtClean="0"/>
              <a:t> </a:t>
            </a:r>
            <a:r>
              <a:rPr lang="en-US" dirty="0" smtClean="0"/>
              <a:t>is where girls </a:t>
            </a:r>
            <a:r>
              <a:rPr lang="en-US" dirty="0"/>
              <a:t>stop “being” and start “seeming”</a:t>
            </a:r>
          </a:p>
          <a:p>
            <a:pPr marL="0" indent="0">
              <a:buNone/>
            </a:pPr>
            <a:r>
              <a:rPr lang="en-US" b="1" dirty="0" smtClean="0"/>
              <a:t>Adolescence</a:t>
            </a:r>
            <a:r>
              <a:rPr lang="en-US" dirty="0" smtClean="0"/>
              <a:t> is when “girls who </a:t>
            </a:r>
            <a:r>
              <a:rPr lang="en-US" dirty="0"/>
              <a:t>once stood atop the playground gym equipment in order </a:t>
            </a:r>
            <a:r>
              <a:rPr lang="en-US" dirty="0" smtClean="0"/>
              <a:t>to </a:t>
            </a:r>
            <a:r>
              <a:rPr lang="en-US" dirty="0"/>
              <a:t>rule the world and wished to run for president....now fade into silenced definition of a former self</a:t>
            </a:r>
            <a:r>
              <a:rPr lang="en-US" dirty="0" smtClean="0"/>
              <a:t>.”</a:t>
            </a:r>
            <a:endParaRPr lang="en-US" dirty="0"/>
          </a:p>
          <a:p>
            <a:endParaRPr lang="en-US" b="1" dirty="0"/>
          </a:p>
        </p:txBody>
      </p:sp>
    </p:spTree>
    <p:extLst>
      <p:ext uri="{BB962C8B-B14F-4D97-AF65-F5344CB8AC3E}">
        <p14:creationId xmlns:p14="http://schemas.microsoft.com/office/powerpoint/2010/main" val="46461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0"/>
                </a:solidFill>
              </a:rPr>
              <a:t>Purposes</a:t>
            </a:r>
            <a:endParaRPr lang="en-US" b="1" dirty="0">
              <a:solidFill>
                <a:srgbClr val="000090"/>
              </a:solidFill>
            </a:endParaRPr>
          </a:p>
        </p:txBody>
      </p:sp>
      <p:sp>
        <p:nvSpPr>
          <p:cNvPr id="3" name="Content Placeholder 2"/>
          <p:cNvSpPr>
            <a:spLocks noGrp="1"/>
          </p:cNvSpPr>
          <p:nvPr>
            <p:ph idx="1"/>
          </p:nvPr>
        </p:nvSpPr>
        <p:spPr>
          <a:xfrm>
            <a:off x="457200" y="1815855"/>
            <a:ext cx="7903365" cy="4404260"/>
          </a:xfrm>
        </p:spPr>
        <p:txBody>
          <a:bodyPr>
            <a:normAutofit/>
          </a:bodyPr>
          <a:lstStyle/>
          <a:p>
            <a:pPr marL="0" indent="0">
              <a:buNone/>
            </a:pPr>
            <a:r>
              <a:rPr lang="en-US" dirty="0" smtClean="0"/>
              <a:t>Advance parental/teacher understanding of sex and gender generalizations</a:t>
            </a:r>
          </a:p>
          <a:p>
            <a:pPr lvl="1"/>
            <a:r>
              <a:rPr lang="en-US" dirty="0" smtClean="0"/>
              <a:t>Not applicable or descriptive of all children</a:t>
            </a:r>
          </a:p>
          <a:p>
            <a:pPr lvl="1"/>
            <a:r>
              <a:rPr lang="en-US" dirty="0"/>
              <a:t>Not applicable or descriptive of </a:t>
            </a:r>
            <a:r>
              <a:rPr lang="en-US" dirty="0" smtClean="0"/>
              <a:t>all GT children</a:t>
            </a:r>
          </a:p>
          <a:p>
            <a:pPr lvl="1"/>
            <a:r>
              <a:rPr lang="en-US" dirty="0" smtClean="0"/>
              <a:t>Important for advancing the development and nurturance of high ability learners</a:t>
            </a:r>
          </a:p>
          <a:p>
            <a:pPr lvl="1"/>
            <a:r>
              <a:rPr lang="en-US" dirty="0" smtClean="0"/>
              <a:t>Create topics of discussion </a:t>
            </a:r>
            <a:endParaRPr lang="en-US" dirty="0"/>
          </a:p>
          <a:p>
            <a:pPr lvl="1"/>
            <a:r>
              <a:rPr lang="en-US" dirty="0" smtClean="0"/>
              <a:t>Be a scholar of your child</a:t>
            </a:r>
            <a:endParaRPr lang="en-US" dirty="0"/>
          </a:p>
        </p:txBody>
      </p:sp>
      <p:pic>
        <p:nvPicPr>
          <p:cNvPr id="4" name="Picture 3" descr="*bulldo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2976" y="509112"/>
            <a:ext cx="1213972" cy="790679"/>
          </a:xfrm>
          <a:prstGeom prst="rect">
            <a:avLst/>
          </a:prstGeom>
        </p:spPr>
      </p:pic>
    </p:spTree>
    <p:extLst>
      <p:ext uri="{BB962C8B-B14F-4D97-AF65-F5344CB8AC3E}">
        <p14:creationId xmlns:p14="http://schemas.microsoft.com/office/powerpoint/2010/main" val="3886120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Gender in the Classroom</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3105293"/>
              </p:ext>
            </p:extLst>
          </p:nvPr>
        </p:nvGraphicFramePr>
        <p:xfrm>
          <a:off x="457200" y="1600200"/>
          <a:ext cx="8229600" cy="4028440"/>
        </p:xfrm>
        <a:graphic>
          <a:graphicData uri="http://schemas.openxmlformats.org/drawingml/2006/table">
            <a:tbl>
              <a:tblPr firstRow="1" bandRow="1">
                <a:tableStyleId>{2D5ABB26-0587-4C30-8999-92F81FD0307C}</a:tableStyleId>
              </a:tblPr>
              <a:tblGrid>
                <a:gridCol w="4114800"/>
                <a:gridCol w="4114800"/>
              </a:tblGrid>
              <a:tr h="370840">
                <a:tc>
                  <a:txBody>
                    <a:bodyPr/>
                    <a:lstStyle/>
                    <a:p>
                      <a:pPr algn="ctr"/>
                      <a:r>
                        <a:rPr lang="en-US" sz="1800" b="1" kern="1200" dirty="0" smtClean="0">
                          <a:solidFill>
                            <a:srgbClr val="0000FF"/>
                          </a:solidFill>
                          <a:effectLst/>
                          <a:latin typeface="+mn-lt"/>
                          <a:ea typeface="+mn-ea"/>
                          <a:cs typeface="+mn-cs"/>
                        </a:rPr>
                        <a:t> WHAT TEACHERS DO </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rgbClr val="0000FF"/>
                          </a:solidFill>
                          <a:effectLst/>
                          <a:latin typeface="+mn-lt"/>
                          <a:ea typeface="+mn-ea"/>
                          <a:cs typeface="+mn-cs"/>
                        </a:rPr>
                        <a:t>THE MESSAGE STUDENTS GET </a:t>
                      </a:r>
                    </a:p>
                  </a:txBody>
                  <a:tcPr/>
                </a:tc>
              </a:tr>
              <a:tr h="370840">
                <a:tc>
                  <a:txBody>
                    <a:bodyPr/>
                    <a:lstStyle/>
                    <a:p>
                      <a:r>
                        <a:rPr lang="en-US" sz="1800" kern="1200" dirty="0" smtClean="0">
                          <a:solidFill>
                            <a:schemeClr val="dk1"/>
                          </a:solidFill>
                          <a:effectLst/>
                          <a:latin typeface="+mn-lt"/>
                          <a:ea typeface="+mn-ea"/>
                          <a:cs typeface="+mn-cs"/>
                        </a:rPr>
                        <a:t>•Boys answer without being called on, teachers accept it. Girls answer without being called on, teachers give negative response. </a:t>
                      </a:r>
                    </a:p>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•Believe that boys have innate talent and skill in mathematics and sciences. </a:t>
                      </a:r>
                    </a:p>
                    <a:p>
                      <a:endParaRPr lang="en-US"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•Provide a curriculum that represents only one gender, one race, one socioeconomic class, one perspective. </a:t>
                      </a:r>
                    </a:p>
                  </a:txBody>
                  <a:tcPr/>
                </a:tc>
                <a:tc>
                  <a:txBody>
                    <a:bodyPr/>
                    <a:lstStyle/>
                    <a:p>
                      <a:r>
                        <a:rPr lang="en-US" sz="1800" kern="1200" dirty="0" smtClean="0">
                          <a:solidFill>
                            <a:schemeClr val="dk1"/>
                          </a:solidFill>
                          <a:effectLst/>
                          <a:latin typeface="+mn-lt"/>
                          <a:ea typeface="+mn-ea"/>
                          <a:cs typeface="+mn-cs"/>
                        </a:rPr>
                        <a:t>• “Boys should be academically assertive and grab teachers attention; girls should act like ladies and keep quiet” (Myra &amp; </a:t>
                      </a:r>
                      <a:r>
                        <a:rPr lang="en-US" sz="1800" kern="1200" dirty="0" err="1" smtClean="0">
                          <a:solidFill>
                            <a:schemeClr val="dk1"/>
                          </a:solidFill>
                          <a:effectLst/>
                          <a:latin typeface="+mn-lt"/>
                          <a:ea typeface="+mn-ea"/>
                          <a:cs typeface="+mn-cs"/>
                        </a:rPr>
                        <a:t>Sadker</a:t>
                      </a:r>
                      <a:r>
                        <a:rPr lang="en-US" sz="1800" kern="1200" dirty="0" smtClean="0">
                          <a:solidFill>
                            <a:schemeClr val="dk1"/>
                          </a:solidFill>
                          <a:effectLst/>
                          <a:latin typeface="+mn-lt"/>
                          <a:ea typeface="+mn-ea"/>
                          <a:cs typeface="+mn-cs"/>
                        </a:rPr>
                        <a:t>, 1985, as quoted by Reis; p. 72). </a:t>
                      </a:r>
                    </a:p>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 The performance and work of women in STEM fields is inherently lesser than men’s. </a:t>
                      </a:r>
                    </a:p>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 Women have not contributed historically, women cannot contribute to the future. There is no role model or place for girls</a:t>
                      </a:r>
                    </a:p>
                  </a:txBody>
                  <a:tcPr/>
                </a:tc>
              </a:tr>
            </a:tbl>
          </a:graphicData>
        </a:graphic>
      </p:graphicFrame>
    </p:spTree>
    <p:extLst>
      <p:ext uri="{BB962C8B-B14F-4D97-AF65-F5344CB8AC3E}">
        <p14:creationId xmlns:p14="http://schemas.microsoft.com/office/powerpoint/2010/main" val="2878379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Confront Stereotypes</a:t>
            </a:r>
            <a:endParaRPr lang="en-US" dirty="0">
              <a:solidFill>
                <a:srgbClr val="0000FF"/>
              </a:solidFill>
            </a:endParaRPr>
          </a:p>
        </p:txBody>
      </p:sp>
      <p:pic>
        <p:nvPicPr>
          <p:cNvPr id="4" name="Picture 3" descr="t shirt.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804" y="1600200"/>
            <a:ext cx="4013200" cy="3822700"/>
          </a:xfrm>
          <a:prstGeom prst="rect">
            <a:avLst/>
          </a:prstGeom>
        </p:spPr>
      </p:pic>
      <p:sp>
        <p:nvSpPr>
          <p:cNvPr id="3" name="TextBox 2"/>
          <p:cNvSpPr txBox="1"/>
          <p:nvPr/>
        </p:nvSpPr>
        <p:spPr>
          <a:xfrm>
            <a:off x="1238442" y="5762452"/>
            <a:ext cx="6546680" cy="461665"/>
          </a:xfrm>
          <a:prstGeom prst="rect">
            <a:avLst/>
          </a:prstGeom>
          <a:noFill/>
        </p:spPr>
        <p:txBody>
          <a:bodyPr wrap="square" rtlCol="0">
            <a:spAutoFit/>
          </a:bodyPr>
          <a:lstStyle/>
          <a:p>
            <a:r>
              <a:rPr lang="en-US" sz="2400" b="1" dirty="0" smtClean="0"/>
              <a:t>Shirt says “girls are too pretty to do homework</a:t>
            </a:r>
            <a:r>
              <a:rPr lang="en-US" sz="2400" b="1" dirty="0"/>
              <a:t>.</a:t>
            </a:r>
            <a:r>
              <a:rPr lang="en-US" b="1" dirty="0" smtClean="0"/>
              <a:t>”</a:t>
            </a:r>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Confront Stereotypes</a:t>
            </a:r>
            <a:endParaRPr lang="en-US" dirty="0"/>
          </a:p>
        </p:txBody>
      </p:sp>
      <p:pic>
        <p:nvPicPr>
          <p:cNvPr id="5" name="Picture 4" descr="barbi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896" y="2072532"/>
            <a:ext cx="4364904" cy="2356893"/>
          </a:xfrm>
          <a:prstGeom prst="rect">
            <a:avLst/>
          </a:prstGeom>
        </p:spPr>
      </p:pic>
      <p:sp>
        <p:nvSpPr>
          <p:cNvPr id="4" name="TextBox 3"/>
          <p:cNvSpPr txBox="1"/>
          <p:nvPr/>
        </p:nvSpPr>
        <p:spPr>
          <a:xfrm>
            <a:off x="2476883" y="4942016"/>
            <a:ext cx="5405062" cy="923330"/>
          </a:xfrm>
          <a:prstGeom prst="rect">
            <a:avLst/>
          </a:prstGeom>
          <a:noFill/>
        </p:spPr>
        <p:txBody>
          <a:bodyPr wrap="square" rtlCol="0">
            <a:spAutoFit/>
          </a:bodyPr>
          <a:lstStyle/>
          <a:p>
            <a:pPr>
              <a:defRPr/>
            </a:pPr>
            <a:endParaRPr lang="en-US" b="1" dirty="0" smtClean="0"/>
          </a:p>
          <a:p>
            <a:pPr>
              <a:defRPr/>
            </a:pPr>
            <a:r>
              <a:rPr lang="en-US" b="1" dirty="0" smtClean="0"/>
              <a:t>Compelling </a:t>
            </a:r>
            <a:r>
              <a:rPr lang="en-US" b="1" dirty="0"/>
              <a:t>Book: </a:t>
            </a:r>
            <a:r>
              <a:rPr lang="en-US" b="1" i="1" dirty="0" smtClean="0"/>
              <a:t>The </a:t>
            </a:r>
            <a:r>
              <a:rPr lang="en-US" b="1" i="1" dirty="0"/>
              <a:t>Lolita Effect: </a:t>
            </a:r>
            <a:r>
              <a:rPr lang="en-US" b="1" i="1" dirty="0" err="1"/>
              <a:t>Sexualization</a:t>
            </a:r>
            <a:r>
              <a:rPr lang="en-US" b="1" i="1" dirty="0"/>
              <a:t> of Pre-Teen </a:t>
            </a:r>
            <a:r>
              <a:rPr lang="en-US" b="1" i="1" dirty="0" smtClean="0"/>
              <a:t>Girls </a:t>
            </a:r>
            <a:r>
              <a:rPr lang="en-US" b="1" i="1" dirty="0"/>
              <a:t>(2009</a:t>
            </a:r>
            <a:r>
              <a:rPr lang="en-US" b="1" i="1" dirty="0" smtClean="0"/>
              <a:t>) by M. Gigi Durham, Ph.D. </a:t>
            </a:r>
            <a:endParaRPr lang="en-US" dirty="0"/>
          </a:p>
        </p:txBody>
      </p:sp>
      <p:pic>
        <p:nvPicPr>
          <p:cNvPr id="6" name="Picture 5" descr="Screen Shot 2014-02-23 at 3.57.4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927" y="1619737"/>
            <a:ext cx="2250577" cy="33222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Gifted Kids Need Challenge!</a:t>
            </a:r>
            <a:endParaRPr lang="en-US" b="1" dirty="0">
              <a:solidFill>
                <a:srgbClr val="0000FF"/>
              </a:solidFill>
            </a:endParaRPr>
          </a:p>
        </p:txBody>
      </p:sp>
      <p:pic>
        <p:nvPicPr>
          <p:cNvPr id="4" name="Picture 1" descr="Screen Shot 2013-01-27 at 3.27.33 PM.png"/>
          <p:cNvPicPr>
            <a:picLocks noGrp="1" noChangeAspect="1"/>
          </p:cNvPicPr>
          <p:nvPr>
            <p:ph idx="1"/>
          </p:nvPr>
        </p:nvPicPr>
        <p:blipFill>
          <a:blip r:embed="rId3">
            <a:extLst>
              <a:ext uri="{28A0092B-C50C-407E-A947-70E740481C1C}">
                <a14:useLocalDpi xmlns:a14="http://schemas.microsoft.com/office/drawing/2010/main" val="0"/>
              </a:ext>
            </a:extLst>
          </a:blip>
          <a:srcRect t="4009" b="4009"/>
          <a:stretch>
            <a:fillRect/>
          </a:stretch>
        </p:blipFill>
        <p:spPr bwMode="auto">
          <a:xfrm>
            <a:off x="757981" y="3043918"/>
            <a:ext cx="4584109" cy="293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784195" y="2203164"/>
            <a:ext cx="5420149" cy="400110"/>
          </a:xfrm>
          <a:prstGeom prst="rect">
            <a:avLst/>
          </a:prstGeom>
        </p:spPr>
        <p:txBody>
          <a:bodyPr wrap="square">
            <a:spAutoFit/>
          </a:bodyPr>
          <a:lstStyle/>
          <a:p>
            <a:r>
              <a:rPr lang="en-US" i="1" dirty="0">
                <a:solidFill>
                  <a:srgbClr val="320000"/>
                </a:solidFill>
              </a:rPr>
              <a:t> </a:t>
            </a:r>
            <a:r>
              <a:rPr lang="en-US" sz="2000" b="1" i="1" dirty="0">
                <a:solidFill>
                  <a:srgbClr val="320000"/>
                </a:solidFill>
              </a:rPr>
              <a:t>Eleanor </a:t>
            </a:r>
            <a:r>
              <a:rPr lang="en-US" sz="2000" b="1" i="1" dirty="0" smtClean="0">
                <a:solidFill>
                  <a:srgbClr val="320000"/>
                </a:solidFill>
              </a:rPr>
              <a:t>Roosevelt, Woman of the  Century</a:t>
            </a:r>
            <a:endParaRPr lang="en-US" sz="2000" b="1" dirty="0"/>
          </a:p>
        </p:txBody>
      </p:sp>
      <p:sp>
        <p:nvSpPr>
          <p:cNvPr id="7" name="Rectangle 6"/>
          <p:cNvSpPr/>
          <p:nvPr/>
        </p:nvSpPr>
        <p:spPr>
          <a:xfrm>
            <a:off x="1353889" y="1249057"/>
            <a:ext cx="5850455" cy="954107"/>
          </a:xfrm>
          <a:prstGeom prst="rect">
            <a:avLst/>
          </a:prstGeom>
        </p:spPr>
        <p:txBody>
          <a:bodyPr wrap="square">
            <a:spAutoFit/>
          </a:bodyPr>
          <a:lstStyle/>
          <a:p>
            <a:pPr algn="ctr">
              <a:defRPr/>
            </a:pPr>
            <a:r>
              <a:rPr lang="en-US" sz="2800" b="1" i="1" dirty="0">
                <a:solidFill>
                  <a:srgbClr val="320000"/>
                </a:solidFill>
              </a:rPr>
              <a:t>“The surest way to make it hard for children is to make it easy.</a:t>
            </a:r>
            <a:r>
              <a:rPr lang="en-US" b="1" i="1" dirty="0">
                <a:solidFill>
                  <a:srgbClr val="320000"/>
                </a:solidFill>
              </a:rPr>
              <a:t>” </a:t>
            </a:r>
          </a:p>
        </p:txBody>
      </p:sp>
      <p:pic>
        <p:nvPicPr>
          <p:cNvPr id="8" name="Picture 2" descr="Screen Shot 2013-01-27 at 3.29.00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43732" y="2970443"/>
            <a:ext cx="2001848" cy="301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9196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b="1" dirty="0" smtClean="0">
                <a:solidFill>
                  <a:srgbClr val="0000FF"/>
                </a:solidFill>
              </a:rPr>
              <a:t>Challenge is Good!</a:t>
            </a:r>
            <a:endParaRPr lang="en-US" b="1" dirty="0">
              <a:solidFill>
                <a:srgbClr val="0000FF"/>
              </a:solidFill>
            </a:endParaRPr>
          </a:p>
        </p:txBody>
      </p:sp>
      <p:sp>
        <p:nvSpPr>
          <p:cNvPr id="3" name="Content Placeholder 2"/>
          <p:cNvSpPr>
            <a:spLocks noGrp="1"/>
          </p:cNvSpPr>
          <p:nvPr>
            <p:ph idx="1"/>
          </p:nvPr>
        </p:nvSpPr>
        <p:spPr>
          <a:xfrm>
            <a:off x="860613" y="2214713"/>
            <a:ext cx="7283714" cy="829206"/>
          </a:xfrm>
        </p:spPr>
        <p:txBody>
          <a:bodyPr>
            <a:normAutofit/>
          </a:bodyPr>
          <a:lstStyle/>
          <a:p>
            <a:pPr marL="0" indent="0">
              <a:buNone/>
            </a:pPr>
            <a:endParaRPr lang="en-US" b="1" dirty="0" smtClean="0"/>
          </a:p>
          <a:p>
            <a:pPr marL="0" indent="0">
              <a:buNone/>
            </a:pPr>
            <a:endParaRPr lang="en-US" b="1" dirty="0"/>
          </a:p>
          <a:p>
            <a:pPr marL="0" indent="0">
              <a:buNone/>
            </a:pPr>
            <a:endParaRPr lang="en-US" dirty="0" smtClean="0"/>
          </a:p>
        </p:txBody>
      </p:sp>
      <p:pic>
        <p:nvPicPr>
          <p:cNvPr id="4" name="Picture 3" descr="Screen Shot 2014-04-07 at 9.54.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207" y="1772871"/>
            <a:ext cx="3530600" cy="2057400"/>
          </a:xfrm>
          <a:prstGeom prst="rect">
            <a:avLst/>
          </a:prstGeom>
        </p:spPr>
      </p:pic>
      <p:pic>
        <p:nvPicPr>
          <p:cNvPr id="5" name="Picture 4" descr="Screen Shot 2014-04-07 at 9.54.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62" y="1763308"/>
            <a:ext cx="2791742" cy="2066963"/>
          </a:xfrm>
          <a:prstGeom prst="rect">
            <a:avLst/>
          </a:prstGeom>
        </p:spPr>
      </p:pic>
      <p:sp>
        <p:nvSpPr>
          <p:cNvPr id="6" name="TextBox 5"/>
          <p:cNvSpPr txBox="1"/>
          <p:nvPr/>
        </p:nvSpPr>
        <p:spPr>
          <a:xfrm>
            <a:off x="577241" y="4303470"/>
            <a:ext cx="8109559" cy="1077218"/>
          </a:xfrm>
          <a:prstGeom prst="rect">
            <a:avLst/>
          </a:prstGeom>
          <a:noFill/>
        </p:spPr>
        <p:txBody>
          <a:bodyPr wrap="square" rtlCol="0">
            <a:spAutoFit/>
          </a:bodyPr>
          <a:lstStyle/>
          <a:p>
            <a:pPr algn="ctr"/>
            <a:r>
              <a:rPr lang="en-US" sz="3200" b="1" dirty="0">
                <a:solidFill>
                  <a:srgbClr val="0000FF"/>
                </a:solidFill>
              </a:rPr>
              <a:t>The </a:t>
            </a:r>
            <a:r>
              <a:rPr lang="en-US" sz="3200" b="1" u="sng" dirty="0">
                <a:solidFill>
                  <a:srgbClr val="0000FF"/>
                </a:solidFill>
              </a:rPr>
              <a:t>dictionary</a:t>
            </a:r>
            <a:r>
              <a:rPr lang="en-US" sz="3200" b="1" dirty="0">
                <a:solidFill>
                  <a:srgbClr val="0000FF"/>
                </a:solidFill>
              </a:rPr>
              <a:t> is the only </a:t>
            </a:r>
            <a:r>
              <a:rPr lang="en-US" sz="3200" b="1" dirty="0" smtClean="0">
                <a:solidFill>
                  <a:srgbClr val="0000FF"/>
                </a:solidFill>
              </a:rPr>
              <a:t>place</a:t>
            </a:r>
          </a:p>
          <a:p>
            <a:pPr algn="ctr"/>
            <a:r>
              <a:rPr lang="en-US" sz="3200" b="1" dirty="0" smtClean="0">
                <a:solidFill>
                  <a:srgbClr val="0000FF"/>
                </a:solidFill>
              </a:rPr>
              <a:t> </a:t>
            </a:r>
            <a:r>
              <a:rPr lang="en-US" sz="3200" b="1" dirty="0">
                <a:solidFill>
                  <a:srgbClr val="0000FF"/>
                </a:solidFill>
              </a:rPr>
              <a:t>where </a:t>
            </a:r>
            <a:r>
              <a:rPr lang="en-US" sz="3200" b="1" dirty="0">
                <a:solidFill>
                  <a:srgbClr val="FF0000"/>
                </a:solidFill>
              </a:rPr>
              <a:t>S</a:t>
            </a:r>
            <a:r>
              <a:rPr lang="en-US" sz="3200" b="1" dirty="0">
                <a:solidFill>
                  <a:srgbClr val="0000FF"/>
                </a:solidFill>
              </a:rPr>
              <a:t>UCCESS comes before </a:t>
            </a:r>
            <a:r>
              <a:rPr lang="en-US" sz="3200" b="1" dirty="0">
                <a:solidFill>
                  <a:srgbClr val="FF0000"/>
                </a:solidFill>
              </a:rPr>
              <a:t>W</a:t>
            </a:r>
            <a:r>
              <a:rPr lang="en-US" sz="3200" b="1" dirty="0">
                <a:solidFill>
                  <a:srgbClr val="0000FF"/>
                </a:solidFill>
              </a:rPr>
              <a:t>ORK!</a:t>
            </a:r>
            <a:endParaRPr lang="en-US" sz="3200" dirty="0">
              <a:solidFill>
                <a:srgbClr val="0000FF"/>
              </a:solidFill>
            </a:endParaRPr>
          </a:p>
        </p:txBody>
      </p:sp>
    </p:spTree>
    <p:extLst>
      <p:ext uri="{BB962C8B-B14F-4D97-AF65-F5344CB8AC3E}">
        <p14:creationId xmlns:p14="http://schemas.microsoft.com/office/powerpoint/2010/main" val="2401627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Celebrate Academics</a:t>
            </a:r>
            <a:endParaRPr lang="en-US" b="1" dirty="0">
              <a:solidFill>
                <a:srgbClr val="0000FF"/>
              </a:solidFill>
            </a:endParaRPr>
          </a:p>
        </p:txBody>
      </p:sp>
      <p:pic>
        <p:nvPicPr>
          <p:cNvPr id="6" name="Content Placeholder 5" descr="NATIONAL SIGNING DAY.pdf"/>
          <p:cNvPicPr>
            <a:picLocks noGrp="1" noChangeAspect="1"/>
          </p:cNvPicPr>
          <p:nvPr>
            <p:ph idx="1"/>
          </p:nvPr>
        </p:nvPicPr>
        <p:blipFill rotWithShape="1">
          <a:blip r:embed="rId3">
            <a:extLst>
              <a:ext uri="{28A0092B-C50C-407E-A947-70E740481C1C}">
                <a14:useLocalDpi xmlns:a14="http://schemas.microsoft.com/office/drawing/2010/main" val="0"/>
              </a:ext>
            </a:extLst>
          </a:blip>
          <a:srcRect l="11190" t="18122" r="9761" b="17785"/>
          <a:stretch/>
        </p:blipFill>
        <p:spPr>
          <a:xfrm>
            <a:off x="1668747" y="1543330"/>
            <a:ext cx="5121689" cy="4261865"/>
          </a:xfrm>
        </p:spPr>
      </p:pic>
    </p:spTree>
    <p:extLst>
      <p:ext uri="{BB962C8B-B14F-4D97-AF65-F5344CB8AC3E}">
        <p14:creationId xmlns:p14="http://schemas.microsoft.com/office/powerpoint/2010/main" val="1270332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Let Them Work Together</a:t>
            </a:r>
            <a:endParaRPr lang="en-US" b="1" dirty="0">
              <a:solidFill>
                <a:srgbClr val="0000FF"/>
              </a:solidFill>
            </a:endParaRPr>
          </a:p>
        </p:txBody>
      </p:sp>
      <p:sp>
        <p:nvSpPr>
          <p:cNvPr id="3" name="Content Placeholder 2"/>
          <p:cNvSpPr>
            <a:spLocks noGrp="1"/>
          </p:cNvSpPr>
          <p:nvPr>
            <p:ph idx="1"/>
          </p:nvPr>
        </p:nvSpPr>
        <p:spPr/>
        <p:txBody>
          <a:bodyPr/>
          <a:lstStyle/>
          <a:p>
            <a:pPr marL="0" indent="0">
              <a:buNone/>
            </a:pPr>
            <a:r>
              <a:rPr lang="en-US" dirty="0"/>
              <a:t>"In performance areas, it is generally accepted that you put high performers together... </a:t>
            </a:r>
          </a:p>
          <a:p>
            <a:pPr marL="0" indent="0">
              <a:buNone/>
            </a:pPr>
            <a:r>
              <a:rPr lang="en-US" dirty="0" smtClean="0"/>
              <a:t>Not </a:t>
            </a:r>
            <a:r>
              <a:rPr lang="en-US" dirty="0"/>
              <a:t>one country sent a mixed ability team to the Olympics.</a:t>
            </a:r>
            <a:r>
              <a:rPr lang="en-US" dirty="0">
                <a:solidFill>
                  <a:schemeClr val="tx2"/>
                </a:solidFill>
              </a:rPr>
              <a:t>"</a:t>
            </a:r>
            <a:r>
              <a:rPr lang="en-US" dirty="0">
                <a:solidFill>
                  <a:srgbClr val="0000FF"/>
                </a:solidFill>
              </a:rPr>
              <a:t> </a:t>
            </a:r>
          </a:p>
          <a:p>
            <a:pPr algn="r"/>
            <a:endParaRPr lang="en-US" dirty="0">
              <a:solidFill>
                <a:srgbClr val="0000FF"/>
              </a:solidFill>
            </a:endParaRPr>
          </a:p>
          <a:p>
            <a:pPr marL="0" indent="0" algn="ctr">
              <a:buNone/>
            </a:pPr>
            <a:r>
              <a:rPr lang="en-US" dirty="0">
                <a:solidFill>
                  <a:srgbClr val="0000FF"/>
                </a:solidFill>
              </a:rPr>
              <a:t>      </a:t>
            </a:r>
            <a:r>
              <a:rPr lang="en-US" dirty="0">
                <a:solidFill>
                  <a:srgbClr val="320000"/>
                </a:solidFill>
              </a:rPr>
              <a:t>Professor </a:t>
            </a:r>
            <a:r>
              <a:rPr lang="en-US" dirty="0" err="1">
                <a:solidFill>
                  <a:srgbClr val="320000"/>
                </a:solidFill>
              </a:rPr>
              <a:t>Miraca</a:t>
            </a:r>
            <a:r>
              <a:rPr lang="en-US" dirty="0">
                <a:solidFill>
                  <a:srgbClr val="320000"/>
                </a:solidFill>
              </a:rPr>
              <a:t> Gross, Ph.D.         </a:t>
            </a:r>
          </a:p>
          <a:p>
            <a:pPr marL="0" indent="0" algn="ctr">
              <a:buNone/>
            </a:pPr>
            <a:r>
              <a:rPr lang="en-US" dirty="0">
                <a:solidFill>
                  <a:srgbClr val="320000"/>
                </a:solidFill>
              </a:rPr>
              <a:t> Australia</a:t>
            </a:r>
          </a:p>
          <a:p>
            <a:endParaRPr lang="en-US" dirty="0"/>
          </a:p>
        </p:txBody>
      </p:sp>
      <p:pic>
        <p:nvPicPr>
          <p:cNvPr id="4" name="Picture 1" descr="Screen Shot 2013-01-27 at 3.29.1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0"/>
            <a:ext cx="1054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8246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0000FF"/>
                </a:solidFill>
              </a:rPr>
              <a:t>   Let Them Work Differently</a:t>
            </a:r>
            <a:endParaRPr lang="en-US" b="1" dirty="0">
              <a:solidFill>
                <a:srgbClr val="0000FF"/>
              </a:solidFill>
            </a:endParaRPr>
          </a:p>
        </p:txBody>
      </p:sp>
      <p:pic>
        <p:nvPicPr>
          <p:cNvPr id="5" name="Picture 4" descr="Screen Shot 2013-01-27 at 3.53.0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430" y="173028"/>
            <a:ext cx="955069" cy="12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7" descr="Screen Shot 2013-01-27 at 3.55.44 PM.png"/>
          <p:cNvPicPr>
            <a:picLocks noGrp="1" noChangeAspect="1"/>
          </p:cNvPicPr>
          <p:nvPr>
            <p:ph idx="1"/>
          </p:nvPr>
        </p:nvPicPr>
        <p:blipFill rotWithShape="1">
          <a:blip r:embed="rId4">
            <a:extLst>
              <a:ext uri="{28A0092B-C50C-407E-A947-70E740481C1C}">
                <a14:useLocalDpi xmlns:a14="http://schemas.microsoft.com/office/drawing/2010/main" val="0"/>
              </a:ext>
            </a:extLst>
          </a:blip>
          <a:srcRect l="10083" t="21126" r="9269" b="6172"/>
          <a:stretch/>
        </p:blipFill>
        <p:spPr>
          <a:xfrm>
            <a:off x="1181375" y="1306821"/>
            <a:ext cx="6333235" cy="4974165"/>
          </a:xfrm>
        </p:spPr>
      </p:pic>
    </p:spTree>
    <p:extLst>
      <p:ext uri="{BB962C8B-B14F-4D97-AF65-F5344CB8AC3E}">
        <p14:creationId xmlns:p14="http://schemas.microsoft.com/office/powerpoint/2010/main" val="3754750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on GT students </a:t>
            </a:r>
            <a:r>
              <a:rPr lang="en-US" sz="1800" dirty="0"/>
              <a:t>(Chapin, 2013)</a:t>
            </a:r>
            <a:endParaRPr lang="en-US" dirty="0"/>
          </a:p>
        </p:txBody>
      </p:sp>
      <p:sp>
        <p:nvSpPr>
          <p:cNvPr id="3" name="Content Placeholder 2"/>
          <p:cNvSpPr>
            <a:spLocks noGrp="1"/>
          </p:cNvSpPr>
          <p:nvPr>
            <p:ph idx="1"/>
          </p:nvPr>
        </p:nvSpPr>
        <p:spPr/>
        <p:txBody>
          <a:bodyPr>
            <a:normAutofit fontScale="92500" lnSpcReduction="10000"/>
          </a:bodyPr>
          <a:lstStyle/>
          <a:p>
            <a:r>
              <a:rPr lang="en-US" b="1" dirty="0">
                <a:solidFill>
                  <a:srgbClr val="0000FF"/>
                </a:solidFill>
              </a:rPr>
              <a:t>Early 1990s Concern</a:t>
            </a:r>
            <a:r>
              <a:rPr lang="en-US" dirty="0"/>
              <a:t>: “</a:t>
            </a:r>
            <a:r>
              <a:rPr lang="en-US" dirty="0" err="1" smtClean="0"/>
              <a:t>Mis</a:t>
            </a:r>
            <a:r>
              <a:rPr lang="en-US" dirty="0" smtClean="0"/>
              <a:t>-education</a:t>
            </a:r>
            <a:r>
              <a:rPr lang="en-US" dirty="0"/>
              <a:t>” of girls and women who are overlooked and underserved.</a:t>
            </a:r>
          </a:p>
          <a:p>
            <a:r>
              <a:rPr lang="en-US" b="1" dirty="0">
                <a:solidFill>
                  <a:srgbClr val="0000FF"/>
                </a:solidFill>
              </a:rPr>
              <a:t>Net result</a:t>
            </a:r>
            <a:r>
              <a:rPr lang="en-US" dirty="0"/>
              <a:t>: Gender stereotype of both </a:t>
            </a:r>
            <a:r>
              <a:rPr lang="en-US" dirty="0" smtClean="0"/>
              <a:t>sexes.</a:t>
            </a:r>
            <a:endParaRPr lang="en-US" dirty="0"/>
          </a:p>
          <a:p>
            <a:r>
              <a:rPr lang="en-US" b="1" dirty="0">
                <a:solidFill>
                  <a:srgbClr val="0000FF"/>
                </a:solidFill>
              </a:rPr>
              <a:t>Global concern </a:t>
            </a:r>
            <a:r>
              <a:rPr lang="en-US" dirty="0"/>
              <a:t>that females lacked attention especially in developing nations.</a:t>
            </a:r>
          </a:p>
          <a:p>
            <a:r>
              <a:rPr lang="en-US" b="1" dirty="0">
                <a:solidFill>
                  <a:srgbClr val="0000FF"/>
                </a:solidFill>
              </a:rPr>
              <a:t>Late 1990s Concern</a:t>
            </a:r>
            <a:r>
              <a:rPr lang="en-US" dirty="0"/>
              <a:t>: Gender in schools not just an issue for girls. Suspension rate higher (3x) for boys and dropout rate higher. More boys in special education and on medications.</a:t>
            </a:r>
          </a:p>
          <a:p>
            <a:endParaRPr lang="en-US" dirty="0"/>
          </a:p>
        </p:txBody>
      </p:sp>
    </p:spTree>
    <p:extLst>
      <p:ext uri="{BB962C8B-B14F-4D97-AF65-F5344CB8AC3E}">
        <p14:creationId xmlns:p14="http://schemas.microsoft.com/office/powerpoint/2010/main" val="2912188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on </a:t>
            </a:r>
            <a:r>
              <a:rPr lang="en-US" b="1" dirty="0" smtClean="0"/>
              <a:t>Achievement: </a:t>
            </a:r>
            <a:r>
              <a:rPr lang="en-US" b="1" dirty="0"/>
              <a:t>NAEP</a:t>
            </a:r>
          </a:p>
        </p:txBody>
      </p:sp>
      <p:sp>
        <p:nvSpPr>
          <p:cNvPr id="3" name="Content Placeholder 2"/>
          <p:cNvSpPr>
            <a:spLocks noGrp="1"/>
          </p:cNvSpPr>
          <p:nvPr>
            <p:ph idx="1"/>
          </p:nvPr>
        </p:nvSpPr>
        <p:spPr/>
        <p:txBody>
          <a:bodyPr>
            <a:normAutofit lnSpcReduction="10000"/>
          </a:bodyPr>
          <a:lstStyle/>
          <a:p>
            <a:r>
              <a:rPr lang="en-US" b="1" dirty="0">
                <a:solidFill>
                  <a:srgbClr val="0000FF"/>
                </a:solidFill>
              </a:rPr>
              <a:t>Math Scores</a:t>
            </a:r>
            <a:r>
              <a:rPr lang="en-US" dirty="0"/>
              <a:t>: Gender gap favors males (69%)</a:t>
            </a:r>
          </a:p>
          <a:p>
            <a:r>
              <a:rPr lang="en-US" b="1" dirty="0">
                <a:solidFill>
                  <a:srgbClr val="0000FF"/>
                </a:solidFill>
              </a:rPr>
              <a:t>Reading Scores</a:t>
            </a:r>
            <a:r>
              <a:rPr lang="en-US" dirty="0"/>
              <a:t>: Gender gap favors females.</a:t>
            </a:r>
          </a:p>
          <a:p>
            <a:r>
              <a:rPr lang="en-US" b="1" dirty="0">
                <a:solidFill>
                  <a:srgbClr val="0000FF"/>
                </a:solidFill>
              </a:rPr>
              <a:t>Attendance: </a:t>
            </a:r>
            <a:r>
              <a:rPr lang="en-US" dirty="0"/>
              <a:t>Females in all races have a higher HS graduation rate than males.</a:t>
            </a:r>
          </a:p>
          <a:p>
            <a:r>
              <a:rPr lang="en-US" b="1" dirty="0">
                <a:solidFill>
                  <a:srgbClr val="0000FF"/>
                </a:solidFill>
              </a:rPr>
              <a:t>Monetary Earnings</a:t>
            </a:r>
            <a:r>
              <a:rPr lang="en-US" dirty="0"/>
              <a:t>: Female college graduates earn, on the average, less than men in similar jobs with same degrees. </a:t>
            </a:r>
            <a:br>
              <a:rPr lang="en-US" dirty="0"/>
            </a:br>
            <a:r>
              <a:rPr lang="en-US" b="1" dirty="0">
                <a:solidFill>
                  <a:srgbClr val="0000FF"/>
                </a:solidFill>
              </a:rPr>
              <a:t>Graduate degrees: </a:t>
            </a:r>
            <a:r>
              <a:rPr lang="en-US" dirty="0"/>
              <a:t>More women are now earning graduate degrees than ever before.</a:t>
            </a:r>
          </a:p>
          <a:p>
            <a:endParaRPr lang="en-US" dirty="0"/>
          </a:p>
        </p:txBody>
      </p:sp>
    </p:spTree>
    <p:extLst>
      <p:ext uri="{BB962C8B-B14F-4D97-AF65-F5344CB8AC3E}">
        <p14:creationId xmlns:p14="http://schemas.microsoft.com/office/powerpoint/2010/main" val="1067032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Definitions</a:t>
            </a:r>
            <a:endParaRPr lang="en-US" b="1" dirty="0">
              <a:solidFill>
                <a:srgbClr val="0000FF"/>
              </a:solidFill>
            </a:endParaRPr>
          </a:p>
        </p:txBody>
      </p:sp>
      <p:sp>
        <p:nvSpPr>
          <p:cNvPr id="3" name="Content Placeholder 2"/>
          <p:cNvSpPr>
            <a:spLocks noGrp="1"/>
          </p:cNvSpPr>
          <p:nvPr>
            <p:ph idx="1"/>
          </p:nvPr>
        </p:nvSpPr>
        <p:spPr>
          <a:xfrm>
            <a:off x="457200" y="1259246"/>
            <a:ext cx="8324514" cy="5340934"/>
          </a:xfrm>
        </p:spPr>
        <p:txBody>
          <a:bodyPr>
            <a:normAutofit fontScale="92500" lnSpcReduction="20000"/>
          </a:bodyPr>
          <a:lstStyle/>
          <a:p>
            <a:pPr marL="0" indent="0">
              <a:buNone/>
            </a:pPr>
            <a:r>
              <a:rPr lang="en-US" b="1" dirty="0" smtClean="0"/>
              <a:t>Define sex (n): </a:t>
            </a:r>
            <a:endParaRPr lang="en-US" dirty="0" smtClean="0"/>
          </a:p>
          <a:p>
            <a:pPr marL="0" indent="0">
              <a:buNone/>
            </a:pPr>
            <a:r>
              <a:rPr lang="en-US" sz="2600" dirty="0" smtClean="0"/>
              <a:t>1. either the male or female division of a species, especially as </a:t>
            </a:r>
            <a:r>
              <a:rPr lang="en-US" sz="2600" dirty="0"/>
              <a:t>differentiated</a:t>
            </a:r>
            <a:r>
              <a:rPr lang="en-US" sz="2600" dirty="0" smtClean="0"/>
              <a:t> with reference to the reproductive functions. </a:t>
            </a:r>
          </a:p>
          <a:p>
            <a:pPr marL="0" indent="0">
              <a:buNone/>
            </a:pPr>
            <a:r>
              <a:rPr lang="en-US" sz="2600" dirty="0" smtClean="0"/>
              <a:t>2. </a:t>
            </a:r>
            <a:r>
              <a:rPr lang="en-US" sz="2600" dirty="0"/>
              <a:t>the</a:t>
            </a:r>
            <a:r>
              <a:rPr lang="en-US" sz="2600" dirty="0" smtClean="0"/>
              <a:t> </a:t>
            </a:r>
            <a:r>
              <a:rPr lang="en-US" sz="2600" dirty="0"/>
              <a:t>sum</a:t>
            </a:r>
            <a:r>
              <a:rPr lang="en-US" sz="2600" dirty="0" smtClean="0"/>
              <a:t> of the structural and functional differences as males and females are distinguished, or the </a:t>
            </a:r>
            <a:r>
              <a:rPr lang="en-US" sz="2600" dirty="0"/>
              <a:t>phenomena</a:t>
            </a:r>
            <a:r>
              <a:rPr lang="en-US" sz="2600" dirty="0" smtClean="0"/>
              <a:t> </a:t>
            </a:r>
            <a:r>
              <a:rPr lang="en-US" sz="2600" dirty="0"/>
              <a:t>or</a:t>
            </a:r>
            <a:r>
              <a:rPr lang="en-US" sz="2600" dirty="0" smtClean="0"/>
              <a:t> </a:t>
            </a:r>
            <a:r>
              <a:rPr lang="en-US" sz="2600" dirty="0"/>
              <a:t>behavior</a:t>
            </a:r>
            <a:r>
              <a:rPr lang="en-US" sz="2600" dirty="0" smtClean="0"/>
              <a:t> dependent on these differences. </a:t>
            </a:r>
          </a:p>
          <a:p>
            <a:pPr marL="0" indent="0">
              <a:buNone/>
            </a:pPr>
            <a:r>
              <a:rPr lang="en-US" sz="2600" dirty="0" smtClean="0"/>
              <a:t>3. the instinct or </a:t>
            </a:r>
            <a:r>
              <a:rPr lang="en-US" sz="2600" dirty="0"/>
              <a:t>attraction</a:t>
            </a:r>
            <a:r>
              <a:rPr lang="en-US" sz="2600" dirty="0" smtClean="0"/>
              <a:t> </a:t>
            </a:r>
            <a:r>
              <a:rPr lang="en-US" sz="2600" dirty="0"/>
              <a:t>drawing</a:t>
            </a:r>
            <a:r>
              <a:rPr lang="en-US" sz="2600" dirty="0" smtClean="0"/>
              <a:t> one sex toward another, or its </a:t>
            </a:r>
            <a:r>
              <a:rPr lang="en-US" sz="2600" dirty="0"/>
              <a:t>manifestation</a:t>
            </a:r>
            <a:r>
              <a:rPr lang="en-US" sz="2600" dirty="0" smtClean="0"/>
              <a:t> </a:t>
            </a:r>
            <a:r>
              <a:rPr lang="en-US" sz="2600" dirty="0"/>
              <a:t>in</a:t>
            </a:r>
            <a:r>
              <a:rPr lang="en-US" sz="2600" dirty="0" smtClean="0"/>
              <a:t> </a:t>
            </a:r>
            <a:r>
              <a:rPr lang="en-US" sz="2600" dirty="0"/>
              <a:t>life</a:t>
            </a:r>
            <a:r>
              <a:rPr lang="en-US" sz="2600" dirty="0" smtClean="0"/>
              <a:t> </a:t>
            </a:r>
            <a:r>
              <a:rPr lang="en-US" sz="2600" dirty="0"/>
              <a:t>and</a:t>
            </a:r>
            <a:r>
              <a:rPr lang="en-US" sz="2600" dirty="0" smtClean="0"/>
              <a:t> </a:t>
            </a:r>
            <a:r>
              <a:rPr lang="en-US" sz="2600" dirty="0"/>
              <a:t>conduct.</a:t>
            </a:r>
            <a:r>
              <a:rPr lang="en-US" sz="2600" dirty="0" smtClean="0"/>
              <a:t> </a:t>
            </a:r>
          </a:p>
          <a:p>
            <a:pPr marL="0" indent="0">
              <a:buNone/>
            </a:pPr>
            <a:endParaRPr lang="en-US" b="1" dirty="0"/>
          </a:p>
          <a:p>
            <a:pPr marL="0" indent="0">
              <a:buNone/>
            </a:pPr>
            <a:r>
              <a:rPr lang="en-US" b="1" dirty="0" smtClean="0"/>
              <a:t>Define gender:</a:t>
            </a:r>
          </a:p>
          <a:p>
            <a:pPr marL="0" indent="0">
              <a:buNone/>
            </a:pPr>
            <a:r>
              <a:rPr lang="en-US" sz="2600" dirty="0" smtClean="0"/>
              <a:t>1. refers to the socially constructed roles, behaviors, activities, and attributes that a given society considers appropriate for men and women.</a:t>
            </a:r>
          </a:p>
          <a:p>
            <a:pPr marL="0" indent="0">
              <a:buNone/>
            </a:pPr>
            <a:r>
              <a:rPr lang="en-US" sz="2600" dirty="0" smtClean="0"/>
              <a:t>2. To put it another way: "Male" and ”Female" are sex categories, while "masculine" and "feminine" are gender categories</a:t>
            </a:r>
            <a:r>
              <a:rPr lang="en-US" sz="2600" b="1" dirty="0" smtClean="0"/>
              <a:t>.</a:t>
            </a:r>
            <a:endParaRPr lang="en-US" sz="2600" dirty="0" smtClean="0"/>
          </a:p>
          <a:p>
            <a:pPr marL="0" indent="0">
              <a:buNone/>
            </a:pPr>
            <a:endParaRPr lang="en-US" dirty="0"/>
          </a:p>
        </p:txBody>
      </p:sp>
    </p:spTree>
    <p:extLst>
      <p:ext uri="{BB962C8B-B14F-4D97-AF65-F5344CB8AC3E}">
        <p14:creationId xmlns:p14="http://schemas.microsoft.com/office/powerpoint/2010/main" val="8202121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Research on GT students</a:t>
            </a:r>
            <a:r>
              <a:rPr lang="en-US" dirty="0"/>
              <a:t>:</a:t>
            </a:r>
          </a:p>
        </p:txBody>
      </p:sp>
      <p:sp>
        <p:nvSpPr>
          <p:cNvPr id="3" name="Content Placeholder 2"/>
          <p:cNvSpPr>
            <a:spLocks noGrp="1"/>
          </p:cNvSpPr>
          <p:nvPr>
            <p:ph idx="1"/>
          </p:nvPr>
        </p:nvSpPr>
        <p:spPr>
          <a:xfrm>
            <a:off x="346344" y="1600200"/>
            <a:ext cx="8340456" cy="4792028"/>
          </a:xfrm>
        </p:spPr>
        <p:txBody>
          <a:bodyPr>
            <a:normAutofit fontScale="92500"/>
          </a:bodyPr>
          <a:lstStyle/>
          <a:p>
            <a:r>
              <a:rPr lang="en-US" b="1" dirty="0">
                <a:solidFill>
                  <a:srgbClr val="0000FF"/>
                </a:solidFill>
              </a:rPr>
              <a:t>Female Science professors </a:t>
            </a:r>
            <a:r>
              <a:rPr lang="en-US" dirty="0"/>
              <a:t>benefit GT girls (Young, Rudman, </a:t>
            </a:r>
            <a:r>
              <a:rPr lang="en-US" dirty="0" err="1"/>
              <a:t>Buettner</a:t>
            </a:r>
            <a:r>
              <a:rPr lang="en-US" dirty="0"/>
              <a:t> &amp; McLean, 2013)</a:t>
            </a:r>
          </a:p>
          <a:p>
            <a:r>
              <a:rPr lang="en-US" b="1" dirty="0">
                <a:solidFill>
                  <a:srgbClr val="0000FF"/>
                </a:solidFill>
              </a:rPr>
              <a:t>Acceleration</a:t>
            </a:r>
            <a:r>
              <a:rPr lang="en-US" dirty="0"/>
              <a:t> is an underutilized strategy influenced largely by attitudes of parents.</a:t>
            </a:r>
          </a:p>
          <a:p>
            <a:pPr marL="0" indent="0">
              <a:buNone/>
            </a:pPr>
            <a:r>
              <a:rPr lang="en-US" dirty="0"/>
              <a:t>    (</a:t>
            </a:r>
            <a:r>
              <a:rPr lang="en-US" dirty="0" err="1"/>
              <a:t>Siegle</a:t>
            </a:r>
            <a:r>
              <a:rPr lang="en-US" dirty="0"/>
              <a:t>, Wilson &amp; Little, 2013)</a:t>
            </a:r>
          </a:p>
          <a:p>
            <a:r>
              <a:rPr lang="en-US" b="1" dirty="0">
                <a:solidFill>
                  <a:srgbClr val="0000FF"/>
                </a:solidFill>
              </a:rPr>
              <a:t>Interests and cognitive abilities </a:t>
            </a:r>
            <a:r>
              <a:rPr lang="en-US" b="1" dirty="0" smtClean="0">
                <a:solidFill>
                  <a:srgbClr val="0000FF"/>
                </a:solidFill>
              </a:rPr>
              <a:t>research </a:t>
            </a:r>
            <a:r>
              <a:rPr lang="en-US" dirty="0" smtClean="0"/>
              <a:t>help determine </a:t>
            </a:r>
            <a:r>
              <a:rPr lang="en-US" dirty="0"/>
              <a:t>college major choices for males and females. Clear implications for career counseling.</a:t>
            </a:r>
          </a:p>
          <a:p>
            <a:pPr marL="0" indent="0">
              <a:buNone/>
            </a:pPr>
            <a:r>
              <a:rPr lang="en-US" dirty="0"/>
              <a:t>    (</a:t>
            </a:r>
            <a:r>
              <a:rPr lang="en-US" dirty="0" err="1"/>
              <a:t>Passler</a:t>
            </a:r>
            <a:r>
              <a:rPr lang="en-US" dirty="0"/>
              <a:t> &amp; Hell, 2012)</a:t>
            </a:r>
          </a:p>
          <a:p>
            <a:endParaRPr lang="en-US" dirty="0"/>
          </a:p>
        </p:txBody>
      </p:sp>
    </p:spTree>
    <p:extLst>
      <p:ext uri="{BB962C8B-B14F-4D97-AF65-F5344CB8AC3E}">
        <p14:creationId xmlns:p14="http://schemas.microsoft.com/office/powerpoint/2010/main" val="4093309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0"/>
                </a:solidFill>
              </a:rPr>
              <a:t>Take Away Messages</a:t>
            </a:r>
            <a:endParaRPr lang="en-US" b="1" dirty="0">
              <a:solidFill>
                <a:srgbClr val="000090"/>
              </a:solidFill>
            </a:endParaRPr>
          </a:p>
        </p:txBody>
      </p:sp>
      <p:sp>
        <p:nvSpPr>
          <p:cNvPr id="3" name="Content Placeholder 2"/>
          <p:cNvSpPr>
            <a:spLocks noGrp="1"/>
          </p:cNvSpPr>
          <p:nvPr>
            <p:ph idx="1"/>
          </p:nvPr>
        </p:nvSpPr>
        <p:spPr>
          <a:xfrm>
            <a:off x="346343" y="1417638"/>
            <a:ext cx="8438193" cy="5016575"/>
          </a:xfrm>
        </p:spPr>
        <p:txBody>
          <a:bodyPr>
            <a:normAutofit fontScale="92500" lnSpcReduction="20000"/>
          </a:bodyPr>
          <a:lstStyle/>
          <a:p>
            <a:r>
              <a:rPr lang="en-US" dirty="0" smtClean="0"/>
              <a:t>Gap “is” closing in STEM sciences…girls </a:t>
            </a:r>
            <a:r>
              <a:rPr lang="en-US" b="1" dirty="0" smtClean="0"/>
              <a:t>can</a:t>
            </a:r>
            <a:r>
              <a:rPr lang="en-US" dirty="0" smtClean="0"/>
              <a:t> do math and scienc</a:t>
            </a:r>
            <a:r>
              <a:rPr lang="en-US" dirty="0" smtClean="0">
                <a:solidFill>
                  <a:srgbClr val="000000"/>
                </a:solidFill>
              </a:rPr>
              <a:t>e!</a:t>
            </a:r>
          </a:p>
          <a:p>
            <a:r>
              <a:rPr lang="en-US" dirty="0" smtClean="0">
                <a:solidFill>
                  <a:srgbClr val="000000"/>
                </a:solidFill>
              </a:rPr>
              <a:t>Don’t “red shirt” smart boys to get “bigger.”</a:t>
            </a:r>
          </a:p>
          <a:p>
            <a:r>
              <a:rPr lang="en-US" dirty="0" smtClean="0">
                <a:solidFill>
                  <a:srgbClr val="000000"/>
                </a:solidFill>
              </a:rPr>
              <a:t>Teach kids to resist stereotype threats.</a:t>
            </a:r>
          </a:p>
          <a:p>
            <a:r>
              <a:rPr lang="en-US" dirty="0" smtClean="0">
                <a:solidFill>
                  <a:srgbClr val="000000"/>
                </a:solidFill>
              </a:rPr>
              <a:t>Emphasize </a:t>
            </a:r>
            <a:r>
              <a:rPr lang="en-US" b="1" dirty="0" smtClean="0">
                <a:solidFill>
                  <a:srgbClr val="000000"/>
                </a:solidFill>
              </a:rPr>
              <a:t>challenge</a:t>
            </a:r>
            <a:r>
              <a:rPr lang="en-US" dirty="0" smtClean="0">
                <a:solidFill>
                  <a:srgbClr val="000000"/>
                </a:solidFill>
              </a:rPr>
              <a:t> in learning and life… don’t take the easy way out</a:t>
            </a:r>
          </a:p>
          <a:p>
            <a:r>
              <a:rPr lang="en-US" dirty="0" smtClean="0">
                <a:solidFill>
                  <a:srgbClr val="000000"/>
                </a:solidFill>
              </a:rPr>
              <a:t>Accept kids as they “are” who don’t display gender role tendencies.</a:t>
            </a:r>
          </a:p>
          <a:p>
            <a:r>
              <a:rPr lang="en-US" dirty="0" smtClean="0">
                <a:solidFill>
                  <a:srgbClr val="000000"/>
                </a:solidFill>
              </a:rPr>
              <a:t>Model gender balance in your homes.</a:t>
            </a:r>
          </a:p>
          <a:p>
            <a:r>
              <a:rPr lang="en-US" dirty="0" smtClean="0">
                <a:solidFill>
                  <a:srgbClr val="000000"/>
                </a:solidFill>
              </a:rPr>
              <a:t>Guide adult females toward “dual career” balance</a:t>
            </a:r>
          </a:p>
          <a:p>
            <a:r>
              <a:rPr lang="en-US" dirty="0" smtClean="0">
                <a:solidFill>
                  <a:srgbClr val="000000"/>
                </a:solidFill>
              </a:rPr>
              <a:t>Seek teachers who have GT training/endorsement</a:t>
            </a:r>
          </a:p>
          <a:p>
            <a:endParaRPr lang="en-US" dirty="0" smtClean="0"/>
          </a:p>
          <a:p>
            <a:endParaRPr lang="en-US" dirty="0"/>
          </a:p>
        </p:txBody>
      </p:sp>
    </p:spTree>
    <p:extLst>
      <p:ext uri="{BB962C8B-B14F-4D97-AF65-F5344CB8AC3E}">
        <p14:creationId xmlns:p14="http://schemas.microsoft.com/office/powerpoint/2010/main" val="329693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258" y="-136452"/>
            <a:ext cx="8151541" cy="1196575"/>
          </a:xfrm>
        </p:spPr>
        <p:txBody>
          <a:bodyPr/>
          <a:lstStyle/>
          <a:p>
            <a:r>
              <a:rPr lang="en-US" b="1" dirty="0" smtClean="0">
                <a:solidFill>
                  <a:srgbClr val="0000FF"/>
                </a:solidFill>
              </a:rPr>
              <a:t>References</a:t>
            </a:r>
            <a:endParaRPr lang="en-US" b="1" dirty="0">
              <a:solidFill>
                <a:srgbClr val="0000FF"/>
              </a:solidFill>
            </a:endParaRPr>
          </a:p>
        </p:txBody>
      </p:sp>
      <p:sp>
        <p:nvSpPr>
          <p:cNvPr id="3" name="Content Placeholder 2"/>
          <p:cNvSpPr>
            <a:spLocks noGrp="1"/>
          </p:cNvSpPr>
          <p:nvPr>
            <p:ph idx="1"/>
          </p:nvPr>
        </p:nvSpPr>
        <p:spPr>
          <a:xfrm>
            <a:off x="314858" y="860694"/>
            <a:ext cx="8371942" cy="5615503"/>
          </a:xfrm>
        </p:spPr>
        <p:txBody>
          <a:bodyPr>
            <a:normAutofit/>
          </a:bodyPr>
          <a:lstStyle/>
          <a:p>
            <a:pPr marL="0" indent="0">
              <a:buNone/>
            </a:pPr>
            <a:r>
              <a:rPr lang="en-US" sz="2600" i="1" dirty="0" smtClean="0"/>
              <a:t>The Female Brain </a:t>
            </a:r>
            <a:r>
              <a:rPr lang="en-US" sz="2600" dirty="0" smtClean="0"/>
              <a:t>(2006) by Dr. </a:t>
            </a:r>
            <a:r>
              <a:rPr lang="en-US" sz="2600" dirty="0" err="1" smtClean="0"/>
              <a:t>Louann</a:t>
            </a:r>
            <a:r>
              <a:rPr lang="en-US" sz="2600" dirty="0" smtClean="0"/>
              <a:t> </a:t>
            </a:r>
            <a:r>
              <a:rPr lang="en-US" sz="2600" dirty="0" err="1" smtClean="0"/>
              <a:t>Brizendine</a:t>
            </a:r>
            <a:r>
              <a:rPr lang="en-US" sz="2600" dirty="0" smtClean="0"/>
              <a:t>, M.D.</a:t>
            </a:r>
            <a:endParaRPr lang="en-US" sz="2600" b="1" dirty="0" smtClean="0"/>
          </a:p>
          <a:p>
            <a:pPr marL="0" indent="0">
              <a:buNone/>
            </a:pPr>
            <a:r>
              <a:rPr lang="en-US" sz="2600" i="1" dirty="0" smtClean="0"/>
              <a:t>The Male Brain </a:t>
            </a:r>
            <a:r>
              <a:rPr lang="en-US" sz="2600" dirty="0" smtClean="0"/>
              <a:t>(2010) by Dr. </a:t>
            </a:r>
            <a:r>
              <a:rPr lang="en-US" sz="2600" dirty="0" err="1" smtClean="0"/>
              <a:t>Louann</a:t>
            </a:r>
            <a:r>
              <a:rPr lang="en-US" sz="2600" dirty="0" smtClean="0"/>
              <a:t> </a:t>
            </a:r>
            <a:r>
              <a:rPr lang="en-US" sz="2600" dirty="0" err="1" smtClean="0"/>
              <a:t>Brizendine</a:t>
            </a:r>
            <a:r>
              <a:rPr lang="en-US" sz="2600" dirty="0" smtClean="0"/>
              <a:t>, M.D.</a:t>
            </a:r>
          </a:p>
          <a:p>
            <a:pPr marL="0" indent="0">
              <a:buNone/>
            </a:pPr>
            <a:r>
              <a:rPr lang="en-US" sz="2600" i="1" dirty="0" smtClean="0"/>
              <a:t>Why Men Never Remember and Women Never Forget </a:t>
            </a:r>
            <a:r>
              <a:rPr lang="en-US" sz="2600" dirty="0" smtClean="0"/>
              <a:t>(2005) by Marianne J. Legato, MD, FACP</a:t>
            </a:r>
          </a:p>
          <a:p>
            <a:pPr marL="0" indent="0">
              <a:buNone/>
            </a:pPr>
            <a:r>
              <a:rPr lang="en-US" sz="2600" dirty="0" smtClean="0"/>
              <a:t>Deborah </a:t>
            </a:r>
            <a:r>
              <a:rPr lang="en-US" sz="2600" dirty="0" err="1" smtClean="0"/>
              <a:t>Tannen</a:t>
            </a:r>
            <a:r>
              <a:rPr lang="en-US" sz="2600" dirty="0" smtClean="0"/>
              <a:t> (</a:t>
            </a:r>
            <a:r>
              <a:rPr lang="en-US" sz="2600" dirty="0"/>
              <a:t>2013) </a:t>
            </a:r>
            <a:r>
              <a:rPr lang="en-US" sz="2600" dirty="0">
                <a:hlinkClick r:id="rId3"/>
              </a:rPr>
              <a:t>http://www9.georgetown.edu/faculty/tannend</a:t>
            </a:r>
            <a:r>
              <a:rPr lang="en-US" sz="2600" dirty="0" smtClean="0">
                <a:hlinkClick r:id="rId3"/>
              </a:rPr>
              <a:t>/</a:t>
            </a:r>
            <a:r>
              <a:rPr lang="en-US" sz="2600" dirty="0" smtClean="0"/>
              <a:t> </a:t>
            </a:r>
            <a:r>
              <a:rPr lang="en-US" sz="2600" u="sng" dirty="0" smtClean="0">
                <a:solidFill>
                  <a:srgbClr val="0000FF"/>
                </a:solidFill>
                <a:hlinkClick r:id="rId4"/>
              </a:rPr>
              <a:t>http://www.youtube.com/watch?v=RwFsc7ZTvpI</a:t>
            </a:r>
            <a:endParaRPr lang="en-US" sz="2600" u="sng" dirty="0" smtClean="0">
              <a:solidFill>
                <a:srgbClr val="0000FF"/>
              </a:solidFill>
            </a:endParaRPr>
          </a:p>
          <a:p>
            <a:pPr marL="0" indent="0">
              <a:buNone/>
            </a:pPr>
            <a:r>
              <a:rPr lang="en-US" sz="2600" i="1" dirty="0" smtClean="0"/>
              <a:t>Smart Girls-Gifted Women and MORE… </a:t>
            </a:r>
            <a:r>
              <a:rPr lang="en-US" sz="2600" dirty="0" smtClean="0"/>
              <a:t>Dr</a:t>
            </a:r>
            <a:r>
              <a:rPr lang="en-US" sz="2600" dirty="0"/>
              <a:t>. </a:t>
            </a:r>
            <a:r>
              <a:rPr lang="en-US" sz="2600" dirty="0" smtClean="0"/>
              <a:t>Barbara Kerr, Ph.D. </a:t>
            </a:r>
            <a:r>
              <a:rPr lang="en-US" sz="2600" dirty="0" err="1" smtClean="0"/>
              <a:t>Univ</a:t>
            </a:r>
            <a:r>
              <a:rPr lang="en-US" sz="2600" dirty="0" smtClean="0"/>
              <a:t> of Kansas</a:t>
            </a:r>
            <a:endParaRPr lang="en-US" sz="2600" dirty="0"/>
          </a:p>
          <a:p>
            <a:pPr marL="0" indent="0">
              <a:buNone/>
            </a:pPr>
            <a:endParaRPr lang="en-US" dirty="0" smtClean="0"/>
          </a:p>
          <a:p>
            <a:pPr marL="0" indent="0">
              <a:buNone/>
            </a:pPr>
            <a:endParaRPr lang="en-US" dirty="0"/>
          </a:p>
          <a:p>
            <a:pPr marL="0" indent="0">
              <a:buNone/>
            </a:pPr>
            <a:endParaRPr lang="en-US" dirty="0"/>
          </a:p>
        </p:txBody>
      </p:sp>
      <p:pic>
        <p:nvPicPr>
          <p:cNvPr id="4" name="Picture 3" descr="Screen Shot 2014-03-30 at 8.13.50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5357" y="4897061"/>
            <a:ext cx="1072240" cy="1591973"/>
          </a:xfrm>
          <a:prstGeom prst="rect">
            <a:avLst/>
          </a:prstGeom>
        </p:spPr>
      </p:pic>
      <p:pic>
        <p:nvPicPr>
          <p:cNvPr id="6" name="Picture 5" descr="Screen Shot 2014-03-30 at 8.12.5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8982" y="4890643"/>
            <a:ext cx="1172747" cy="1585555"/>
          </a:xfrm>
          <a:prstGeom prst="rect">
            <a:avLst/>
          </a:prstGeom>
        </p:spPr>
      </p:pic>
      <p:pic>
        <p:nvPicPr>
          <p:cNvPr id="7" name="Picture 6" descr="Screen Shot 2014-03-30 at 8.13.23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6697" y="4897061"/>
            <a:ext cx="1093803" cy="1585555"/>
          </a:xfrm>
          <a:prstGeom prst="rect">
            <a:avLst/>
          </a:prstGeom>
        </p:spPr>
      </p:pic>
      <p:pic>
        <p:nvPicPr>
          <p:cNvPr id="8" name="Picture 7" descr="Screen Shot 2014-03-30 at 8.16.46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67081" y="4890643"/>
            <a:ext cx="1048131" cy="1591973"/>
          </a:xfrm>
          <a:prstGeom prst="rect">
            <a:avLst/>
          </a:prstGeom>
        </p:spPr>
      </p:pic>
      <p:pic>
        <p:nvPicPr>
          <p:cNvPr id="9" name="Picture 8" descr="Screen Shot 2015-03-11 at 4.35.32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26292" y="4897061"/>
            <a:ext cx="1068642" cy="1572718"/>
          </a:xfrm>
          <a:prstGeom prst="rect">
            <a:avLst/>
          </a:prstGeom>
        </p:spPr>
      </p:pic>
    </p:spTree>
    <p:extLst>
      <p:ext uri="{BB962C8B-B14F-4D97-AF65-F5344CB8AC3E}">
        <p14:creationId xmlns:p14="http://schemas.microsoft.com/office/powerpoint/2010/main" val="983354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93324"/>
            <a:ext cx="8229600" cy="1385508"/>
          </a:xfrm>
        </p:spPr>
        <p:txBody>
          <a:bodyPr>
            <a:normAutofit/>
          </a:bodyPr>
          <a:lstStyle/>
          <a:p>
            <a:r>
              <a:rPr lang="en-US" sz="4000" b="1" dirty="0" smtClean="0">
                <a:solidFill>
                  <a:srgbClr val="0000FF"/>
                </a:solidFill>
              </a:rPr>
              <a:t>Discussion</a:t>
            </a:r>
            <a:r>
              <a:rPr lang="en-US" sz="4000" b="1" dirty="0"/>
              <a:t/>
            </a:r>
            <a:br>
              <a:rPr lang="en-US" sz="4000" b="1" dirty="0"/>
            </a:br>
            <a:endParaRPr lang="en-US" sz="1800" dirty="0"/>
          </a:p>
        </p:txBody>
      </p:sp>
      <p:sp>
        <p:nvSpPr>
          <p:cNvPr id="3" name="Content Placeholder 2"/>
          <p:cNvSpPr>
            <a:spLocks noGrp="1"/>
          </p:cNvSpPr>
          <p:nvPr>
            <p:ph idx="1"/>
          </p:nvPr>
        </p:nvSpPr>
        <p:spPr>
          <a:xfrm>
            <a:off x="457199" y="1801780"/>
            <a:ext cx="8400499" cy="4505300"/>
          </a:xfrm>
        </p:spPr>
        <p:txBody>
          <a:bodyPr>
            <a:normAutofit/>
          </a:bodyPr>
          <a:lstStyle/>
          <a:p>
            <a:pPr marL="0" indent="0">
              <a:buNone/>
            </a:pPr>
            <a:endParaRPr lang="en-US" dirty="0" smtClean="0"/>
          </a:p>
          <a:p>
            <a:r>
              <a:rPr lang="en-US" dirty="0" smtClean="0"/>
              <a:t>How does this information “inform” your Parenting? Teaching? Relationships?</a:t>
            </a:r>
          </a:p>
          <a:p>
            <a:r>
              <a:rPr lang="en-US" dirty="0" smtClean="0"/>
              <a:t>How can you help kids overcome “gender barriers” to reach their potential?</a:t>
            </a:r>
          </a:p>
          <a:p>
            <a:r>
              <a:rPr lang="en-US" dirty="0" smtClean="0"/>
              <a:t>What additional information would you like to talk about?</a:t>
            </a:r>
          </a:p>
          <a:p>
            <a:endParaRPr lang="en-US" dirty="0"/>
          </a:p>
        </p:txBody>
      </p:sp>
      <p:pic>
        <p:nvPicPr>
          <p:cNvPr id="4" name="Picture 3" descr="MP90043954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487" y="662773"/>
            <a:ext cx="1707035" cy="1216059"/>
          </a:xfrm>
          <a:prstGeom prst="rect">
            <a:avLst/>
          </a:prstGeom>
        </p:spPr>
      </p:pic>
      <p:pic>
        <p:nvPicPr>
          <p:cNvPr id="5" name="Picture 4" descr="MP9004090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830" y="662773"/>
            <a:ext cx="1417638" cy="1417638"/>
          </a:xfrm>
          <a:prstGeom prst="rect">
            <a:avLst/>
          </a:prstGeom>
        </p:spPr>
      </p:pic>
    </p:spTree>
    <p:extLst>
      <p:ext uri="{BB962C8B-B14F-4D97-AF65-F5344CB8AC3E}">
        <p14:creationId xmlns:p14="http://schemas.microsoft.com/office/powerpoint/2010/main" val="428485578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What is Giftedness?</a:t>
            </a:r>
            <a:endParaRPr lang="en-US" b="1" dirty="0">
              <a:solidFill>
                <a:srgbClr val="0000FF"/>
              </a:solidFill>
            </a:endParaRPr>
          </a:p>
        </p:txBody>
      </p:sp>
      <p:sp>
        <p:nvSpPr>
          <p:cNvPr id="3" name="Content Placeholder 2"/>
          <p:cNvSpPr>
            <a:spLocks noGrp="1"/>
          </p:cNvSpPr>
          <p:nvPr>
            <p:ph idx="1"/>
          </p:nvPr>
        </p:nvSpPr>
        <p:spPr>
          <a:xfrm>
            <a:off x="1091508" y="1710892"/>
            <a:ext cx="7021332" cy="4415271"/>
          </a:xfrm>
        </p:spPr>
        <p:txBody>
          <a:bodyPr/>
          <a:lstStyle/>
          <a:p>
            <a:pPr marL="0" indent="0">
              <a:buNone/>
            </a:pPr>
            <a:r>
              <a:rPr lang="en-US" dirty="0" smtClean="0">
                <a:latin typeface="Arial" charset="0"/>
                <a:ea typeface="ＭＳ Ｐゴシック" charset="0"/>
                <a:cs typeface="ＭＳ Ｐゴシック" charset="0"/>
              </a:rPr>
              <a:t>“What </a:t>
            </a:r>
            <a:r>
              <a:rPr lang="en-US" dirty="0">
                <a:latin typeface="Arial" charset="0"/>
                <a:ea typeface="ＭＳ Ｐゴシック" charset="0"/>
                <a:cs typeface="ＭＳ Ｐゴシック" charset="0"/>
              </a:rPr>
              <a:t>educators and psychologists recognize as giftedness is really </a:t>
            </a:r>
            <a:r>
              <a:rPr lang="en-US" b="1" dirty="0">
                <a:latin typeface="Arial" charset="0"/>
                <a:ea typeface="ＭＳ Ｐゴシック" charset="0"/>
                <a:cs typeface="ＭＳ Ｐゴシック" charset="0"/>
              </a:rPr>
              <a:t>potential</a:t>
            </a:r>
            <a:r>
              <a:rPr lang="en-US" dirty="0">
                <a:latin typeface="Arial" charset="0"/>
                <a:ea typeface="ＭＳ Ｐゴシック" charset="0"/>
                <a:cs typeface="ＭＳ Ｐゴシック" charset="0"/>
              </a:rPr>
              <a:t> giftedness which denotes promise rather than fulfillment and probabilities rather than </a:t>
            </a:r>
            <a:r>
              <a:rPr lang="en-US" b="1" dirty="0">
                <a:latin typeface="Arial" charset="0"/>
                <a:ea typeface="ＭＳ Ｐゴシック" charset="0"/>
                <a:cs typeface="ＭＳ Ｐゴシック" charset="0"/>
              </a:rPr>
              <a:t>certainties </a:t>
            </a:r>
            <a:r>
              <a:rPr lang="en-US" dirty="0">
                <a:latin typeface="Arial" charset="0"/>
                <a:ea typeface="ＭＳ Ｐゴシック" charset="0"/>
                <a:cs typeface="ＭＳ Ｐゴシック" charset="0"/>
              </a:rPr>
              <a:t>about future accomplishments</a:t>
            </a:r>
            <a:r>
              <a:rPr lang="en-US" dirty="0" smtClean="0">
                <a:latin typeface="Arial" charset="0"/>
                <a:ea typeface="ＭＳ Ｐゴシック" charset="0"/>
                <a:cs typeface="ＭＳ Ｐゴシック" charset="0"/>
              </a:rPr>
              <a:t>.</a:t>
            </a:r>
          </a:p>
          <a:p>
            <a:pPr marL="0" indent="0">
              <a:buNone/>
            </a:pPr>
            <a:endParaRPr lang="en-US" dirty="0">
              <a:latin typeface="Arial" charset="0"/>
              <a:ea typeface="ＭＳ Ｐゴシック" charset="0"/>
              <a:cs typeface="ＭＳ Ｐゴシック" charset="0"/>
            </a:endParaRPr>
          </a:p>
          <a:p>
            <a:pPr marL="0" indent="0">
              <a:buNone/>
            </a:pPr>
            <a:r>
              <a:rPr lang="en-US" sz="2400" dirty="0" smtClean="0">
                <a:latin typeface="Arial" charset="0"/>
                <a:ea typeface="ＭＳ Ｐゴシック" charset="0"/>
                <a:cs typeface="ＭＳ Ｐゴシック" charset="0"/>
              </a:rPr>
              <a:t>                                      -Dr. Harry </a:t>
            </a:r>
            <a:r>
              <a:rPr lang="en-US" sz="2400" dirty="0" err="1" smtClean="0">
                <a:latin typeface="Arial" charset="0"/>
                <a:ea typeface="ＭＳ Ｐゴシック" charset="0"/>
                <a:cs typeface="ＭＳ Ｐゴシック" charset="0"/>
              </a:rPr>
              <a:t>Passow</a:t>
            </a:r>
            <a:endParaRPr lang="en-US" sz="2400" dirty="0">
              <a:latin typeface="Arial" charset="0"/>
              <a:ea typeface="ＭＳ Ｐゴシック" charset="0"/>
              <a:cs typeface="ＭＳ Ｐゴシック" charset="0"/>
            </a:endParaRPr>
          </a:p>
          <a:p>
            <a:endParaRPr lang="en-US" dirty="0"/>
          </a:p>
        </p:txBody>
      </p:sp>
    </p:spTree>
    <p:extLst>
      <p:ext uri="{BB962C8B-B14F-4D97-AF65-F5344CB8AC3E}">
        <p14:creationId xmlns:p14="http://schemas.microsoft.com/office/powerpoint/2010/main" val="106696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What is giftedness?</a:t>
            </a:r>
            <a:endParaRPr lang="en-US" dirty="0">
              <a:solidFill>
                <a:srgbClr val="0000FF"/>
              </a:solidFill>
            </a:endParaRPr>
          </a:p>
        </p:txBody>
      </p:sp>
      <p:sp>
        <p:nvSpPr>
          <p:cNvPr id="3" name="Content Placeholder 2"/>
          <p:cNvSpPr>
            <a:spLocks noGrp="1"/>
          </p:cNvSpPr>
          <p:nvPr>
            <p:ph idx="1"/>
          </p:nvPr>
        </p:nvSpPr>
        <p:spPr>
          <a:xfrm>
            <a:off x="1143984" y="1805358"/>
            <a:ext cx="7094799" cy="4320805"/>
          </a:xfrm>
        </p:spPr>
        <p:txBody>
          <a:bodyPr>
            <a:normAutofit/>
          </a:bodyPr>
          <a:lstStyle/>
          <a:p>
            <a:pPr marL="0" indent="0">
              <a:buFont typeface="Wingdings" charset="0"/>
              <a:buNone/>
              <a:defRPr/>
            </a:pPr>
            <a:r>
              <a:rPr lang="en-US" dirty="0"/>
              <a:t>How high these </a:t>
            </a:r>
            <a:r>
              <a:rPr lang="en-US" dirty="0">
                <a:solidFill>
                  <a:srgbClr val="0000FF"/>
                </a:solidFill>
              </a:rPr>
              <a:t>probabilities</a:t>
            </a:r>
            <a:r>
              <a:rPr lang="en-US" dirty="0"/>
              <a:t> are, in any given case, depends much on the match between a child’s budding talent and the kinds of </a:t>
            </a:r>
            <a:r>
              <a:rPr lang="en-US" b="1" dirty="0"/>
              <a:t>nurturance</a:t>
            </a:r>
            <a:r>
              <a:rPr lang="en-US" dirty="0"/>
              <a:t> provided</a:t>
            </a:r>
            <a:r>
              <a:rPr lang="en-US" dirty="0" smtClean="0"/>
              <a:t>.”</a:t>
            </a:r>
            <a:endParaRPr lang="en-US" dirty="0"/>
          </a:p>
          <a:p>
            <a:pPr marL="0" indent="0">
              <a:buFont typeface="Wingdings" charset="0"/>
              <a:buNone/>
              <a:defRPr/>
            </a:pPr>
            <a:r>
              <a:rPr lang="en-US" dirty="0"/>
              <a:t> </a:t>
            </a:r>
            <a:r>
              <a:rPr lang="en-US" dirty="0" smtClean="0"/>
              <a:t>		</a:t>
            </a:r>
          </a:p>
          <a:p>
            <a:pPr marL="0" indent="0">
              <a:buFont typeface="Wingdings" charset="0"/>
              <a:buNone/>
              <a:defRPr/>
            </a:pPr>
            <a:endParaRPr lang="en-US" dirty="0"/>
          </a:p>
          <a:p>
            <a:pPr marL="0" indent="0">
              <a:buFont typeface="Wingdings" charset="0"/>
              <a:buNone/>
              <a:defRPr/>
            </a:pPr>
            <a:endParaRPr lang="en-US" dirty="0"/>
          </a:p>
          <a:p>
            <a:pPr marL="0" indent="0">
              <a:buFont typeface="Wingdings" charset="0"/>
              <a:buNone/>
              <a:defRPr/>
            </a:pPr>
            <a:r>
              <a:rPr lang="en-US" sz="1400" dirty="0" smtClean="0"/>
              <a:t>Source</a:t>
            </a:r>
            <a:r>
              <a:rPr lang="en-US" sz="1400" dirty="0" smtClean="0">
                <a:solidFill>
                  <a:srgbClr val="0000FF"/>
                </a:solidFill>
              </a:rPr>
              <a:t>: http</a:t>
            </a:r>
            <a:r>
              <a:rPr lang="en-US" sz="1400" dirty="0">
                <a:solidFill>
                  <a:srgbClr val="0000FF"/>
                </a:solidFill>
              </a:rPr>
              <a:t>://</a:t>
            </a:r>
            <a:r>
              <a:rPr lang="en-US" sz="1400" dirty="0" err="1">
                <a:solidFill>
                  <a:srgbClr val="0000FF"/>
                </a:solidFill>
              </a:rPr>
              <a:t>www.nytimes.com</a:t>
            </a:r>
            <a:r>
              <a:rPr lang="en-US" sz="1400" dirty="0">
                <a:solidFill>
                  <a:srgbClr val="0000FF"/>
                </a:solidFill>
              </a:rPr>
              <a:t>/1996/03/29/us/a-harry-passow-75-dies-studied-gifted-pupils.html</a:t>
            </a:r>
          </a:p>
          <a:p>
            <a:endParaRPr lang="en-US" dirty="0"/>
          </a:p>
        </p:txBody>
      </p:sp>
    </p:spTree>
    <p:extLst>
      <p:ext uri="{BB962C8B-B14F-4D97-AF65-F5344CB8AC3E}">
        <p14:creationId xmlns:p14="http://schemas.microsoft.com/office/powerpoint/2010/main" val="196220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What is giftedness?</a:t>
            </a:r>
            <a:endParaRPr lang="en-US" dirty="0">
              <a:solidFill>
                <a:srgbClr val="0000FF"/>
              </a:solidFill>
            </a:endParaRPr>
          </a:p>
        </p:txBody>
      </p:sp>
      <p:sp>
        <p:nvSpPr>
          <p:cNvPr id="3" name="Content Placeholder 2"/>
          <p:cNvSpPr>
            <a:spLocks noGrp="1"/>
          </p:cNvSpPr>
          <p:nvPr>
            <p:ph idx="1"/>
          </p:nvPr>
        </p:nvSpPr>
        <p:spPr>
          <a:xfrm>
            <a:off x="1143984" y="1805358"/>
            <a:ext cx="7094799" cy="4320805"/>
          </a:xfrm>
        </p:spPr>
        <p:txBody>
          <a:bodyPr>
            <a:normAutofit/>
          </a:bodyPr>
          <a:lstStyle/>
          <a:p>
            <a:pPr marL="0" indent="0">
              <a:buFont typeface="Wingdings" charset="0"/>
              <a:buNone/>
              <a:defRPr/>
            </a:pPr>
            <a:r>
              <a:rPr lang="en-US" dirty="0" smtClean="0"/>
              <a:t>		</a:t>
            </a:r>
          </a:p>
          <a:p>
            <a:pPr marL="0" indent="0">
              <a:buFont typeface="Wingdings" charset="0"/>
              <a:buNone/>
              <a:defRPr/>
            </a:pPr>
            <a:endParaRPr lang="en-US" dirty="0"/>
          </a:p>
          <a:p>
            <a:endParaRPr lang="en-US" dirty="0"/>
          </a:p>
        </p:txBody>
      </p:sp>
      <p:pic>
        <p:nvPicPr>
          <p:cNvPr id="4" name="Picture 5" descr="Screen Shot 2013-01-27 at 3.17.57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211" y="1642593"/>
            <a:ext cx="6622513" cy="424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Screen Shot 2013-01-27 at 3.51.06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284" y="274638"/>
            <a:ext cx="1295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creen Shot 2013-01-27 at 3.48.11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27426" y="5812616"/>
            <a:ext cx="696992"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52942" y="6054385"/>
            <a:ext cx="3809782" cy="369332"/>
          </a:xfrm>
          <a:prstGeom prst="rect">
            <a:avLst/>
          </a:prstGeom>
          <a:noFill/>
        </p:spPr>
        <p:txBody>
          <a:bodyPr wrap="square" rtlCol="0">
            <a:spAutoFit/>
          </a:bodyPr>
          <a:lstStyle/>
          <a:p>
            <a:pPr algn="r"/>
            <a:r>
              <a:rPr lang="en-US" b="1" dirty="0" smtClean="0"/>
              <a:t>Dr. </a:t>
            </a:r>
            <a:r>
              <a:rPr lang="en-US" b="1" dirty="0" err="1" smtClean="0"/>
              <a:t>Françoys</a:t>
            </a:r>
            <a:r>
              <a:rPr lang="en-US" b="1" dirty="0" smtClean="0"/>
              <a:t> </a:t>
            </a:r>
            <a:r>
              <a:rPr lang="en-US" b="1" dirty="0" err="1"/>
              <a:t>Gagné</a:t>
            </a:r>
            <a:r>
              <a:rPr lang="en-US" b="1" dirty="0"/>
              <a:t> </a:t>
            </a:r>
            <a:r>
              <a:rPr lang="en-US" b="1" dirty="0" smtClean="0">
                <a:latin typeface="Arial" charset="0"/>
                <a:ea typeface="ＭＳ Ｐゴシック" charset="0"/>
                <a:cs typeface="ＭＳ Ｐゴシック" charset="0"/>
              </a:rPr>
              <a:t>(</a:t>
            </a:r>
            <a:r>
              <a:rPr lang="en-US" b="1" dirty="0">
                <a:latin typeface="Arial" charset="0"/>
                <a:ea typeface="ＭＳ Ｐゴシック" charset="0"/>
                <a:cs typeface="ＭＳ Ｐゴシック" charset="0"/>
              </a:rPr>
              <a:t>1985)</a:t>
            </a:r>
          </a:p>
        </p:txBody>
      </p:sp>
    </p:spTree>
    <p:extLst>
      <p:ext uri="{BB962C8B-B14F-4D97-AF65-F5344CB8AC3E}">
        <p14:creationId xmlns:p14="http://schemas.microsoft.com/office/powerpoint/2010/main" val="63917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FF"/>
                </a:solidFill>
              </a:rPr>
              <a:t>Sex and Gender Questions:</a:t>
            </a:r>
            <a:endParaRPr lang="en-US" b="1" dirty="0">
              <a:solidFill>
                <a:srgbClr val="0000FF"/>
              </a:solidFill>
            </a:endParaRPr>
          </a:p>
        </p:txBody>
      </p:sp>
      <p:sp>
        <p:nvSpPr>
          <p:cNvPr id="3" name="Content Placeholder 2"/>
          <p:cNvSpPr>
            <a:spLocks noGrp="1"/>
          </p:cNvSpPr>
          <p:nvPr>
            <p:ph idx="1"/>
          </p:nvPr>
        </p:nvSpPr>
        <p:spPr/>
        <p:txBody>
          <a:bodyPr>
            <a:normAutofit/>
          </a:bodyPr>
          <a:lstStyle/>
          <a:p>
            <a:r>
              <a:rPr lang="en-US" dirty="0" smtClean="0">
                <a:solidFill>
                  <a:srgbClr val="000000"/>
                </a:solidFill>
              </a:rPr>
              <a:t>Did you grow up with </a:t>
            </a:r>
            <a:r>
              <a:rPr lang="en-US" b="1" dirty="0" smtClean="0">
                <a:solidFill>
                  <a:srgbClr val="000000"/>
                </a:solidFill>
              </a:rPr>
              <a:t>brothers</a:t>
            </a:r>
            <a:r>
              <a:rPr lang="en-US" dirty="0" smtClean="0">
                <a:solidFill>
                  <a:srgbClr val="000000"/>
                </a:solidFill>
              </a:rPr>
              <a:t> and/or </a:t>
            </a:r>
            <a:r>
              <a:rPr lang="en-US" b="1" dirty="0" smtClean="0">
                <a:solidFill>
                  <a:srgbClr val="000000"/>
                </a:solidFill>
              </a:rPr>
              <a:t>sisters</a:t>
            </a:r>
            <a:r>
              <a:rPr lang="en-US" dirty="0" smtClean="0">
                <a:solidFill>
                  <a:srgbClr val="000000"/>
                </a:solidFill>
              </a:rPr>
              <a:t>?</a:t>
            </a:r>
          </a:p>
          <a:p>
            <a:r>
              <a:rPr lang="en-US" dirty="0" smtClean="0">
                <a:solidFill>
                  <a:srgbClr val="000000"/>
                </a:solidFill>
              </a:rPr>
              <a:t>Do you teach or parent </a:t>
            </a:r>
            <a:r>
              <a:rPr lang="en-US" b="1" dirty="0" smtClean="0">
                <a:solidFill>
                  <a:srgbClr val="000000"/>
                </a:solidFill>
              </a:rPr>
              <a:t>girls </a:t>
            </a:r>
            <a:r>
              <a:rPr lang="en-US" dirty="0" smtClean="0">
                <a:solidFill>
                  <a:srgbClr val="000000"/>
                </a:solidFill>
              </a:rPr>
              <a:t>and </a:t>
            </a:r>
            <a:r>
              <a:rPr lang="en-US" b="1" dirty="0" smtClean="0">
                <a:solidFill>
                  <a:srgbClr val="000000"/>
                </a:solidFill>
              </a:rPr>
              <a:t>boys </a:t>
            </a:r>
            <a:r>
              <a:rPr lang="en-US" dirty="0" smtClean="0">
                <a:solidFill>
                  <a:srgbClr val="000000"/>
                </a:solidFill>
              </a:rPr>
              <a:t>differently?</a:t>
            </a:r>
          </a:p>
          <a:p>
            <a:r>
              <a:rPr lang="en-US" dirty="0">
                <a:solidFill>
                  <a:srgbClr val="000000"/>
                </a:solidFill>
              </a:rPr>
              <a:t>Do </a:t>
            </a:r>
            <a:r>
              <a:rPr lang="en-US" b="1" dirty="0">
                <a:solidFill>
                  <a:srgbClr val="000000"/>
                </a:solidFill>
              </a:rPr>
              <a:t>boys</a:t>
            </a:r>
            <a:r>
              <a:rPr lang="en-US" dirty="0">
                <a:solidFill>
                  <a:srgbClr val="000000"/>
                </a:solidFill>
              </a:rPr>
              <a:t> and </a:t>
            </a:r>
            <a:r>
              <a:rPr lang="en-US" b="1" dirty="0">
                <a:solidFill>
                  <a:srgbClr val="000000"/>
                </a:solidFill>
              </a:rPr>
              <a:t>girls</a:t>
            </a:r>
            <a:r>
              <a:rPr lang="en-US" dirty="0">
                <a:solidFill>
                  <a:srgbClr val="000000"/>
                </a:solidFill>
              </a:rPr>
              <a:t> behave differently in school</a:t>
            </a:r>
            <a:r>
              <a:rPr lang="en-US" dirty="0" smtClean="0">
                <a:solidFill>
                  <a:srgbClr val="000000"/>
                </a:solidFill>
              </a:rPr>
              <a:t>?</a:t>
            </a:r>
          </a:p>
          <a:p>
            <a:r>
              <a:rPr lang="en-US" dirty="0" smtClean="0">
                <a:solidFill>
                  <a:srgbClr val="000000"/>
                </a:solidFill>
              </a:rPr>
              <a:t>Do you think </a:t>
            </a:r>
            <a:r>
              <a:rPr lang="en-US" b="1" dirty="0" smtClean="0">
                <a:solidFill>
                  <a:srgbClr val="000000"/>
                </a:solidFill>
              </a:rPr>
              <a:t>gender</a:t>
            </a:r>
            <a:r>
              <a:rPr lang="en-US" dirty="0" smtClean="0">
                <a:solidFill>
                  <a:srgbClr val="000000"/>
                </a:solidFill>
              </a:rPr>
              <a:t> barriers impact learning?</a:t>
            </a:r>
            <a:endParaRPr lang="en-US" dirty="0">
              <a:solidFill>
                <a:srgbClr val="000000"/>
              </a:solidFill>
            </a:endParaRPr>
          </a:p>
          <a:p>
            <a:endParaRPr lang="en-US" dirty="0" smtClean="0">
              <a:solidFill>
                <a:srgbClr val="000000"/>
              </a:solidFill>
            </a:endParaRPr>
          </a:p>
          <a:p>
            <a:endParaRPr lang="en-US" dirty="0">
              <a:solidFill>
                <a:srgbClr val="000000"/>
              </a:solidFill>
            </a:endParaRPr>
          </a:p>
        </p:txBody>
      </p:sp>
      <p:pic>
        <p:nvPicPr>
          <p:cNvPr id="4" name="Picture 3" descr="MP9004310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778" y="4707672"/>
            <a:ext cx="1418491" cy="1418491"/>
          </a:xfrm>
          <a:prstGeom prst="rect">
            <a:avLst/>
          </a:prstGeom>
        </p:spPr>
      </p:pic>
    </p:spTree>
    <p:extLst>
      <p:ext uri="{BB962C8B-B14F-4D97-AF65-F5344CB8AC3E}">
        <p14:creationId xmlns:p14="http://schemas.microsoft.com/office/powerpoint/2010/main" val="36851036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Facts about Boys in School </a:t>
            </a:r>
            <a:r>
              <a:rPr lang="en-US" dirty="0" smtClean="0"/>
              <a:t/>
            </a:r>
            <a:br>
              <a:rPr lang="en-US" dirty="0" smtClean="0"/>
            </a:br>
            <a:r>
              <a:rPr lang="en-US" sz="1600" dirty="0" smtClean="0"/>
              <a:t>(Dr. Gary Davis &amp; Dr. Sylvia </a:t>
            </a:r>
            <a:r>
              <a:rPr lang="en-US" sz="1600" dirty="0" err="1" smtClean="0"/>
              <a:t>Rimm</a:t>
            </a:r>
            <a:r>
              <a:rPr lang="en-US" sz="1600" dirty="0" smtClean="0"/>
              <a:t>, 2004)</a:t>
            </a:r>
            <a:r>
              <a:rPr lang="en-US" sz="1600" b="1" dirty="0" smtClean="0"/>
              <a:t> </a:t>
            </a:r>
            <a:endParaRPr lang="en-US" sz="1600"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pPr marL="0" indent="0">
              <a:buNone/>
            </a:pPr>
            <a:r>
              <a:rPr lang="en-US" b="1" dirty="0" smtClean="0">
                <a:solidFill>
                  <a:srgbClr val="0000FF"/>
                </a:solidFill>
              </a:rPr>
              <a:t>Boys are……..</a:t>
            </a:r>
          </a:p>
          <a:p>
            <a:r>
              <a:rPr lang="en-US" dirty="0" smtClean="0"/>
              <a:t>More likely to be underachievers in class</a:t>
            </a:r>
          </a:p>
          <a:p>
            <a:r>
              <a:rPr lang="en-US" dirty="0" smtClean="0"/>
              <a:t>More likely to have learning &amp; behavior problems</a:t>
            </a:r>
          </a:p>
          <a:p>
            <a:r>
              <a:rPr lang="en-US" dirty="0" smtClean="0"/>
              <a:t>Are 5 times more likely to stutter</a:t>
            </a:r>
          </a:p>
          <a:p>
            <a:r>
              <a:rPr lang="en-US" dirty="0" smtClean="0"/>
              <a:t>Develop more slowly than girls</a:t>
            </a:r>
          </a:p>
          <a:p>
            <a:r>
              <a:rPr lang="en-US" dirty="0" smtClean="0"/>
              <a:t>Aren’t as strong as girls in verbal skills</a:t>
            </a:r>
          </a:p>
          <a:p>
            <a:r>
              <a:rPr lang="en-US" dirty="0" smtClean="0"/>
              <a:t>More likely to have ADHD</a:t>
            </a:r>
          </a:p>
          <a:p>
            <a:r>
              <a:rPr lang="en-US" dirty="0" smtClean="0"/>
              <a:t>More likely to be autistic</a:t>
            </a:r>
          </a:p>
          <a:p>
            <a:r>
              <a:rPr lang="en-US" dirty="0" smtClean="0"/>
              <a:t>More boys are involved in violence and crime</a:t>
            </a:r>
          </a:p>
          <a:p>
            <a:r>
              <a:rPr lang="en-US" dirty="0" smtClean="0"/>
              <a:t>Boys need to move, move, move (so do girls!)</a:t>
            </a:r>
          </a:p>
          <a:p>
            <a:endParaRPr lang="en-US" dirty="0" smtClean="0"/>
          </a:p>
          <a:p>
            <a:endParaRPr lang="en-US" dirty="0"/>
          </a:p>
        </p:txBody>
      </p:sp>
      <p:pic>
        <p:nvPicPr>
          <p:cNvPr id="4" name="Picture 3" descr="MP90044248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6092" y="3338817"/>
            <a:ext cx="1860708" cy="1177096"/>
          </a:xfrm>
          <a:prstGeom prst="rect">
            <a:avLst/>
          </a:prstGeom>
        </p:spPr>
      </p:pic>
    </p:spTree>
    <p:extLst>
      <p:ext uri="{BB962C8B-B14F-4D97-AF65-F5344CB8AC3E}">
        <p14:creationId xmlns:p14="http://schemas.microsoft.com/office/powerpoint/2010/main" val="36569623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Facts about Girls in School</a:t>
            </a:r>
            <a:br>
              <a:rPr lang="en-US" b="1" dirty="0" smtClean="0"/>
            </a:br>
            <a:r>
              <a:rPr lang="en-US" sz="1800" dirty="0" smtClean="0"/>
              <a:t>Dr. Gary Davis &amp; Dr. Sylvia </a:t>
            </a:r>
            <a:r>
              <a:rPr lang="en-US" sz="1800" dirty="0" err="1" smtClean="0"/>
              <a:t>Rimm</a:t>
            </a:r>
            <a:r>
              <a:rPr lang="en-US" sz="1800" dirty="0" smtClean="0"/>
              <a:t>, 2004</a:t>
            </a:r>
            <a:r>
              <a:rPr lang="en-US" sz="1800" b="1" dirty="0" smtClean="0"/>
              <a:t> </a:t>
            </a:r>
            <a:endParaRPr lang="en-US" sz="1800" dirty="0"/>
          </a:p>
        </p:txBody>
      </p:sp>
      <p:sp>
        <p:nvSpPr>
          <p:cNvPr id="3" name="Content Placeholder 2"/>
          <p:cNvSpPr>
            <a:spLocks noGrp="1"/>
          </p:cNvSpPr>
          <p:nvPr>
            <p:ph idx="1"/>
          </p:nvPr>
        </p:nvSpPr>
        <p:spPr>
          <a:xfrm>
            <a:off x="457199" y="1600200"/>
            <a:ext cx="8476485" cy="4793725"/>
          </a:xfrm>
        </p:spPr>
        <p:txBody>
          <a:bodyPr>
            <a:normAutofit fontScale="85000" lnSpcReduction="20000"/>
          </a:bodyPr>
          <a:lstStyle/>
          <a:p>
            <a:pPr marL="0" indent="0">
              <a:buNone/>
            </a:pPr>
            <a:r>
              <a:rPr lang="en-US" b="1" dirty="0" smtClean="0">
                <a:solidFill>
                  <a:srgbClr val="FF0097"/>
                </a:solidFill>
              </a:rPr>
              <a:t>Girls are…...</a:t>
            </a:r>
          </a:p>
          <a:p>
            <a:r>
              <a:rPr lang="en-US" dirty="0" smtClean="0"/>
              <a:t>More likely to be teacher pleasers</a:t>
            </a:r>
          </a:p>
          <a:p>
            <a:r>
              <a:rPr lang="en-US" dirty="0" smtClean="0"/>
              <a:t>More likely to comply and conform to “rules”</a:t>
            </a:r>
          </a:p>
          <a:p>
            <a:r>
              <a:rPr lang="en-US" dirty="0" smtClean="0"/>
              <a:t>Choose social play on the playground; Like groups</a:t>
            </a:r>
          </a:p>
          <a:p>
            <a:r>
              <a:rPr lang="en-US" dirty="0" smtClean="0"/>
              <a:t>Develop faster than boys or brothers</a:t>
            </a:r>
          </a:p>
          <a:p>
            <a:r>
              <a:rPr lang="en-US" dirty="0" smtClean="0"/>
              <a:t>Advanced verbal skills</a:t>
            </a:r>
          </a:p>
          <a:p>
            <a:r>
              <a:rPr lang="en-US" dirty="0" smtClean="0"/>
              <a:t>Less likely to get called on despite high verbal skills</a:t>
            </a:r>
          </a:p>
          <a:p>
            <a:r>
              <a:rPr lang="en-US" dirty="0" smtClean="0"/>
              <a:t>May be content to let the boys take over</a:t>
            </a:r>
          </a:p>
          <a:p>
            <a:r>
              <a:rPr lang="en-US" dirty="0" smtClean="0"/>
              <a:t>Interested in social harmony</a:t>
            </a:r>
          </a:p>
          <a:p>
            <a:r>
              <a:rPr lang="en-US" dirty="0" smtClean="0"/>
              <a:t>Responsive to emotions of others</a:t>
            </a:r>
          </a:p>
          <a:p>
            <a:pPr marL="0" indent="0">
              <a:buNone/>
            </a:pPr>
            <a:r>
              <a:rPr lang="en-US" dirty="0"/>
              <a:t> </a:t>
            </a:r>
            <a:r>
              <a:rPr lang="en-US" dirty="0" smtClean="0"/>
              <a:t>       </a:t>
            </a:r>
            <a:r>
              <a:rPr lang="en-US" sz="2400" dirty="0" smtClean="0"/>
              <a:t>(e.g., drama, gossip, group association, etc.)</a:t>
            </a:r>
          </a:p>
        </p:txBody>
      </p:sp>
      <p:pic>
        <p:nvPicPr>
          <p:cNvPr id="5" name="Picture 4" descr="MP9004276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515" y="4733025"/>
            <a:ext cx="1633326" cy="1660900"/>
          </a:xfrm>
          <a:prstGeom prst="rect">
            <a:avLst/>
          </a:prstGeom>
        </p:spPr>
      </p:pic>
      <p:pic>
        <p:nvPicPr>
          <p:cNvPr id="6" name="Picture 5" descr="MP90039995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9412" y="1229890"/>
            <a:ext cx="1847388" cy="1231111"/>
          </a:xfrm>
          <a:prstGeom prst="rect">
            <a:avLst/>
          </a:prstGeom>
        </p:spPr>
      </p:pic>
    </p:spTree>
    <p:extLst>
      <p:ext uri="{BB962C8B-B14F-4D97-AF65-F5344CB8AC3E}">
        <p14:creationId xmlns:p14="http://schemas.microsoft.com/office/powerpoint/2010/main" val="192547742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10477</TotalTime>
  <Words>3364</Words>
  <Application>Microsoft Macintosh PowerPoint</Application>
  <PresentationFormat>On-screen Show (4:3)</PresentationFormat>
  <Paragraphs>321</Paragraphs>
  <Slides>33</Slides>
  <Notes>27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Johnston Community Schools Extended Learning Program (JELP)  Johnston Middle School Library  Mon. March 23, 2015  7-8:30 pm Sally R. Beisser, Ph.D. Drake University  </vt:lpstr>
      <vt:lpstr>Purposes</vt:lpstr>
      <vt:lpstr>Definitions</vt:lpstr>
      <vt:lpstr>What is Giftedness?</vt:lpstr>
      <vt:lpstr>What is giftedness?</vt:lpstr>
      <vt:lpstr>What is giftedness?</vt:lpstr>
      <vt:lpstr>Sex and Gender Questions:</vt:lpstr>
      <vt:lpstr>Facts about Boys in School  (Dr. Gary Davis &amp; Dr. Sylvia Rimm, 2004) </vt:lpstr>
      <vt:lpstr>Facts about Girls in School Dr. Gary Davis &amp; Dr. Sylvia Rimm, 2004 </vt:lpstr>
      <vt:lpstr>Are there fundamental differences? Dr. Louann Brizendine, M.D.</vt:lpstr>
      <vt:lpstr>       Girls and Boys            Dr. Louann Brizendine, M.D.</vt:lpstr>
      <vt:lpstr>         The Female Brain                 Dr. Louann Brizendine, M.D.</vt:lpstr>
      <vt:lpstr>The Male Brain Dr. Louann Brizendine, M.D.</vt:lpstr>
      <vt:lpstr>The Male Brain Dr. Louann Brizendine, M.D.</vt:lpstr>
      <vt:lpstr>The Male Brain Dr. Louann Brizendine, M.D.</vt:lpstr>
      <vt:lpstr>The Male Brain in Elementary Dr. Louann Brizendine, M.D.</vt:lpstr>
      <vt:lpstr>The Male Brain in Middle School Dr. Louann Brizendine, M.D.</vt:lpstr>
      <vt:lpstr>Middle School Females:  Internal and External Barriers Dr. Barbara Kerr, Ph.D.</vt:lpstr>
      <vt:lpstr>Surviving Adolescence Dr. Mary Pipher, Ph.D.</vt:lpstr>
      <vt:lpstr>Gender in the Classroom</vt:lpstr>
      <vt:lpstr>Confront Stereotypes</vt:lpstr>
      <vt:lpstr>Confront Stereotypes</vt:lpstr>
      <vt:lpstr>Gifted Kids Need Challenge!</vt:lpstr>
      <vt:lpstr>Challenge is Good!</vt:lpstr>
      <vt:lpstr>Celebrate Academics</vt:lpstr>
      <vt:lpstr>Let Them Work Together</vt:lpstr>
      <vt:lpstr>   Let Them Work Differently</vt:lpstr>
      <vt:lpstr>Research on GT students (Chapin, 2013)</vt:lpstr>
      <vt:lpstr>Research on Achievement: NAEP</vt:lpstr>
      <vt:lpstr>Research on GT students:</vt:lpstr>
      <vt:lpstr>Take Away Messages</vt:lpstr>
      <vt:lpstr>References</vt:lpstr>
      <vt:lpstr>Discussion </vt:lpstr>
    </vt:vector>
  </TitlesOfParts>
  <Company>Drake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 128-228 Elementary Social Studies Methods</dc:title>
  <dc:creator>Sally Beisser</dc:creator>
  <cp:lastModifiedBy>Sally Beisser</cp:lastModifiedBy>
  <cp:revision>186</cp:revision>
  <cp:lastPrinted>2015-03-23T20:36:45Z</cp:lastPrinted>
  <dcterms:created xsi:type="dcterms:W3CDTF">2013-11-18T00:56:16Z</dcterms:created>
  <dcterms:modified xsi:type="dcterms:W3CDTF">2015-03-23T21:18:29Z</dcterms:modified>
</cp:coreProperties>
</file>