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33.xml" ContentType="application/vnd.openxmlformats-officedocument.presentationml.slide+xml"/>
  <Default Extension="bin" ContentType="application/vnd.openxmlformats-officedocument.presentationml.printerSettings"/>
  <Override PartName="/ppt/notesSlides/notesSlide30.xml" ContentType="application/vnd.openxmlformats-officedocument.presentationml.notesSlide+xml"/>
  <Override PartName="/ppt/slideLayouts/slideLayout20.xml" ContentType="application/vnd.openxmlformats-officedocument.presentationml.slideLayout+xml"/>
  <Override PartName="/ppt/slideLayouts/slideLayout17.xml" ContentType="application/vnd.openxmlformats-officedocument.presentationml.slideLayout+xml"/>
  <Override PartName="/ppt/notesSlides/notesSlide13.xml" ContentType="application/vnd.openxmlformats-officedocument.presentationml.notesSlide+xml"/>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56.xml" ContentType="application/vnd.openxmlformats-officedocument.presentationml.slide+xml"/>
  <Override PartName="/ppt/notesSlides/notesSlide48.xml" ContentType="application/vnd.openxmlformats-officedocument.presentationml.notesSlide+xml"/>
  <Override PartName="/ppt/slides/slide3.xml" ContentType="application/vnd.openxmlformats-officedocument.presentationml.slide+xml"/>
  <Override PartName="/ppt/slideLayouts/slideLayout1.xml" ContentType="application/vnd.openxmlformats-officedocument.presentationml.slideLayout+xml"/>
  <Override PartName="/ppt/notesSlides/notesSlide34.xml" ContentType="application/vnd.openxmlformats-officedocument.presentationml.notesSlide+xml"/>
  <Override PartName="/ppt/slides/slide23.xml" ContentType="application/vnd.openxmlformats-officedocument.presentationml.slide+xml"/>
  <Override PartName="/ppt/slides/slide42.xml" ContentType="application/vnd.openxmlformats-officedocument.presentationml.slide+xml"/>
  <Override PartName="/ppt/slides/slide61.xml" ContentType="application/vnd.openxmlformats-officedocument.presentationml.slide+xml"/>
  <Override PartName="/ppt/theme/theme1.xml" ContentType="application/vnd.openxmlformats-officedocument.theme+xml"/>
  <Override PartName="/ppt/notesSlides/notesSlide53.xml" ContentType="application/vnd.openxmlformats-officedocument.presentationml.notesSlide+xml"/>
  <Override PartName="/ppt/slideLayouts/slideLayout10.xml" ContentType="application/vnd.openxmlformats-officedocument.presentationml.slideLayout+xml"/>
  <Override PartName="/ppt/diagrams/layout1.xml" ContentType="application/vnd.openxmlformats-officedocument.drawingml.diagramLayout+xml"/>
  <Override PartName="/ppt/notesSlides/notesSlide17.xml" ContentType="application/vnd.openxmlformats-officedocument.presentationml.notesSlide+xml"/>
  <Override PartName="/ppt/notesSlides/notesSlide36.xml" ContentType="application/vnd.openxmlformats-officedocument.presentationml.notesSlide+xml"/>
  <Override PartName="/ppt/notesSlides/notesSlide6.xml" ContentType="application/vnd.openxmlformats-officedocument.presentationml.notesSlide+xml"/>
  <Override PartName="/ppt/diagrams/quickStyle1.xml" ContentType="application/vnd.openxmlformats-officedocument.drawingml.diagramStyl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46.xml" ContentType="application/vnd.openxmlformats-officedocument.presentationml.slide+xml"/>
  <Override PartName="/ppt/notesSlides/notesSlide41.xml" ContentType="application/vnd.openxmlformats-officedocument.presentationml.notesSlide+xml"/>
  <Override PartName="/ppt/notesSlides/notesSlide8.xml" ContentType="application/vnd.openxmlformats-officedocument.presentationml.notesSlide+xml"/>
  <Override PartName="/ppt/slideLayouts/slideLayout14.xml" ContentType="application/vnd.openxmlformats-officedocument.presentationml.slideLayout+xml"/>
  <Override PartName="/ppt/notesSlides/notesSlide26.xml" ContentType="application/vnd.openxmlformats-officedocument.presentationml.notesSlide+xml"/>
  <Override PartName="/ppt/notesSlides/notesSlide45.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slides/slide15.xml" ContentType="application/vnd.openxmlformats-officedocument.presentationml.slide+xml"/>
  <Override PartName="/ppt/notesSlides/notesSlide31.xml" ContentType="application/vnd.openxmlformats-officedocument.presentationml.notesSlide+xml"/>
  <Override PartName="/ppt/notesSlides/notesSlide50.xml" ContentType="application/vnd.openxmlformats-officedocument.presentationml.notesSlide+xml"/>
  <Override PartName="/ppt/slides/slide20.xml" ContentType="application/vnd.openxmlformats-officedocument.presentationml.slide+xml"/>
  <Override PartName="/ppt/slideLayouts/slideLayout18.xml" ContentType="application/vnd.openxmlformats-officedocument.presentationml.slideLayout+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57.xml" ContentType="application/vnd.openxmlformats-officedocument.presentationml.slide+xml"/>
  <Override PartName="/ppt/notesSlides/notesSlide49.xml" ContentType="application/vnd.openxmlformats-officedocument.presentationml.notesSlide+xml"/>
  <Override PartName="/ppt/slides/slide4.xml" ContentType="application/vnd.openxmlformats-officedocument.presentationml.slide+xml"/>
  <Override PartName="/ppt/slideLayouts/slideLayout2.xml" ContentType="application/vnd.openxmlformats-officedocument.presentationml.slideLayout+xml"/>
  <Override PartName="/ppt/notesSlides/notesSlide35.xml" ContentType="application/vnd.openxmlformats-officedocument.presentationml.notesSlide+xml"/>
  <Override PartName="/ppt/slides/slide24.xml" ContentType="application/vnd.openxmlformats-officedocument.presentationml.slide+xml"/>
  <Override PartName="/ppt/slides/slide43.xml" ContentType="application/vnd.openxmlformats-officedocument.presentationml.slide+xml"/>
  <Override PartName="/ppt/theme/theme2.xml" ContentType="application/vnd.openxmlformats-officedocument.theme+xml"/>
  <Override PartName="/ppt/notesSlides/notesSlide54.xml" ContentType="application/vnd.openxmlformats-officedocument.presentationml.notesSlide+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notesSlides/notesSlide23.xml" ContentType="application/vnd.openxmlformats-officedocument.presentationml.notesSlide+xml"/>
  <Override PartName="/ppt/slides/slide8.xml" ContentType="application/vnd.openxmlformats-officedocument.presentationml.slide+xml"/>
  <Override PartName="/ppt/slides/slide12.xml" ContentType="application/vnd.openxmlformats-officedocument.presentationml.slide+xml"/>
  <Override PartName="/ppt/slideLayouts/slideLayout6.xml" ContentType="application/vnd.openxmlformats-officedocument.presentationml.slideLayout+xml"/>
  <Override PartName="/ppt/slides/slide28.xml" ContentType="application/vnd.openxmlformats-officedocument.presentationml.slide+xml"/>
  <Override PartName="/ppt/slides/slide50.xml" ContentType="application/vnd.openxmlformats-officedocument.presentationml.slide+xml"/>
  <Override PartName="/ppt/slides/slide47.xml" ContentType="application/vnd.openxmlformats-officedocument.presentationml.slide+xml"/>
  <Override PartName="/ppt/slides/slide31.xml" ContentType="application/vnd.openxmlformats-officedocument.presentationml.slide+xml"/>
  <Override PartName="/ppt/notesSlides/notesSlide42.xml" ContentType="application/vnd.openxmlformats-officedocument.presentationml.notesSlide+xml"/>
  <Override PartName="/ppt/notesSlides/notesSlide9.xml" ContentType="application/vnd.openxmlformats-officedocument.presentationml.notesSlide+xml"/>
  <Override PartName="/ppt/slideLayouts/slideLayout15.xml" ContentType="application/vnd.openxmlformats-officedocument.presentationml.slideLayout+xml"/>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notesSlides/notesSlide46.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1.xml" ContentType="application/vnd.openxmlformats-officedocument.presentationml.slide+xml"/>
  <Override PartName="/ppt/notesSlides/notesSlide32.xml" ContentType="application/vnd.openxmlformats-officedocument.presentationml.notesSlide+xml"/>
  <Override PartName="/ppt/notesSlides/notesSlide51.xml" ContentType="application/vnd.openxmlformats-officedocument.presentationml.notesSlide+xml"/>
  <Override PartName="/ppt/slides/slide21.xml" ContentType="application/vnd.openxmlformats-officedocument.presentationml.slide+xml"/>
  <Override PartName="/ppt/slides/slide40.xml" ContentType="application/vnd.openxmlformats-officedocument.presentationml.slide+xml"/>
  <Override PartName="/ppt/slideLayouts/slideLayout19.xml" ContentType="application/vnd.openxmlformats-officedocument.presentationml.slideLayout+xml"/>
  <Override PartName="/ppt/diagrams/drawing1.xml" ContentType="application/vnd.ms-office.drawingml.diagramDrawing+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slides/slide58.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slideLayouts/slideLayout12.xml" ContentType="application/vnd.openxmlformats-officedocument.presentationml.slideLayout+xml"/>
  <Override PartName="/ppt/notesSlides/notesSlide19.xml" ContentType="application/vnd.openxmlformats-officedocument.presentationml.notesSlide+xml"/>
  <Override PartName="/ppt/notesSlides/notesSlide38.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48.xml" ContentType="application/vnd.openxmlformats-officedocument.presentationml.slide+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viewProps.xml" ContentType="application/vnd.openxmlformats-officedocument.presentationml.viewProps+xml"/>
  <Override PartName="/ppt/slides/slide29.xml" ContentType="application/vnd.openxmlformats-officedocument.presentationml.slide+xml"/>
  <Override PartName="/ppt/slideLayouts/slideLayout16.xml" ContentType="application/vnd.openxmlformats-officedocument.presentationml.slideLayout+xml"/>
  <Override PartName="/ppt/diagrams/colors1.xml" ContentType="application/vnd.openxmlformats-officedocument.drawingml.diagramColors+xml"/>
  <Override PartName="/ppt/notesSlides/notesSlide43.xml" ContentType="application/vnd.openxmlformats-officedocument.presentationml.notesSlide+xml"/>
  <Override PartName="/ppt/notesMasters/notesMaster1.xml" ContentType="application/vnd.openxmlformats-officedocument.presentationml.notesMaster+xml"/>
  <Override PartName="/docProps/app.xml" ContentType="application/vnd.openxmlformats-officedocument.extended-properties+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notesSlides/notesSlide33.xml" ContentType="application/vnd.openxmlformats-officedocument.presentationml.notesSlide+xml"/>
  <Override PartName="/ppt/notesSlides/notesSlide47.xml" ContentType="application/vnd.openxmlformats-officedocument.presentationml.notesSlide+xml"/>
  <Override PartName="/ppt/slides/slide22.xml" ContentType="application/vnd.openxmlformats-officedocument.presentationml.slide+xml"/>
  <Override PartName="/ppt/slides/slide41.xml" ContentType="application/vnd.openxmlformats-officedocument.presentationml.slide+xml"/>
  <Override PartName="/ppt/slides/slide60.xml" ContentType="application/vnd.openxmlformats-officedocument.presentationml.slide+xml"/>
  <Override PartName="/ppt/notesSlides/notesSlide52.xml" ContentType="application/vnd.openxmlformats-officedocument.presentationml.notes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slides/slide59.xml" ContentType="application/vnd.openxmlformats-officedocument.presentationml.slide+xml"/>
  <Override PartName="/ppt/notesSlides/notesSlide21.xml" ContentType="application/vnd.openxmlformats-officedocument.presentationml.notesSlide+xml"/>
  <Override PartName="/ppt/slides/slide6.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notesSlides/notesSlide40.xml" ContentType="application/vnd.openxmlformats-officedocument.presentationml.notesSlide+xml"/>
  <Override PartName="/ppt/slideLayouts/slideLayout13.xml" ContentType="application/vnd.openxmlformats-officedocument.presentationml.slideLayout+xml"/>
  <Override PartName="/ppt/notesSlides/notesSlide39.xml" ContentType="application/vnd.openxmlformats-officedocument.presentationml.notesSlide+xml"/>
  <Default Extension="png" ContentType="image/png"/>
  <Override PartName="/ppt/notesSlides/notesSlide25.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760" r:id="rId1"/>
  </p:sldMasterIdLst>
  <p:notesMasterIdLst>
    <p:notesMasterId r:id="rId63"/>
  </p:notesMasterIdLst>
  <p:sldIdLst>
    <p:sldId id="256" r:id="rId2"/>
    <p:sldId id="324" r:id="rId3"/>
    <p:sldId id="322" r:id="rId4"/>
    <p:sldId id="323" r:id="rId5"/>
    <p:sldId id="325" r:id="rId6"/>
    <p:sldId id="326" r:id="rId7"/>
    <p:sldId id="293" r:id="rId8"/>
    <p:sldId id="258" r:id="rId9"/>
    <p:sldId id="257" r:id="rId10"/>
    <p:sldId id="309" r:id="rId11"/>
    <p:sldId id="288" r:id="rId12"/>
    <p:sldId id="291" r:id="rId13"/>
    <p:sldId id="259" r:id="rId14"/>
    <p:sldId id="260" r:id="rId15"/>
    <p:sldId id="261" r:id="rId16"/>
    <p:sldId id="327" r:id="rId17"/>
    <p:sldId id="328" r:id="rId18"/>
    <p:sldId id="262" r:id="rId19"/>
    <p:sldId id="263" r:id="rId20"/>
    <p:sldId id="332" r:id="rId21"/>
    <p:sldId id="264" r:id="rId22"/>
    <p:sldId id="265" r:id="rId23"/>
    <p:sldId id="268" r:id="rId24"/>
    <p:sldId id="269" r:id="rId25"/>
    <p:sldId id="274" r:id="rId26"/>
    <p:sldId id="266" r:id="rId27"/>
    <p:sldId id="320" r:id="rId28"/>
    <p:sldId id="267" r:id="rId29"/>
    <p:sldId id="270" r:id="rId30"/>
    <p:sldId id="319" r:id="rId31"/>
    <p:sldId id="329" r:id="rId32"/>
    <p:sldId id="330" r:id="rId33"/>
    <p:sldId id="290" r:id="rId34"/>
    <p:sldId id="331" r:id="rId35"/>
    <p:sldId id="306" r:id="rId36"/>
    <p:sldId id="289" r:id="rId37"/>
    <p:sldId id="321" r:id="rId38"/>
    <p:sldId id="271" r:id="rId39"/>
    <p:sldId id="272" r:id="rId40"/>
    <p:sldId id="273" r:id="rId41"/>
    <p:sldId id="275" r:id="rId42"/>
    <p:sldId id="304" r:id="rId43"/>
    <p:sldId id="312" r:id="rId44"/>
    <p:sldId id="313" r:id="rId45"/>
    <p:sldId id="276" r:id="rId46"/>
    <p:sldId id="277" r:id="rId47"/>
    <p:sldId id="278" r:id="rId48"/>
    <p:sldId id="279" r:id="rId49"/>
    <p:sldId id="282" r:id="rId50"/>
    <p:sldId id="283" r:id="rId51"/>
    <p:sldId id="280" r:id="rId52"/>
    <p:sldId id="310" r:id="rId53"/>
    <p:sldId id="311" r:id="rId54"/>
    <p:sldId id="281" r:id="rId55"/>
    <p:sldId id="284" r:id="rId56"/>
    <p:sldId id="285" r:id="rId57"/>
    <p:sldId id="286" r:id="rId58"/>
    <p:sldId id="305" r:id="rId59"/>
    <p:sldId id="292" r:id="rId60"/>
    <p:sldId id="307" r:id="rId61"/>
    <p:sldId id="318"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26" d="100"/>
          <a:sy n="126" d="100"/>
        </p:scale>
        <p:origin x="-152"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notesMaster" Target="notesMasters/notesMaster1.xml"/><Relationship Id="rId64" Type="http://schemas.openxmlformats.org/officeDocument/2006/relationships/printerSettings" Target="printerSettings/printerSettings1.bin"/><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516FD3-B9BE-F044-93D7-BB5983BCF31B}" type="doc">
      <dgm:prSet loTypeId="urn:microsoft.com/office/officeart/2005/8/layout/cycle1" loCatId="" qsTypeId="urn:microsoft.com/office/officeart/2005/8/quickstyle/simple4" qsCatId="simple" csTypeId="urn:microsoft.com/office/officeart/2005/8/colors/accent1_2" csCatId="accent1" phldr="1"/>
      <dgm:spPr/>
      <dgm:t>
        <a:bodyPr/>
        <a:lstStyle/>
        <a:p>
          <a:endParaRPr lang="en-US"/>
        </a:p>
      </dgm:t>
    </dgm:pt>
    <dgm:pt modelId="{0D6308E0-E955-BF49-B5A5-6C65D37E13FB}">
      <dgm:prSet phldrT="[Text]" custT="1"/>
      <dgm:spPr/>
      <dgm:t>
        <a:bodyPr/>
        <a:lstStyle/>
        <a:p>
          <a:r>
            <a:rPr lang="en-US" sz="2000" dirty="0" smtClean="0"/>
            <a:t>Discouragement</a:t>
          </a:r>
          <a:endParaRPr lang="en-US" sz="2000" dirty="0"/>
        </a:p>
      </dgm:t>
    </dgm:pt>
    <dgm:pt modelId="{5E30B623-D99F-9549-9A42-FFEC233773CC}" type="parTrans" cxnId="{A875D18B-72FB-3447-8B8F-7100779C4AA2}">
      <dgm:prSet/>
      <dgm:spPr/>
      <dgm:t>
        <a:bodyPr/>
        <a:lstStyle/>
        <a:p>
          <a:endParaRPr lang="en-US" sz="1800"/>
        </a:p>
      </dgm:t>
    </dgm:pt>
    <dgm:pt modelId="{09EC9EDC-B9F7-A848-A03C-EA1470703557}" type="sibTrans" cxnId="{A875D18B-72FB-3447-8B8F-7100779C4AA2}">
      <dgm:prSet/>
      <dgm:spPr/>
      <dgm:t>
        <a:bodyPr/>
        <a:lstStyle/>
        <a:p>
          <a:endParaRPr lang="en-US" sz="1800"/>
        </a:p>
      </dgm:t>
    </dgm:pt>
    <dgm:pt modelId="{34E51D90-F8BC-CB4D-B9A3-C9598ACEEC0B}">
      <dgm:prSet phldrT="[Text]" custT="1"/>
      <dgm:spPr/>
      <dgm:t>
        <a:bodyPr/>
        <a:lstStyle/>
        <a:p>
          <a:r>
            <a:rPr lang="en-US" sz="2000" dirty="0" smtClean="0"/>
            <a:t>Defeat</a:t>
          </a:r>
          <a:endParaRPr lang="en-US" sz="2000" dirty="0"/>
        </a:p>
      </dgm:t>
    </dgm:pt>
    <dgm:pt modelId="{4D828DC0-FC77-9548-AD00-A788D72A18EA}" type="parTrans" cxnId="{09F96AEF-DE1A-AD48-894D-34368A694E76}">
      <dgm:prSet/>
      <dgm:spPr/>
      <dgm:t>
        <a:bodyPr/>
        <a:lstStyle/>
        <a:p>
          <a:endParaRPr lang="en-US" sz="1800"/>
        </a:p>
      </dgm:t>
    </dgm:pt>
    <dgm:pt modelId="{6A58FAE2-1D3C-5641-8BEF-E5416149A4CE}" type="sibTrans" cxnId="{09F96AEF-DE1A-AD48-894D-34368A694E76}">
      <dgm:prSet/>
      <dgm:spPr/>
      <dgm:t>
        <a:bodyPr/>
        <a:lstStyle/>
        <a:p>
          <a:endParaRPr lang="en-US" sz="1800"/>
        </a:p>
      </dgm:t>
    </dgm:pt>
    <dgm:pt modelId="{26CFACC0-31CC-7A4E-B425-94D2A68DB9AE}" type="pres">
      <dgm:prSet presAssocID="{58516FD3-B9BE-F044-93D7-BB5983BCF31B}" presName="cycle" presStyleCnt="0">
        <dgm:presLayoutVars>
          <dgm:dir/>
          <dgm:resizeHandles val="exact"/>
        </dgm:presLayoutVars>
      </dgm:prSet>
      <dgm:spPr/>
      <dgm:t>
        <a:bodyPr/>
        <a:lstStyle/>
        <a:p>
          <a:endParaRPr lang="en-US"/>
        </a:p>
      </dgm:t>
    </dgm:pt>
    <dgm:pt modelId="{9058C4DB-D8E1-C140-88B5-763B0C624942}" type="pres">
      <dgm:prSet presAssocID="{0D6308E0-E955-BF49-B5A5-6C65D37E13FB}" presName="dummy" presStyleCnt="0"/>
      <dgm:spPr/>
    </dgm:pt>
    <dgm:pt modelId="{B2B2DB8C-6392-3648-AD55-C9D234DC2BC0}" type="pres">
      <dgm:prSet presAssocID="{0D6308E0-E955-BF49-B5A5-6C65D37E13FB}" presName="node" presStyleLbl="revTx" presStyleIdx="0" presStyleCnt="2" custScaleX="194732" custRadScaleRad="107228">
        <dgm:presLayoutVars>
          <dgm:bulletEnabled val="1"/>
        </dgm:presLayoutVars>
      </dgm:prSet>
      <dgm:spPr/>
      <dgm:t>
        <a:bodyPr/>
        <a:lstStyle/>
        <a:p>
          <a:endParaRPr lang="en-US"/>
        </a:p>
      </dgm:t>
    </dgm:pt>
    <dgm:pt modelId="{A1691523-C114-1E40-92D7-CEB995F43536}" type="pres">
      <dgm:prSet presAssocID="{09EC9EDC-B9F7-A848-A03C-EA1470703557}" presName="sibTrans" presStyleLbl="node1" presStyleIdx="0" presStyleCnt="2" custScaleX="100119"/>
      <dgm:spPr/>
      <dgm:t>
        <a:bodyPr/>
        <a:lstStyle/>
        <a:p>
          <a:endParaRPr lang="en-US"/>
        </a:p>
      </dgm:t>
    </dgm:pt>
    <dgm:pt modelId="{5E522234-870A-5745-BCCE-8BCDE2C8E73C}" type="pres">
      <dgm:prSet presAssocID="{34E51D90-F8BC-CB4D-B9A3-C9598ACEEC0B}" presName="dummy" presStyleCnt="0"/>
      <dgm:spPr/>
    </dgm:pt>
    <dgm:pt modelId="{A7AC72AF-9E75-064E-94B7-77E3FCA27A21}" type="pres">
      <dgm:prSet presAssocID="{34E51D90-F8BC-CB4D-B9A3-C9598ACEEC0B}" presName="node" presStyleLbl="revTx" presStyleIdx="1" presStyleCnt="2">
        <dgm:presLayoutVars>
          <dgm:bulletEnabled val="1"/>
        </dgm:presLayoutVars>
      </dgm:prSet>
      <dgm:spPr/>
      <dgm:t>
        <a:bodyPr/>
        <a:lstStyle/>
        <a:p>
          <a:endParaRPr lang="en-US"/>
        </a:p>
      </dgm:t>
    </dgm:pt>
    <dgm:pt modelId="{CD460FDA-07A3-E149-A8F2-E8B5B0E2D588}" type="pres">
      <dgm:prSet presAssocID="{6A58FAE2-1D3C-5641-8BEF-E5416149A4CE}" presName="sibTrans" presStyleLbl="node1" presStyleIdx="1" presStyleCnt="2" custScaleX="94719" custScaleY="99900"/>
      <dgm:spPr/>
      <dgm:t>
        <a:bodyPr/>
        <a:lstStyle/>
        <a:p>
          <a:endParaRPr lang="en-US"/>
        </a:p>
      </dgm:t>
    </dgm:pt>
  </dgm:ptLst>
  <dgm:cxnLst>
    <dgm:cxn modelId="{09F96AEF-DE1A-AD48-894D-34368A694E76}" srcId="{58516FD3-B9BE-F044-93D7-BB5983BCF31B}" destId="{34E51D90-F8BC-CB4D-B9A3-C9598ACEEC0B}" srcOrd="1" destOrd="0" parTransId="{4D828DC0-FC77-9548-AD00-A788D72A18EA}" sibTransId="{6A58FAE2-1D3C-5641-8BEF-E5416149A4CE}"/>
    <dgm:cxn modelId="{1FEC93AA-528F-4344-89E3-B6A182070ECA}" type="presOf" srcId="{09EC9EDC-B9F7-A848-A03C-EA1470703557}" destId="{A1691523-C114-1E40-92D7-CEB995F43536}" srcOrd="0" destOrd="0" presId="urn:microsoft.com/office/officeart/2005/8/layout/cycle1"/>
    <dgm:cxn modelId="{A875D18B-72FB-3447-8B8F-7100779C4AA2}" srcId="{58516FD3-B9BE-F044-93D7-BB5983BCF31B}" destId="{0D6308E0-E955-BF49-B5A5-6C65D37E13FB}" srcOrd="0" destOrd="0" parTransId="{5E30B623-D99F-9549-9A42-FFEC233773CC}" sibTransId="{09EC9EDC-B9F7-A848-A03C-EA1470703557}"/>
    <dgm:cxn modelId="{D3B09425-9BD6-2A4A-B87D-5CCFF82FF984}" type="presOf" srcId="{34E51D90-F8BC-CB4D-B9A3-C9598ACEEC0B}" destId="{A7AC72AF-9E75-064E-94B7-77E3FCA27A21}" srcOrd="0" destOrd="0" presId="urn:microsoft.com/office/officeart/2005/8/layout/cycle1"/>
    <dgm:cxn modelId="{941B5125-99A2-754F-B50A-0AF91CE78241}" type="presOf" srcId="{6A58FAE2-1D3C-5641-8BEF-E5416149A4CE}" destId="{CD460FDA-07A3-E149-A8F2-E8B5B0E2D588}" srcOrd="0" destOrd="0" presId="urn:microsoft.com/office/officeart/2005/8/layout/cycle1"/>
    <dgm:cxn modelId="{F96D8719-11FC-3D4E-8AB2-EE777EC13441}" type="presOf" srcId="{0D6308E0-E955-BF49-B5A5-6C65D37E13FB}" destId="{B2B2DB8C-6392-3648-AD55-C9D234DC2BC0}" srcOrd="0" destOrd="0" presId="urn:microsoft.com/office/officeart/2005/8/layout/cycle1"/>
    <dgm:cxn modelId="{FF8596A1-C5DD-E94A-98AB-874F7CAB1259}" type="presOf" srcId="{58516FD3-B9BE-F044-93D7-BB5983BCF31B}" destId="{26CFACC0-31CC-7A4E-B425-94D2A68DB9AE}" srcOrd="0" destOrd="0" presId="urn:microsoft.com/office/officeart/2005/8/layout/cycle1"/>
    <dgm:cxn modelId="{6F7E1936-E2AC-A74C-9108-27FE23FBDFDE}" type="presParOf" srcId="{26CFACC0-31CC-7A4E-B425-94D2A68DB9AE}" destId="{9058C4DB-D8E1-C140-88B5-763B0C624942}" srcOrd="0" destOrd="0" presId="urn:microsoft.com/office/officeart/2005/8/layout/cycle1"/>
    <dgm:cxn modelId="{43A0BA8C-ED89-9E4A-958A-AD1264221BBE}" type="presParOf" srcId="{26CFACC0-31CC-7A4E-B425-94D2A68DB9AE}" destId="{B2B2DB8C-6392-3648-AD55-C9D234DC2BC0}" srcOrd="1" destOrd="0" presId="urn:microsoft.com/office/officeart/2005/8/layout/cycle1"/>
    <dgm:cxn modelId="{6D06E947-5EAF-DF44-BE82-D9EDA950F11F}" type="presParOf" srcId="{26CFACC0-31CC-7A4E-B425-94D2A68DB9AE}" destId="{A1691523-C114-1E40-92D7-CEB995F43536}" srcOrd="2" destOrd="0" presId="urn:microsoft.com/office/officeart/2005/8/layout/cycle1"/>
    <dgm:cxn modelId="{7E3570BB-E363-DF4B-AB4D-4B8E10445AD1}" type="presParOf" srcId="{26CFACC0-31CC-7A4E-B425-94D2A68DB9AE}" destId="{5E522234-870A-5745-BCCE-8BCDE2C8E73C}" srcOrd="3" destOrd="0" presId="urn:microsoft.com/office/officeart/2005/8/layout/cycle1"/>
    <dgm:cxn modelId="{E98055D4-9EE0-5545-96F5-38271F2170F7}" type="presParOf" srcId="{26CFACC0-31CC-7A4E-B425-94D2A68DB9AE}" destId="{A7AC72AF-9E75-064E-94B7-77E3FCA27A21}" srcOrd="4" destOrd="0" presId="urn:microsoft.com/office/officeart/2005/8/layout/cycle1"/>
    <dgm:cxn modelId="{19C797C3-3056-A24E-9A4B-3C5585C5FE7C}" type="presParOf" srcId="{26CFACC0-31CC-7A4E-B425-94D2A68DB9AE}" destId="{CD460FDA-07A3-E149-A8F2-E8B5B0E2D588}" srcOrd="5" destOrd="0" presId="urn:microsoft.com/office/officeart/2005/8/layout/cycle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2B2DB8C-6392-3648-AD55-C9D234DC2BC0}">
      <dsp:nvSpPr>
        <dsp:cNvPr id="0" name=""/>
        <dsp:cNvSpPr/>
      </dsp:nvSpPr>
      <dsp:spPr>
        <a:xfrm>
          <a:off x="1853155" y="637667"/>
          <a:ext cx="2351303" cy="1207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Discouragement</a:t>
          </a:r>
          <a:endParaRPr lang="en-US" sz="2000" kern="1200" dirty="0"/>
        </a:p>
      </dsp:txBody>
      <dsp:txXfrm>
        <a:off x="1853155" y="637667"/>
        <a:ext cx="2351303" cy="1207456"/>
      </dsp:txXfrm>
    </dsp:sp>
    <dsp:sp modelId="{A1691523-C114-1E40-92D7-CEB995F43536}">
      <dsp:nvSpPr>
        <dsp:cNvPr id="0" name=""/>
        <dsp:cNvSpPr/>
      </dsp:nvSpPr>
      <dsp:spPr>
        <a:xfrm>
          <a:off x="770821" y="61177"/>
          <a:ext cx="2487405" cy="2484448"/>
        </a:xfrm>
        <a:prstGeom prst="circularArrow">
          <a:avLst>
            <a:gd name="adj1" fmla="val 9477"/>
            <a:gd name="adj2" fmla="val 684437"/>
            <a:gd name="adj3" fmla="val 8118585"/>
            <a:gd name="adj4" fmla="val 1996979"/>
            <a:gd name="adj5" fmla="val 11057"/>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A7AC72AF-9E75-064E-94B7-77E3FCA27A21}">
      <dsp:nvSpPr>
        <dsp:cNvPr id="0" name=""/>
        <dsp:cNvSpPr/>
      </dsp:nvSpPr>
      <dsp:spPr>
        <a:xfrm>
          <a:off x="379429" y="637667"/>
          <a:ext cx="1207456" cy="1207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Defeat</a:t>
          </a:r>
          <a:endParaRPr lang="en-US" sz="2000" kern="1200" dirty="0"/>
        </a:p>
      </dsp:txBody>
      <dsp:txXfrm>
        <a:off x="379429" y="637667"/>
        <a:ext cx="1207456" cy="1207456"/>
      </dsp:txXfrm>
    </dsp:sp>
    <dsp:sp modelId="{CD460FDA-07A3-E149-A8F2-E8B5B0E2D588}">
      <dsp:nvSpPr>
        <dsp:cNvPr id="0" name=""/>
        <dsp:cNvSpPr/>
      </dsp:nvSpPr>
      <dsp:spPr>
        <a:xfrm>
          <a:off x="837901" y="-61592"/>
          <a:ext cx="2353245" cy="2481964"/>
        </a:xfrm>
        <a:prstGeom prst="circularArrow">
          <a:avLst>
            <a:gd name="adj1" fmla="val 9477"/>
            <a:gd name="adj2" fmla="val 684437"/>
            <a:gd name="adj3" fmla="val 18918585"/>
            <a:gd name="adj4" fmla="val 12796979"/>
            <a:gd name="adj5" fmla="val 11057"/>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581E6E-55CE-5F40-8C54-FEB97F0D70F8}" type="datetimeFigureOut">
              <a:rPr lang="en-US" smtClean="0"/>
              <a:pPr/>
              <a:t>1/11/14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E5F59F-3EB9-1644-A18C-B0AC1AD96619}"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362677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E5F59F-3EB9-1644-A18C-B0AC1AD96619}" type="slidenum">
              <a:rPr lang="en-US" smtClean="0"/>
              <a:pPr/>
              <a:t>1</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13543681"/>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Selective producers fit many children</a:t>
            </a:r>
            <a:endParaRPr lang="en-US" dirty="0"/>
          </a:p>
        </p:txBody>
      </p:sp>
      <p:sp>
        <p:nvSpPr>
          <p:cNvPr id="4" name="Slide Number Placeholder 3"/>
          <p:cNvSpPr>
            <a:spLocks noGrp="1"/>
          </p:cNvSpPr>
          <p:nvPr>
            <p:ph type="sldNum" sz="quarter" idx="10"/>
          </p:nvPr>
        </p:nvSpPr>
        <p:spPr/>
        <p:txBody>
          <a:bodyPr/>
          <a:lstStyle/>
          <a:p>
            <a:fld id="{37E5F59F-3EB9-1644-A18C-B0AC1AD96619}"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Dominance</a:t>
            </a:r>
            <a:r>
              <a:rPr lang="en-US" baseline="0" dirty="0" smtClean="0"/>
              <a:t> </a:t>
            </a:r>
            <a:r>
              <a:rPr lang="en-US" dirty="0" smtClean="0"/>
              <a:t>Often starts very</a:t>
            </a:r>
            <a:r>
              <a:rPr lang="en-US" baseline="0" dirty="0" smtClean="0"/>
              <a:t> early but may not be noticed by significant adults (who may be part of the problem)</a:t>
            </a:r>
            <a:endParaRPr lang="en-US" dirty="0"/>
          </a:p>
        </p:txBody>
      </p:sp>
      <p:sp>
        <p:nvSpPr>
          <p:cNvPr id="4" name="Slide Number Placeholder 3"/>
          <p:cNvSpPr>
            <a:spLocks noGrp="1"/>
          </p:cNvSpPr>
          <p:nvPr>
            <p:ph type="sldNum" sz="quarter" idx="10"/>
          </p:nvPr>
        </p:nvSpPr>
        <p:spPr/>
        <p:txBody>
          <a:bodyPr/>
          <a:lstStyle/>
          <a:p>
            <a:fld id="{37E5F59F-3EB9-1644-A18C-B0AC1AD96619}"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Lack of motivation</a:t>
            </a:r>
            <a:r>
              <a:rPr lang="en-US" baseline="0" dirty="0" smtClean="0"/>
              <a:t> may translate into motivation to fail, although not aware.</a:t>
            </a:r>
          </a:p>
          <a:p>
            <a:r>
              <a:rPr lang="en-US" dirty="0" smtClean="0"/>
              <a:t>Let’s get to the WHY</a:t>
            </a:r>
            <a:endParaRPr lang="en-US" dirty="0"/>
          </a:p>
        </p:txBody>
      </p:sp>
      <p:sp>
        <p:nvSpPr>
          <p:cNvPr id="4" name="Slide Number Placeholder 3"/>
          <p:cNvSpPr>
            <a:spLocks noGrp="1"/>
          </p:cNvSpPr>
          <p:nvPr>
            <p:ph type="sldNum" sz="quarter" idx="10"/>
          </p:nvPr>
        </p:nvSpPr>
        <p:spPr/>
        <p:txBody>
          <a:bodyPr/>
          <a:lstStyle/>
          <a:p>
            <a:fld id="{37E5F59F-3EB9-1644-A18C-B0AC1AD96619}" type="slidenum">
              <a:rPr lang="en-US" smtClean="0"/>
              <a:pPr/>
              <a:t>13</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39441063"/>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Parent reported her</a:t>
            </a:r>
            <a:r>
              <a:rPr lang="en-US" dirty="0" smtClean="0"/>
              <a:t> </a:t>
            </a:r>
            <a:r>
              <a:rPr lang="en-US" dirty="0" err="1" smtClean="0"/>
              <a:t>adolsecent</a:t>
            </a:r>
            <a:r>
              <a:rPr lang="en-US" baseline="0" dirty="0" smtClean="0"/>
              <a:t> </a:t>
            </a:r>
            <a:r>
              <a:rPr lang="en-US" baseline="0" dirty="0" smtClean="0"/>
              <a:t>son was playing games on computer most of the time he was to be studying.  “Do we have to monitor him every moment?”</a:t>
            </a:r>
            <a:endParaRPr lang="en-US" dirty="0"/>
          </a:p>
        </p:txBody>
      </p:sp>
      <p:sp>
        <p:nvSpPr>
          <p:cNvPr id="4" name="Slide Number Placeholder 3"/>
          <p:cNvSpPr>
            <a:spLocks noGrp="1"/>
          </p:cNvSpPr>
          <p:nvPr>
            <p:ph type="sldNum" sz="quarter" idx="10"/>
          </p:nvPr>
        </p:nvSpPr>
        <p:spPr/>
        <p:txBody>
          <a:bodyPr/>
          <a:lstStyle/>
          <a:p>
            <a:fld id="{37E5F59F-3EB9-1644-A18C-B0AC1AD96619}" type="slidenum">
              <a:rPr lang="en-US" smtClean="0"/>
              <a:pPr/>
              <a:t>14</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2064781"/>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do not sacrifice for the future.  Underachievers connect negative feelings with work.  Easier to think of other things to do than study.  Do not have positive</a:t>
            </a:r>
            <a:r>
              <a:rPr lang="en-US" baseline="0" dirty="0" smtClean="0"/>
              <a:t> feelings about study in school and overwhelm rational behavior with negative thoughts.  So they underachieve again.</a:t>
            </a:r>
            <a:endParaRPr lang="en-US" dirty="0"/>
          </a:p>
        </p:txBody>
      </p:sp>
      <p:sp>
        <p:nvSpPr>
          <p:cNvPr id="4" name="Slide Number Placeholder 3"/>
          <p:cNvSpPr>
            <a:spLocks noGrp="1"/>
          </p:cNvSpPr>
          <p:nvPr>
            <p:ph type="sldNum" sz="quarter" idx="10"/>
          </p:nvPr>
        </p:nvSpPr>
        <p:spPr/>
        <p:txBody>
          <a:bodyPr/>
          <a:lstStyle/>
          <a:p>
            <a:fld id="{37E5F59F-3EB9-1644-A18C-B0AC1AD96619}" type="slidenum">
              <a:rPr lang="en-US" smtClean="0"/>
              <a:pPr/>
              <a:t>15</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55999635"/>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Whether or </a:t>
            </a:r>
            <a:r>
              <a:rPr lang="en-US" dirty="0" smtClean="0"/>
              <a:t>not student </a:t>
            </a:r>
            <a:r>
              <a:rPr lang="en-US" dirty="0" smtClean="0"/>
              <a:t>has homework, this is where you go at this time</a:t>
            </a:r>
          </a:p>
          <a:p>
            <a:r>
              <a:rPr lang="en-US" dirty="0" smtClean="0"/>
              <a:t>Check with teachers as to supplies/add to notebook for that course</a:t>
            </a:r>
          </a:p>
          <a:p>
            <a:r>
              <a:rPr lang="en-US" dirty="0" smtClean="0"/>
              <a:t>Easy when text</a:t>
            </a:r>
            <a:r>
              <a:rPr lang="en-US" baseline="0" dirty="0" smtClean="0"/>
              <a:t> is online to have access</a:t>
            </a:r>
          </a:p>
          <a:p>
            <a:r>
              <a:rPr lang="en-US" baseline="0" dirty="0" smtClean="0"/>
              <a:t>Can even by folders which have vertical tabs/alignment</a:t>
            </a:r>
            <a:endParaRPr lang="en-US" dirty="0"/>
          </a:p>
        </p:txBody>
      </p:sp>
      <p:sp>
        <p:nvSpPr>
          <p:cNvPr id="4" name="Slide Number Placeholder 3"/>
          <p:cNvSpPr>
            <a:spLocks noGrp="1"/>
          </p:cNvSpPr>
          <p:nvPr>
            <p:ph type="sldNum" sz="quarter" idx="10"/>
          </p:nvPr>
        </p:nvSpPr>
        <p:spPr/>
        <p:txBody>
          <a:bodyPr/>
          <a:lstStyle/>
          <a:p>
            <a:fld id="{37E5F59F-3EB9-1644-A18C-B0AC1AD96619}" type="slidenum">
              <a:rPr lang="en-US" smtClean="0"/>
              <a:pPr/>
              <a:t>16</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67033634"/>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 expect to be in control and center of attention</a:t>
            </a:r>
          </a:p>
          <a:p>
            <a:r>
              <a:rPr lang="en-US" dirty="0" smtClean="0"/>
              <a:t>Becomes</a:t>
            </a:r>
            <a:r>
              <a:rPr lang="en-US" baseline="0" dirty="0" smtClean="0"/>
              <a:t> angry when reasonable discipline is exerted.</a:t>
            </a:r>
          </a:p>
          <a:p>
            <a:r>
              <a:rPr lang="en-US" dirty="0" smtClean="0"/>
              <a:t>You need to believe</a:t>
            </a:r>
            <a:r>
              <a:rPr lang="en-US" baseline="0" dirty="0" smtClean="0"/>
              <a:t> in them</a:t>
            </a:r>
            <a:endParaRPr lang="en-US" dirty="0"/>
          </a:p>
        </p:txBody>
      </p:sp>
      <p:sp>
        <p:nvSpPr>
          <p:cNvPr id="4" name="Slide Number Placeholder 3"/>
          <p:cNvSpPr>
            <a:spLocks noGrp="1"/>
          </p:cNvSpPr>
          <p:nvPr>
            <p:ph type="sldNum" sz="quarter" idx="10"/>
          </p:nvPr>
        </p:nvSpPr>
        <p:spPr/>
        <p:txBody>
          <a:bodyPr/>
          <a:lstStyle/>
          <a:p>
            <a:fld id="{37E5F59F-3EB9-1644-A18C-B0AC1AD96619}" type="slidenum">
              <a:rPr lang="en-US" smtClean="0"/>
              <a:pPr/>
              <a:t>18</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38572085"/>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 or teacher is boring</a:t>
            </a:r>
          </a:p>
          <a:p>
            <a:endParaRPr lang="en-US" dirty="0" smtClean="0"/>
          </a:p>
          <a:p>
            <a:r>
              <a:rPr lang="en-US" dirty="0" smtClean="0"/>
              <a:t>Parents may establish this early by being inconsistent in message</a:t>
            </a:r>
            <a:r>
              <a:rPr lang="en-US" baseline="0" dirty="0" smtClean="0"/>
              <a:t> or saying they were like that also</a:t>
            </a:r>
            <a:endParaRPr lang="en-US" dirty="0"/>
          </a:p>
        </p:txBody>
      </p:sp>
      <p:sp>
        <p:nvSpPr>
          <p:cNvPr id="4" name="Slide Number Placeholder 3"/>
          <p:cNvSpPr>
            <a:spLocks noGrp="1"/>
          </p:cNvSpPr>
          <p:nvPr>
            <p:ph type="sldNum" sz="quarter" idx="10"/>
          </p:nvPr>
        </p:nvSpPr>
        <p:spPr/>
        <p:txBody>
          <a:bodyPr/>
          <a:lstStyle/>
          <a:p>
            <a:fld id="{37E5F59F-3EB9-1644-A18C-B0AC1AD96619}" type="slidenum">
              <a:rPr lang="en-US" smtClean="0"/>
              <a:pPr/>
              <a:t>19</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23619031"/>
      </p:ext>
    </p:extLst>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Did not</a:t>
            </a:r>
            <a:r>
              <a:rPr lang="en-US" baseline="0" dirty="0" smtClean="0"/>
              <a:t> bring lunch,</a:t>
            </a:r>
            <a:r>
              <a:rPr lang="en-US" baseline="0" dirty="0" smtClean="0"/>
              <a:t> my students </a:t>
            </a:r>
            <a:r>
              <a:rPr lang="en-US" baseline="0" dirty="0" smtClean="0"/>
              <a:t>ate school lunch</a:t>
            </a:r>
            <a:endParaRPr lang="en-US" dirty="0"/>
          </a:p>
        </p:txBody>
      </p:sp>
      <p:sp>
        <p:nvSpPr>
          <p:cNvPr id="4" name="Slide Number Placeholder 3"/>
          <p:cNvSpPr>
            <a:spLocks noGrp="1"/>
          </p:cNvSpPr>
          <p:nvPr>
            <p:ph type="sldNum" sz="quarter" idx="10"/>
          </p:nvPr>
        </p:nvSpPr>
        <p:spPr/>
        <p:txBody>
          <a:bodyPr/>
          <a:lstStyle/>
          <a:p>
            <a:fld id="{37E5F59F-3EB9-1644-A18C-B0AC1AD96619}" type="slidenum">
              <a:rPr lang="en-US" smtClean="0"/>
              <a:pPr/>
              <a:t>20</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68579675"/>
      </p:ext>
    </p:extLst>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Missing a deadline invites more supervision, fuels dependency.</a:t>
            </a:r>
          </a:p>
          <a:p>
            <a:r>
              <a:rPr lang="en-US" dirty="0" smtClean="0"/>
              <a:t>Do not engage in the process</a:t>
            </a:r>
            <a:r>
              <a:rPr lang="en-US" baseline="0" dirty="0" smtClean="0"/>
              <a:t> of thinking productively about problem solving</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37E5F59F-3EB9-1644-A18C-B0AC1AD96619}" type="slidenum">
              <a:rPr lang="en-US" smtClean="0"/>
              <a:pPr/>
              <a:t>21</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19643518"/>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Motivation</a:t>
            </a:r>
            <a:r>
              <a:rPr lang="en-US" baseline="0" dirty="0" smtClean="0"/>
              <a:t> is the drive and desire for success. Requires: initiative, interest, dedication</a:t>
            </a:r>
          </a:p>
          <a:p>
            <a:r>
              <a:rPr lang="en-US" baseline="0" dirty="0" smtClean="0"/>
              <a:t>Ability to have self direction</a:t>
            </a:r>
          </a:p>
          <a:p>
            <a:r>
              <a:rPr lang="en-US" baseline="0" dirty="0" smtClean="0"/>
              <a:t>All are motivated, but not all motivated in school  Lack of motivation is characteristic of most underachievers</a:t>
            </a:r>
          </a:p>
        </p:txBody>
      </p:sp>
      <p:sp>
        <p:nvSpPr>
          <p:cNvPr id="4" name="Slide Number Placeholder 3"/>
          <p:cNvSpPr>
            <a:spLocks noGrp="1"/>
          </p:cNvSpPr>
          <p:nvPr>
            <p:ph type="sldNum" sz="quarter" idx="10"/>
          </p:nvPr>
        </p:nvSpPr>
        <p:spPr/>
        <p:txBody>
          <a:bodyPr/>
          <a:lstStyle/>
          <a:p>
            <a:fld id="{37E5F59F-3EB9-1644-A18C-B0AC1AD96619}"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Excuses</a:t>
            </a:r>
            <a:r>
              <a:rPr lang="en-US" baseline="0" dirty="0" smtClean="0"/>
              <a:t> destroy self esteem by robbing them of sense of power– create helplessness</a:t>
            </a:r>
            <a:endParaRPr lang="en-US" dirty="0"/>
          </a:p>
        </p:txBody>
      </p:sp>
      <p:sp>
        <p:nvSpPr>
          <p:cNvPr id="4" name="Slide Number Placeholder 3"/>
          <p:cNvSpPr>
            <a:spLocks noGrp="1"/>
          </p:cNvSpPr>
          <p:nvPr>
            <p:ph type="sldNum" sz="quarter" idx="10"/>
          </p:nvPr>
        </p:nvSpPr>
        <p:spPr/>
        <p:txBody>
          <a:bodyPr/>
          <a:lstStyle/>
          <a:p>
            <a:fld id="{37E5F59F-3EB9-1644-A18C-B0AC1AD96619}" type="slidenum">
              <a:rPr lang="en-US" smtClean="0"/>
              <a:pPr/>
              <a:t>22</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09304766"/>
      </p:ext>
    </p:extLst>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 developing self-discipline and </a:t>
            </a:r>
            <a:br>
              <a:rPr lang="en-US" sz="1200" dirty="0" smtClean="0"/>
            </a:br>
            <a:r>
              <a:rPr lang="en-US" sz="1200" dirty="0" smtClean="0"/>
              <a:t>self-mastery of emotion is crucial to </a:t>
            </a:r>
            <a:br>
              <a:rPr lang="en-US" sz="1200" dirty="0" smtClean="0"/>
            </a:br>
            <a:r>
              <a:rPr lang="en-US" sz="1200" dirty="0" smtClean="0"/>
              <a:t>become an independent </a:t>
            </a:r>
            <a:r>
              <a:rPr lang="en-US" sz="1200" dirty="0" smtClean="0"/>
              <a:t>learner</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Start</a:t>
            </a:r>
            <a:r>
              <a:rPr lang="en-US" sz="1200" baseline="0" dirty="0" smtClean="0"/>
              <a:t> early!</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37E5F59F-3EB9-1644-A18C-B0AC1AD96619}" type="slidenum">
              <a:rPr lang="en-US" smtClean="0"/>
              <a:pPr/>
              <a:t>23</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27086771"/>
      </p:ext>
    </p:extLst>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Conflict occurs</a:t>
            </a:r>
            <a:r>
              <a:rPr lang="en-US" baseline="0" dirty="0" smtClean="0"/>
              <a:t> because </a:t>
            </a:r>
            <a:r>
              <a:rPr lang="en-US" dirty="0" smtClean="0"/>
              <a:t>: If they can avoid learning about internal conflicts then they will never have to resolve conflicts through decisions. Instead, they continue to make passive choices</a:t>
            </a:r>
          </a:p>
          <a:p>
            <a:endParaRPr lang="en-US" dirty="0"/>
          </a:p>
        </p:txBody>
      </p:sp>
      <p:sp>
        <p:nvSpPr>
          <p:cNvPr id="4" name="Slide Number Placeholder 3"/>
          <p:cNvSpPr>
            <a:spLocks noGrp="1"/>
          </p:cNvSpPr>
          <p:nvPr>
            <p:ph type="sldNum" sz="quarter" idx="10"/>
          </p:nvPr>
        </p:nvSpPr>
        <p:spPr/>
        <p:txBody>
          <a:bodyPr/>
          <a:lstStyle/>
          <a:p>
            <a:fld id="{37E5F59F-3EB9-1644-A18C-B0AC1AD96619}" type="slidenum">
              <a:rPr lang="en-US" smtClean="0"/>
              <a:pPr/>
              <a:t>24</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73650526"/>
      </p:ext>
    </p:extLst>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E5F59F-3EB9-1644-A18C-B0AC1AD96619}" type="slidenum">
              <a:rPr lang="en-US" smtClean="0"/>
              <a:pPr/>
              <a:t>25</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94951212"/>
      </p:ext>
    </p:extLst>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 news:</a:t>
            </a:r>
            <a:r>
              <a:rPr lang="en-US" baseline="0" dirty="0" smtClean="0"/>
              <a:t>  There are ways to help and students CAN change</a:t>
            </a:r>
            <a:endParaRPr lang="en-US" dirty="0"/>
          </a:p>
        </p:txBody>
      </p:sp>
      <p:sp>
        <p:nvSpPr>
          <p:cNvPr id="4" name="Slide Number Placeholder 3"/>
          <p:cNvSpPr>
            <a:spLocks noGrp="1"/>
          </p:cNvSpPr>
          <p:nvPr>
            <p:ph type="sldNum" sz="quarter" idx="10"/>
          </p:nvPr>
        </p:nvSpPr>
        <p:spPr/>
        <p:txBody>
          <a:bodyPr/>
          <a:lstStyle/>
          <a:p>
            <a:fld id="{37E5F59F-3EB9-1644-A18C-B0AC1AD96619}" type="slidenum">
              <a:rPr lang="en-US" smtClean="0"/>
              <a:pPr/>
              <a:t>26</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Paula </a:t>
            </a:r>
            <a:r>
              <a:rPr lang="en-US" dirty="0" err="1" smtClean="0"/>
              <a:t>Olszewski-Kubilius</a:t>
            </a:r>
            <a:r>
              <a:rPr lang="en-US" dirty="0" smtClean="0"/>
              <a:t>,</a:t>
            </a:r>
            <a:r>
              <a:rPr lang="en-US" baseline="0" dirty="0" smtClean="0"/>
              <a:t> editor of Gifted Child Today</a:t>
            </a:r>
            <a:endParaRPr lang="en-US" dirty="0"/>
          </a:p>
        </p:txBody>
      </p:sp>
      <p:sp>
        <p:nvSpPr>
          <p:cNvPr id="4" name="Slide Number Placeholder 3"/>
          <p:cNvSpPr>
            <a:spLocks noGrp="1"/>
          </p:cNvSpPr>
          <p:nvPr>
            <p:ph type="sldNum" sz="quarter" idx="10"/>
          </p:nvPr>
        </p:nvSpPr>
        <p:spPr/>
        <p:txBody>
          <a:bodyPr/>
          <a:lstStyle/>
          <a:p>
            <a:fld id="{37E5F59F-3EB9-1644-A18C-B0AC1AD96619}" type="slidenum">
              <a:rPr lang="en-US" smtClean="0"/>
              <a:pPr/>
              <a:t>27</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Adults</a:t>
            </a:r>
            <a:r>
              <a:rPr lang="en-US" baseline="0" dirty="0" smtClean="0"/>
              <a:t> must deal with lying, do not ignore this symptom</a:t>
            </a:r>
            <a:endParaRPr lang="en-US" dirty="0"/>
          </a:p>
        </p:txBody>
      </p:sp>
      <p:sp>
        <p:nvSpPr>
          <p:cNvPr id="4" name="Slide Number Placeholder 3"/>
          <p:cNvSpPr>
            <a:spLocks noGrp="1"/>
          </p:cNvSpPr>
          <p:nvPr>
            <p:ph type="sldNum" sz="quarter" idx="10"/>
          </p:nvPr>
        </p:nvSpPr>
        <p:spPr/>
        <p:txBody>
          <a:bodyPr/>
          <a:lstStyle/>
          <a:p>
            <a:fld id="{37E5F59F-3EB9-1644-A18C-B0AC1AD96619}" type="slidenum">
              <a:rPr lang="en-US" smtClean="0"/>
              <a:pPr/>
              <a:t>28</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41927359"/>
      </p:ext>
    </p:extLst>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Related problems may need to be dealt with</a:t>
            </a:r>
            <a:endParaRPr lang="en-US" dirty="0"/>
          </a:p>
        </p:txBody>
      </p:sp>
      <p:sp>
        <p:nvSpPr>
          <p:cNvPr id="4" name="Slide Number Placeholder 3"/>
          <p:cNvSpPr>
            <a:spLocks noGrp="1"/>
          </p:cNvSpPr>
          <p:nvPr>
            <p:ph type="sldNum" sz="quarter" idx="10"/>
          </p:nvPr>
        </p:nvSpPr>
        <p:spPr/>
        <p:txBody>
          <a:bodyPr/>
          <a:lstStyle/>
          <a:p>
            <a:fld id="{37E5F59F-3EB9-1644-A18C-B0AC1AD96619}" type="slidenum">
              <a:rPr lang="en-US" smtClean="0"/>
              <a:pPr/>
              <a:t>29</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71586049"/>
      </p:ext>
    </p:extLst>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Help child</a:t>
            </a:r>
            <a:r>
              <a:rPr lang="en-US" baseline="0" dirty="0" smtClean="0"/>
              <a:t> to see their strengths– build on them</a:t>
            </a:r>
            <a:endParaRPr lang="en-US" dirty="0"/>
          </a:p>
        </p:txBody>
      </p:sp>
      <p:sp>
        <p:nvSpPr>
          <p:cNvPr id="4" name="Slide Number Placeholder 3"/>
          <p:cNvSpPr>
            <a:spLocks noGrp="1"/>
          </p:cNvSpPr>
          <p:nvPr>
            <p:ph type="sldNum" sz="quarter" idx="10"/>
          </p:nvPr>
        </p:nvSpPr>
        <p:spPr/>
        <p:txBody>
          <a:bodyPr/>
          <a:lstStyle/>
          <a:p>
            <a:fld id="{37E5F59F-3EB9-1644-A18C-B0AC1AD96619}" type="slidenum">
              <a:rPr lang="en-US" smtClean="0"/>
              <a:pPr/>
              <a:t>30</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69954042"/>
      </p:ext>
    </p:extLst>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NOT ASSUME THESE SKILLS</a:t>
            </a:r>
            <a:r>
              <a:rPr lang="en-US" baseline="0" dirty="0" smtClean="0"/>
              <a:t> ARE PRESENT</a:t>
            </a:r>
            <a:endParaRPr lang="en-US" dirty="0"/>
          </a:p>
        </p:txBody>
      </p:sp>
      <p:sp>
        <p:nvSpPr>
          <p:cNvPr id="4" name="Slide Number Placeholder 3"/>
          <p:cNvSpPr>
            <a:spLocks noGrp="1"/>
          </p:cNvSpPr>
          <p:nvPr>
            <p:ph type="sldNum" sz="quarter" idx="10"/>
          </p:nvPr>
        </p:nvSpPr>
        <p:spPr/>
        <p:txBody>
          <a:bodyPr/>
          <a:lstStyle/>
          <a:p>
            <a:fld id="{37E5F59F-3EB9-1644-A18C-B0AC1AD96619}" type="slidenum">
              <a:rPr lang="en-US" smtClean="0"/>
              <a:pPr/>
              <a:t>31</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5522918"/>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Common traits described by teachers/parents</a:t>
            </a:r>
            <a:endParaRPr lang="en-US" dirty="0"/>
          </a:p>
        </p:txBody>
      </p:sp>
      <p:sp>
        <p:nvSpPr>
          <p:cNvPr id="4" name="Slide Number Placeholder 3"/>
          <p:cNvSpPr>
            <a:spLocks noGrp="1"/>
          </p:cNvSpPr>
          <p:nvPr>
            <p:ph type="sldNum" sz="quarter" idx="10"/>
          </p:nvPr>
        </p:nvSpPr>
        <p:spPr/>
        <p:txBody>
          <a:bodyPr/>
          <a:lstStyle/>
          <a:p>
            <a:fld id="{37E5F59F-3EB9-1644-A18C-B0AC1AD96619}" type="slidenum">
              <a:rPr lang="en-US" smtClean="0"/>
              <a:pPr/>
              <a:t>3</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49088746"/>
      </p:ext>
    </p:extLst>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Build on the positive. Develop a checklist for your child to physically see traits, have them complete it.  Emphasize strengths. Then work</a:t>
            </a:r>
            <a:r>
              <a:rPr lang="en-US" baseline="0" dirty="0" smtClean="0"/>
              <a:t> on a few weaknesses at a time.</a:t>
            </a:r>
            <a:endParaRPr lang="en-US" dirty="0"/>
          </a:p>
        </p:txBody>
      </p:sp>
      <p:sp>
        <p:nvSpPr>
          <p:cNvPr id="4" name="Slide Number Placeholder 3"/>
          <p:cNvSpPr>
            <a:spLocks noGrp="1"/>
          </p:cNvSpPr>
          <p:nvPr>
            <p:ph type="sldNum" sz="quarter" idx="10"/>
          </p:nvPr>
        </p:nvSpPr>
        <p:spPr/>
        <p:txBody>
          <a:bodyPr/>
          <a:lstStyle/>
          <a:p>
            <a:fld id="{37E5F59F-3EB9-1644-A18C-B0AC1AD96619}" type="slidenum">
              <a:rPr lang="en-US" smtClean="0"/>
              <a:pPr/>
              <a:t>32</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26617284"/>
      </p:ext>
    </p:extLst>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has praise worked the best for you?  What was said?</a:t>
            </a:r>
            <a:r>
              <a:rPr lang="en-US" baseline="0" dirty="0" smtClean="0"/>
              <a:t>  Why did it work so well?</a:t>
            </a:r>
          </a:p>
          <a:p>
            <a:r>
              <a:rPr lang="en-US" baseline="0" dirty="0" smtClean="0"/>
              <a:t>Underachievers do not hear praise often, and generalized praise is usually interpreted as insincere.  Give compliments for attempts not only finished products</a:t>
            </a:r>
            <a:endParaRPr lang="en-US" dirty="0"/>
          </a:p>
        </p:txBody>
      </p:sp>
      <p:sp>
        <p:nvSpPr>
          <p:cNvPr id="4" name="Slide Number Placeholder 3"/>
          <p:cNvSpPr>
            <a:spLocks noGrp="1"/>
          </p:cNvSpPr>
          <p:nvPr>
            <p:ph type="sldNum" sz="quarter" idx="10"/>
          </p:nvPr>
        </p:nvSpPr>
        <p:spPr/>
        <p:txBody>
          <a:bodyPr/>
          <a:lstStyle/>
          <a:p>
            <a:fld id="{37E5F59F-3EB9-1644-A18C-B0AC1AD96619}" type="slidenum">
              <a:rPr lang="en-US" smtClean="0"/>
              <a:pPr/>
              <a:t>33</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66350858"/>
      </p:ext>
    </p:extLst>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Communicate</a:t>
            </a:r>
            <a:r>
              <a:rPr lang="en-US" baseline="0" dirty="0" smtClean="0"/>
              <a:t> with all teachers regarding your child. Teachers talk, but info is not always relayed.  </a:t>
            </a:r>
          </a:p>
          <a:p>
            <a:endParaRPr lang="en-US" baseline="0" dirty="0" smtClean="0"/>
          </a:p>
          <a:p>
            <a:r>
              <a:rPr lang="en-US" baseline="0" dirty="0" smtClean="0"/>
              <a:t>Use conferences as a chance to check in but do not expect lengthy time unless you have asked for it.  Be careful to not be all negative, avoid humiliating child. May need to come without student</a:t>
            </a:r>
            <a:endParaRPr lang="en-US" dirty="0"/>
          </a:p>
        </p:txBody>
      </p:sp>
      <p:sp>
        <p:nvSpPr>
          <p:cNvPr id="4" name="Slide Number Placeholder 3"/>
          <p:cNvSpPr>
            <a:spLocks noGrp="1"/>
          </p:cNvSpPr>
          <p:nvPr>
            <p:ph type="sldNum" sz="quarter" idx="10"/>
          </p:nvPr>
        </p:nvSpPr>
        <p:spPr/>
        <p:txBody>
          <a:bodyPr/>
          <a:lstStyle/>
          <a:p>
            <a:fld id="{37E5F59F-3EB9-1644-A18C-B0AC1AD96619}" type="slidenum">
              <a:rPr lang="en-US" smtClean="0"/>
              <a:pPr/>
              <a:t>35</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95794175"/>
      </p:ext>
    </p:extLst>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Increased</a:t>
            </a:r>
            <a:r>
              <a:rPr lang="en-US" baseline="0" dirty="0" smtClean="0"/>
              <a:t> risk taking– trying something you may not do well in – positive outcomes, even when you fail…you learn</a:t>
            </a:r>
            <a:endParaRPr lang="en-US" dirty="0"/>
          </a:p>
        </p:txBody>
      </p:sp>
      <p:sp>
        <p:nvSpPr>
          <p:cNvPr id="4" name="Slide Number Placeholder 3"/>
          <p:cNvSpPr>
            <a:spLocks noGrp="1"/>
          </p:cNvSpPr>
          <p:nvPr>
            <p:ph type="sldNum" sz="quarter" idx="10"/>
          </p:nvPr>
        </p:nvSpPr>
        <p:spPr/>
        <p:txBody>
          <a:bodyPr/>
          <a:lstStyle/>
          <a:p>
            <a:fld id="{37E5F59F-3EB9-1644-A18C-B0AC1AD96619}" type="slidenum">
              <a:rPr lang="en-US" smtClean="0"/>
              <a:pPr/>
              <a:t>36</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26862134"/>
      </p:ext>
    </p:extLst>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Lectures,</a:t>
            </a:r>
            <a:r>
              <a:rPr lang="en-US" baseline="0" dirty="0" smtClean="0"/>
              <a:t> explanations. Most of the time eyes glaze over</a:t>
            </a:r>
          </a:p>
          <a:p>
            <a:r>
              <a:rPr lang="en-US" baseline="0" dirty="0" smtClean="0"/>
              <a:t>Tutoring in deficit area:  Small groups or one on one, will succeed because they are dependent upon leader. Once this goes away, it continues.  Tutor must be versed about issues and be able to help the student progress quickly</a:t>
            </a:r>
          </a:p>
          <a:p>
            <a:r>
              <a:rPr lang="en-US" baseline="0" dirty="0" smtClean="0"/>
              <a:t>Last one was hardest /is hardest for me to accept</a:t>
            </a:r>
            <a:endParaRPr lang="en-US" dirty="0"/>
          </a:p>
        </p:txBody>
      </p:sp>
      <p:sp>
        <p:nvSpPr>
          <p:cNvPr id="4" name="Slide Number Placeholder 3"/>
          <p:cNvSpPr>
            <a:spLocks noGrp="1"/>
          </p:cNvSpPr>
          <p:nvPr>
            <p:ph type="sldNum" sz="quarter" idx="10"/>
          </p:nvPr>
        </p:nvSpPr>
        <p:spPr/>
        <p:txBody>
          <a:bodyPr/>
          <a:lstStyle/>
          <a:p>
            <a:fld id="{37E5F59F-3EB9-1644-A18C-B0AC1AD96619}" type="slidenum">
              <a:rPr lang="en-US" smtClean="0"/>
              <a:pPr/>
              <a:t>38</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21038494"/>
      </p:ext>
    </p:extLst>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book brought to my attention by a parent, several have found it to be very helpful</a:t>
            </a:r>
            <a:endParaRPr lang="en-US" dirty="0"/>
          </a:p>
        </p:txBody>
      </p:sp>
      <p:sp>
        <p:nvSpPr>
          <p:cNvPr id="4" name="Slide Number Placeholder 3"/>
          <p:cNvSpPr>
            <a:spLocks noGrp="1"/>
          </p:cNvSpPr>
          <p:nvPr>
            <p:ph type="sldNum" sz="quarter" idx="10"/>
          </p:nvPr>
        </p:nvSpPr>
        <p:spPr/>
        <p:txBody>
          <a:bodyPr/>
          <a:lstStyle/>
          <a:p>
            <a:fld id="{37E5F59F-3EB9-1644-A18C-B0AC1AD96619}" type="slidenum">
              <a:rPr lang="en-US" smtClean="0"/>
              <a:pPr/>
              <a:t>39</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90654132"/>
      </p:ext>
    </p:extLst>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Homework is in locker, don’t go until too late to get to class on time. don’t ask</a:t>
            </a:r>
            <a:r>
              <a:rPr lang="en-US" baseline="0" dirty="0" smtClean="0"/>
              <a:t> to go til end of class. Really it is our fault that we put the locker so far away</a:t>
            </a:r>
          </a:p>
          <a:p>
            <a:r>
              <a:rPr lang="en-US" dirty="0" smtClean="0"/>
              <a:t>-Passively forget to do a task -Rarely refuse</a:t>
            </a:r>
            <a:r>
              <a:rPr lang="en-US" baseline="0" dirty="0" smtClean="0"/>
              <a:t> outright, just never get around</a:t>
            </a:r>
          </a:p>
          <a:p>
            <a:r>
              <a:rPr lang="en-US" baseline="0" dirty="0" smtClean="0"/>
              <a:t>-Consummate victims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the core are self-defeating beliefs about anger,</a:t>
            </a:r>
            <a:r>
              <a:rPr lang="en-US" baseline="0" dirty="0" smtClean="0"/>
              <a:t> </a:t>
            </a:r>
            <a:r>
              <a:rPr lang="en-US" dirty="0" smtClean="0"/>
              <a:t>disappointment, and expressing their desires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37E5F59F-3EB9-1644-A18C-B0AC1AD96619}" type="slidenum">
              <a:rPr lang="en-US" smtClean="0"/>
              <a:pPr/>
              <a:t>40</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92375181"/>
      </p:ext>
    </p:extLst>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Failure</a:t>
            </a:r>
            <a:r>
              <a:rPr lang="en-US" baseline="0" dirty="0" smtClean="0"/>
              <a:t> happens as a result of something else and you’ve just proved it</a:t>
            </a:r>
            <a:endParaRPr lang="en-US" dirty="0"/>
          </a:p>
        </p:txBody>
      </p:sp>
      <p:sp>
        <p:nvSpPr>
          <p:cNvPr id="4" name="Slide Number Placeholder 3"/>
          <p:cNvSpPr>
            <a:spLocks noGrp="1"/>
          </p:cNvSpPr>
          <p:nvPr>
            <p:ph type="sldNum" sz="quarter" idx="10"/>
          </p:nvPr>
        </p:nvSpPr>
        <p:spPr/>
        <p:txBody>
          <a:bodyPr/>
          <a:lstStyle/>
          <a:p>
            <a:fld id="{37E5F59F-3EB9-1644-A18C-B0AC1AD96619}" type="slidenum">
              <a:rPr lang="en-US" smtClean="0"/>
              <a:pPr/>
              <a:t>41</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38343378"/>
      </p:ext>
    </p:extLst>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may work for a respected teacher also</a:t>
            </a:r>
            <a:endParaRPr lang="en-US" dirty="0"/>
          </a:p>
        </p:txBody>
      </p:sp>
      <p:sp>
        <p:nvSpPr>
          <p:cNvPr id="4" name="Slide Number Placeholder 3"/>
          <p:cNvSpPr>
            <a:spLocks noGrp="1"/>
          </p:cNvSpPr>
          <p:nvPr>
            <p:ph type="sldNum" sz="quarter" idx="10"/>
          </p:nvPr>
        </p:nvSpPr>
        <p:spPr/>
        <p:txBody>
          <a:bodyPr/>
          <a:lstStyle/>
          <a:p>
            <a:fld id="{37E5F59F-3EB9-1644-A18C-B0AC1AD96619}" type="slidenum">
              <a:rPr lang="en-US" smtClean="0"/>
              <a:pPr/>
              <a:t>43</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5668039"/>
      </p:ext>
    </p:extLst>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put them in their place– it only destroys</a:t>
            </a:r>
            <a:r>
              <a:rPr lang="en-US" baseline="0" dirty="0" smtClean="0"/>
              <a:t> any possible relationship</a:t>
            </a:r>
            <a:endParaRPr lang="en-US" dirty="0"/>
          </a:p>
        </p:txBody>
      </p:sp>
      <p:sp>
        <p:nvSpPr>
          <p:cNvPr id="4" name="Slide Number Placeholder 3"/>
          <p:cNvSpPr>
            <a:spLocks noGrp="1"/>
          </p:cNvSpPr>
          <p:nvPr>
            <p:ph type="sldNum" sz="quarter" idx="10"/>
          </p:nvPr>
        </p:nvSpPr>
        <p:spPr/>
        <p:txBody>
          <a:bodyPr/>
          <a:lstStyle/>
          <a:p>
            <a:fld id="{37E5F59F-3EB9-1644-A18C-B0AC1AD96619}" type="slidenum">
              <a:rPr lang="en-US" smtClean="0"/>
              <a:pPr/>
              <a:t>44</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9334041"/>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Must believe he/she can succeed</a:t>
            </a:r>
          </a:p>
          <a:p>
            <a:r>
              <a:rPr lang="en-US" dirty="0" smtClean="0"/>
              <a:t>Grades</a:t>
            </a:r>
            <a:r>
              <a:rPr lang="en-US" baseline="0" dirty="0" smtClean="0"/>
              <a:t> or test scores only source of success, motivation wanes</a:t>
            </a:r>
          </a:p>
          <a:p>
            <a:r>
              <a:rPr lang="en-US" baseline="0" dirty="0" smtClean="0"/>
              <a:t>No expectation of success = motivation is destroyed</a:t>
            </a:r>
            <a:endParaRPr lang="en-US" dirty="0"/>
          </a:p>
        </p:txBody>
      </p:sp>
      <p:sp>
        <p:nvSpPr>
          <p:cNvPr id="4" name="Slide Number Placeholder 3"/>
          <p:cNvSpPr>
            <a:spLocks noGrp="1"/>
          </p:cNvSpPr>
          <p:nvPr>
            <p:ph type="sldNum" sz="quarter" idx="10"/>
          </p:nvPr>
        </p:nvSpPr>
        <p:spPr/>
        <p:txBody>
          <a:bodyPr/>
          <a:lstStyle/>
          <a:p>
            <a:fld id="{37E5F59F-3EB9-1644-A18C-B0AC1AD96619}" type="slidenum">
              <a:rPr lang="en-US" smtClean="0"/>
              <a:pPr/>
              <a:t>4</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99149067"/>
      </p:ext>
    </p:extLst>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Parents often very controlling, lots of rules</a:t>
            </a:r>
          </a:p>
          <a:p>
            <a:r>
              <a:rPr lang="en-US" dirty="0" smtClean="0"/>
              <a:t>Lack communication and expression of emotion, become angry. Resent school due to more</a:t>
            </a:r>
            <a:r>
              <a:rPr lang="en-US" baseline="0" dirty="0" smtClean="0"/>
              <a:t> rules.</a:t>
            </a:r>
          </a:p>
          <a:p>
            <a:r>
              <a:rPr lang="en-US" baseline="0" dirty="0" smtClean="0"/>
              <a:t>Want approval</a:t>
            </a:r>
            <a:endParaRPr lang="en-US" dirty="0"/>
          </a:p>
        </p:txBody>
      </p:sp>
      <p:sp>
        <p:nvSpPr>
          <p:cNvPr id="4" name="Slide Number Placeholder 3"/>
          <p:cNvSpPr>
            <a:spLocks noGrp="1"/>
          </p:cNvSpPr>
          <p:nvPr>
            <p:ph type="sldNum" sz="quarter" idx="10"/>
          </p:nvPr>
        </p:nvSpPr>
        <p:spPr/>
        <p:txBody>
          <a:bodyPr/>
          <a:lstStyle/>
          <a:p>
            <a:fld id="{37E5F59F-3EB9-1644-A18C-B0AC1AD96619}" type="slidenum">
              <a:rPr lang="en-US" smtClean="0"/>
              <a:pPr/>
              <a:t>45</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75948030"/>
      </p:ext>
    </p:extLst>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Often have self-defeating/revenge-seeking behavior so will take time to change</a:t>
            </a:r>
          </a:p>
          <a:p>
            <a:r>
              <a:rPr lang="en-US" dirty="0" smtClean="0"/>
              <a:t>Power-struggles or</a:t>
            </a:r>
            <a:r>
              <a:rPr lang="en-US" baseline="0" dirty="0" smtClean="0"/>
              <a:t> frequent approval seeking are common</a:t>
            </a:r>
            <a:endParaRPr lang="en-US" dirty="0"/>
          </a:p>
        </p:txBody>
      </p:sp>
      <p:sp>
        <p:nvSpPr>
          <p:cNvPr id="4" name="Slide Number Placeholder 3"/>
          <p:cNvSpPr>
            <a:spLocks noGrp="1"/>
          </p:cNvSpPr>
          <p:nvPr>
            <p:ph type="sldNum" sz="quarter" idx="10"/>
          </p:nvPr>
        </p:nvSpPr>
        <p:spPr/>
        <p:txBody>
          <a:bodyPr/>
          <a:lstStyle/>
          <a:p>
            <a:fld id="{37E5F59F-3EB9-1644-A18C-B0AC1AD96619}" type="slidenum">
              <a:rPr lang="en-US" smtClean="0"/>
              <a:pPr/>
              <a:t>46</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17875281"/>
      </p:ext>
    </p:extLst>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Usually start the year out well, then revert</a:t>
            </a:r>
          </a:p>
          <a:p>
            <a:r>
              <a:rPr lang="en-US" dirty="0" smtClean="0"/>
              <a:t>Boredom</a:t>
            </a:r>
            <a:r>
              <a:rPr lang="en-US" baseline="0" dirty="0" smtClean="0"/>
              <a:t> but no idea as to what to do—so we give them something to do, remains dependent </a:t>
            </a:r>
            <a:endParaRPr lang="en-US" dirty="0" smtClean="0"/>
          </a:p>
          <a:p>
            <a:r>
              <a:rPr lang="en-US" dirty="0" smtClean="0"/>
              <a:t>A followed by an F</a:t>
            </a:r>
          </a:p>
          <a:p>
            <a:r>
              <a:rPr lang="en-US" dirty="0" smtClean="0"/>
              <a:t>Failure</a:t>
            </a:r>
            <a:r>
              <a:rPr lang="en-US" baseline="0" dirty="0" smtClean="0"/>
              <a:t> is security, </a:t>
            </a:r>
            <a:endParaRPr lang="en-US" dirty="0"/>
          </a:p>
        </p:txBody>
      </p:sp>
      <p:sp>
        <p:nvSpPr>
          <p:cNvPr id="4" name="Slide Number Placeholder 3"/>
          <p:cNvSpPr>
            <a:spLocks noGrp="1"/>
          </p:cNvSpPr>
          <p:nvPr>
            <p:ph type="sldNum" sz="quarter" idx="10"/>
          </p:nvPr>
        </p:nvSpPr>
        <p:spPr/>
        <p:txBody>
          <a:bodyPr/>
          <a:lstStyle/>
          <a:p>
            <a:fld id="{37E5F59F-3EB9-1644-A18C-B0AC1AD96619}" type="slidenum">
              <a:rPr lang="en-US" smtClean="0"/>
              <a:pPr/>
              <a:t>47</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02708977"/>
      </p:ext>
    </p:extLst>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Surprisingly very competitive, uses” friends” to form alliances</a:t>
            </a:r>
          </a:p>
          <a:p>
            <a:r>
              <a:rPr lang="en-US" dirty="0" smtClean="0"/>
              <a:t>“Scarlett</a:t>
            </a:r>
            <a:r>
              <a:rPr lang="en-US" baseline="0" dirty="0" smtClean="0"/>
              <a:t> O Hara” befriends Miss Melly to undermine her competitiveness</a:t>
            </a:r>
            <a:endParaRPr lang="en-US" dirty="0"/>
          </a:p>
        </p:txBody>
      </p:sp>
      <p:sp>
        <p:nvSpPr>
          <p:cNvPr id="4" name="Slide Number Placeholder 3"/>
          <p:cNvSpPr>
            <a:spLocks noGrp="1"/>
          </p:cNvSpPr>
          <p:nvPr>
            <p:ph type="sldNum" sz="quarter" idx="10"/>
          </p:nvPr>
        </p:nvSpPr>
        <p:spPr/>
        <p:txBody>
          <a:bodyPr/>
          <a:lstStyle/>
          <a:p>
            <a:fld id="{37E5F59F-3EB9-1644-A18C-B0AC1AD96619}" type="slidenum">
              <a:rPr lang="en-US" smtClean="0"/>
              <a:pPr/>
              <a:t>49</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49189778"/>
      </p:ext>
    </p:extLst>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 with younger students is a good way to get positive attention.  Usually NOT peers, as they become judgmental.</a:t>
            </a:r>
            <a:endParaRPr lang="en-US" dirty="0"/>
          </a:p>
        </p:txBody>
      </p:sp>
      <p:sp>
        <p:nvSpPr>
          <p:cNvPr id="4" name="Slide Number Placeholder 3"/>
          <p:cNvSpPr>
            <a:spLocks noGrp="1"/>
          </p:cNvSpPr>
          <p:nvPr>
            <p:ph type="sldNum" sz="quarter" idx="10"/>
          </p:nvPr>
        </p:nvSpPr>
        <p:spPr/>
        <p:txBody>
          <a:bodyPr/>
          <a:lstStyle/>
          <a:p>
            <a:fld id="{37E5F59F-3EB9-1644-A18C-B0AC1AD96619}" type="slidenum">
              <a:rPr lang="en-US" smtClean="0"/>
              <a:pPr/>
              <a:t>50</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70943582"/>
      </p:ext>
    </p:extLst>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 develop other phobias</a:t>
            </a:r>
          </a:p>
          <a:p>
            <a:r>
              <a:rPr lang="en-US" dirty="0" smtClean="0"/>
              <a:t>Make themselves dependent upon teachers as well as parents</a:t>
            </a:r>
            <a:endParaRPr lang="en-US" dirty="0"/>
          </a:p>
        </p:txBody>
      </p:sp>
      <p:sp>
        <p:nvSpPr>
          <p:cNvPr id="4" name="Slide Number Placeholder 3"/>
          <p:cNvSpPr>
            <a:spLocks noGrp="1"/>
          </p:cNvSpPr>
          <p:nvPr>
            <p:ph type="sldNum" sz="quarter" idx="10"/>
          </p:nvPr>
        </p:nvSpPr>
        <p:spPr/>
        <p:txBody>
          <a:bodyPr/>
          <a:lstStyle/>
          <a:p>
            <a:fld id="{37E5F59F-3EB9-1644-A18C-B0AC1AD96619}" type="slidenum">
              <a:rPr lang="en-US" smtClean="0"/>
              <a:pPr/>
              <a:t>51</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81444901"/>
      </p:ext>
    </p:extLst>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Wanted to just offer advice:</a:t>
            </a:r>
            <a:r>
              <a:rPr lang="en-US" baseline="0" dirty="0" smtClean="0"/>
              <a:t> easy, just use a calendar, notebook, etc.  For him, not easy or obvious. A break though in my thinking.</a:t>
            </a:r>
            <a:endParaRPr lang="en-US" dirty="0"/>
          </a:p>
        </p:txBody>
      </p:sp>
      <p:sp>
        <p:nvSpPr>
          <p:cNvPr id="4" name="Slide Number Placeholder 3"/>
          <p:cNvSpPr>
            <a:spLocks noGrp="1"/>
          </p:cNvSpPr>
          <p:nvPr>
            <p:ph type="sldNum" sz="quarter" idx="10"/>
          </p:nvPr>
        </p:nvSpPr>
        <p:spPr/>
        <p:txBody>
          <a:bodyPr/>
          <a:lstStyle/>
          <a:p>
            <a:fld id="{37E5F59F-3EB9-1644-A18C-B0AC1AD96619}" type="slidenum">
              <a:rPr lang="en-US" smtClean="0"/>
              <a:pPr/>
              <a:t>52</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18618193"/>
      </p:ext>
    </p:extLst>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Possible success?  Previously</a:t>
            </a:r>
            <a:r>
              <a:rPr lang="en-US" baseline="0" dirty="0" smtClean="0"/>
              <a:t> would have offered advice– I know what to do, I am a successful adult who NEVER misses obligations. Conversation didn’t take more than a few minutes, as did follow up, but I HAD TO MAKE AN</a:t>
            </a:r>
            <a:r>
              <a:rPr lang="en-US" baseline="0" dirty="0" smtClean="0"/>
              <a:t> APT to ensure we did meet.</a:t>
            </a:r>
            <a:endParaRPr lang="en-US" dirty="0"/>
          </a:p>
        </p:txBody>
      </p:sp>
      <p:sp>
        <p:nvSpPr>
          <p:cNvPr id="4" name="Slide Number Placeholder 3"/>
          <p:cNvSpPr>
            <a:spLocks noGrp="1"/>
          </p:cNvSpPr>
          <p:nvPr>
            <p:ph type="sldNum" sz="quarter" idx="10"/>
          </p:nvPr>
        </p:nvSpPr>
        <p:spPr/>
        <p:txBody>
          <a:bodyPr/>
          <a:lstStyle/>
          <a:p>
            <a:fld id="{37E5F59F-3EB9-1644-A18C-B0AC1AD96619}" type="slidenum">
              <a:rPr lang="en-US" smtClean="0"/>
              <a:pPr/>
              <a:t>53</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81589439"/>
      </p:ext>
    </p:extLst>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Counselor</a:t>
            </a:r>
            <a:r>
              <a:rPr lang="en-US" baseline="0" dirty="0" smtClean="0"/>
              <a:t> may provide support</a:t>
            </a:r>
            <a:endParaRPr lang="en-US" dirty="0"/>
          </a:p>
        </p:txBody>
      </p:sp>
      <p:sp>
        <p:nvSpPr>
          <p:cNvPr id="4" name="Slide Number Placeholder 3"/>
          <p:cNvSpPr>
            <a:spLocks noGrp="1"/>
          </p:cNvSpPr>
          <p:nvPr>
            <p:ph type="sldNum" sz="quarter" idx="10"/>
          </p:nvPr>
        </p:nvSpPr>
        <p:spPr/>
        <p:txBody>
          <a:bodyPr/>
          <a:lstStyle/>
          <a:p>
            <a:fld id="{37E5F59F-3EB9-1644-A18C-B0AC1AD96619}" type="slidenum">
              <a:rPr lang="en-US" smtClean="0"/>
              <a:pPr/>
              <a:t>54</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Special</a:t>
            </a:r>
            <a:r>
              <a:rPr lang="en-US" baseline="0" dirty="0" smtClean="0"/>
              <a:t> </a:t>
            </a:r>
            <a:r>
              <a:rPr lang="en-US" baseline="0" dirty="0" smtClean="0"/>
              <a:t>people who should be treated specially</a:t>
            </a:r>
          </a:p>
          <a:p>
            <a:r>
              <a:rPr lang="en-US" baseline="0" dirty="0" smtClean="0"/>
              <a:t>Will go to best college even </a:t>
            </a:r>
            <a:r>
              <a:rPr lang="en-US" baseline="0" dirty="0" smtClean="0"/>
              <a:t>though </a:t>
            </a:r>
            <a:r>
              <a:rPr lang="en-US" baseline="0" dirty="0" smtClean="0"/>
              <a:t>failed algebra</a:t>
            </a:r>
            <a:endParaRPr lang="en-US" dirty="0"/>
          </a:p>
        </p:txBody>
      </p:sp>
      <p:sp>
        <p:nvSpPr>
          <p:cNvPr id="4" name="Slide Number Placeholder 3"/>
          <p:cNvSpPr>
            <a:spLocks noGrp="1"/>
          </p:cNvSpPr>
          <p:nvPr>
            <p:ph type="sldNum" sz="quarter" idx="10"/>
          </p:nvPr>
        </p:nvSpPr>
        <p:spPr/>
        <p:txBody>
          <a:bodyPr/>
          <a:lstStyle/>
          <a:p>
            <a:fld id="{37E5F59F-3EB9-1644-A18C-B0AC1AD96619}" type="slidenum">
              <a:rPr lang="en-US" smtClean="0"/>
              <a:pPr/>
              <a:t>55</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15946352"/>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Anxiety created by real or perceived threats of failure, rejection, or judgment</a:t>
            </a:r>
          </a:p>
          <a:p>
            <a:r>
              <a:rPr lang="en-US" dirty="0" smtClean="0"/>
              <a:t>Perception is that results</a:t>
            </a:r>
            <a:r>
              <a:rPr lang="en-US" baseline="0" dirty="0" smtClean="0"/>
              <a:t> will end in failure, so not trying is better choice than possible rejection/failure</a:t>
            </a:r>
            <a:endParaRPr lang="en-US" dirty="0" smtClean="0"/>
          </a:p>
          <a:p>
            <a:r>
              <a:rPr lang="en-US" dirty="0" smtClean="0"/>
              <a:t>Failure looks better if not trying in first place</a:t>
            </a:r>
          </a:p>
          <a:p>
            <a:r>
              <a:rPr lang="en-US" dirty="0" smtClean="0"/>
              <a:t>Feelings of alienation from peers and teachers</a:t>
            </a:r>
            <a:endParaRPr lang="en-US" dirty="0"/>
          </a:p>
        </p:txBody>
      </p:sp>
      <p:sp>
        <p:nvSpPr>
          <p:cNvPr id="4" name="Slide Number Placeholder 3"/>
          <p:cNvSpPr>
            <a:spLocks noGrp="1"/>
          </p:cNvSpPr>
          <p:nvPr>
            <p:ph type="sldNum" sz="quarter" idx="10"/>
          </p:nvPr>
        </p:nvSpPr>
        <p:spPr/>
        <p:txBody>
          <a:bodyPr/>
          <a:lstStyle/>
          <a:p>
            <a:fld id="{37E5F59F-3EB9-1644-A18C-B0AC1AD96619}" type="slidenum">
              <a:rPr lang="en-US" smtClean="0"/>
              <a:pPr/>
              <a:t>5</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39545082"/>
      </p:ext>
    </p:extLst>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Confront</a:t>
            </a:r>
            <a:r>
              <a:rPr lang="en-US" baseline="0" dirty="0" smtClean="0"/>
              <a:t> reality vs. fantasy</a:t>
            </a:r>
          </a:p>
          <a:p>
            <a:endParaRPr lang="en-US" dirty="0"/>
          </a:p>
        </p:txBody>
      </p:sp>
      <p:sp>
        <p:nvSpPr>
          <p:cNvPr id="4" name="Slide Number Placeholder 3"/>
          <p:cNvSpPr>
            <a:spLocks noGrp="1"/>
          </p:cNvSpPr>
          <p:nvPr>
            <p:ph type="sldNum" sz="quarter" idx="10"/>
          </p:nvPr>
        </p:nvSpPr>
        <p:spPr/>
        <p:txBody>
          <a:bodyPr/>
          <a:lstStyle/>
          <a:p>
            <a:fld id="{37E5F59F-3EB9-1644-A18C-B0AC1AD96619}" type="slidenum">
              <a:rPr lang="en-US" smtClean="0"/>
              <a:pPr/>
              <a:t>56</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06628394"/>
      </p:ext>
    </p:extLst>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Control vs. Choice:</a:t>
            </a:r>
            <a:r>
              <a:rPr lang="en-US" baseline="0" dirty="0" smtClean="0"/>
              <a:t>  Control related to implicit distribution of power. Choice focuses on explicit opportunities to act on preferences.</a:t>
            </a:r>
          </a:p>
          <a:p>
            <a:r>
              <a:rPr lang="en-US" baseline="0" dirty="0" smtClean="0"/>
              <a:t>May create challenge:  skip homework if can still meet requirements or pass tests.  Skip classes another frequent issue.  </a:t>
            </a:r>
          </a:p>
          <a:p>
            <a:r>
              <a:rPr lang="en-US" baseline="0" dirty="0" smtClean="0"/>
              <a:t>Complex : rich, messy content, high level thinking.  Stick with a topic when interested.  Requires flexile, self- determined pace at times.</a:t>
            </a:r>
          </a:p>
          <a:p>
            <a:endParaRPr lang="en-US" dirty="0"/>
          </a:p>
        </p:txBody>
      </p:sp>
      <p:sp>
        <p:nvSpPr>
          <p:cNvPr id="4" name="Slide Number Placeholder 3"/>
          <p:cNvSpPr>
            <a:spLocks noGrp="1"/>
          </p:cNvSpPr>
          <p:nvPr>
            <p:ph type="sldNum" sz="quarter" idx="10"/>
          </p:nvPr>
        </p:nvSpPr>
        <p:spPr/>
        <p:txBody>
          <a:bodyPr/>
          <a:lstStyle/>
          <a:p>
            <a:fld id="{37E5F59F-3EB9-1644-A18C-B0AC1AD96619}" type="slidenum">
              <a:rPr lang="en-US" smtClean="0"/>
              <a:pPr/>
              <a:t>57</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6654225"/>
      </p:ext>
    </p:extLst>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Rimm</a:t>
            </a:r>
            <a:r>
              <a:rPr lang="en-US" dirty="0" smtClean="0"/>
              <a:t> has long experience in working with underachieving</a:t>
            </a:r>
            <a:r>
              <a:rPr lang="en-US" baseline="0" dirty="0" smtClean="0"/>
              <a:t> gifted</a:t>
            </a:r>
            <a:endParaRPr lang="en-US" dirty="0"/>
          </a:p>
        </p:txBody>
      </p:sp>
      <p:sp>
        <p:nvSpPr>
          <p:cNvPr id="4" name="Slide Number Placeholder 3"/>
          <p:cNvSpPr>
            <a:spLocks noGrp="1"/>
          </p:cNvSpPr>
          <p:nvPr>
            <p:ph type="sldNum" sz="quarter" idx="10"/>
          </p:nvPr>
        </p:nvSpPr>
        <p:spPr/>
        <p:txBody>
          <a:bodyPr/>
          <a:lstStyle/>
          <a:p>
            <a:fld id="{37E5F59F-3EB9-1644-A18C-B0AC1AD96619}" type="slidenum">
              <a:rPr lang="en-US" smtClean="0"/>
              <a:pPr/>
              <a:t>58</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Believe in the time it will take to explore underlying</a:t>
            </a:r>
            <a:r>
              <a:rPr lang="en-US" baseline="0" dirty="0" smtClean="0"/>
              <a:t> feelings, values, motivations.  WE want instant satisfaction also.</a:t>
            </a:r>
          </a:p>
          <a:p>
            <a:r>
              <a:rPr lang="en-US" baseline="0" dirty="0" smtClean="0"/>
              <a:t>Have faith in yourself, and in your child.  Good things take time!</a:t>
            </a:r>
            <a:endParaRPr lang="en-US" dirty="0"/>
          </a:p>
        </p:txBody>
      </p:sp>
      <p:sp>
        <p:nvSpPr>
          <p:cNvPr id="4" name="Slide Number Placeholder 3"/>
          <p:cNvSpPr>
            <a:spLocks noGrp="1"/>
          </p:cNvSpPr>
          <p:nvPr>
            <p:ph type="sldNum" sz="quarter" idx="10"/>
          </p:nvPr>
        </p:nvSpPr>
        <p:spPr/>
        <p:txBody>
          <a:bodyPr/>
          <a:lstStyle/>
          <a:p>
            <a:fld id="{37E5F59F-3EB9-1644-A18C-B0AC1AD96619}" type="slidenum">
              <a:rPr lang="en-US" smtClean="0"/>
              <a:pPr/>
              <a:t>59</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18762079"/>
      </p:ext>
    </p:extLst>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Starred resources</a:t>
            </a:r>
            <a:r>
              <a:rPr lang="en-US" baseline="0" dirty="0" smtClean="0"/>
              <a:t> are </a:t>
            </a:r>
            <a:r>
              <a:rPr lang="en-US" baseline="0" smtClean="0"/>
              <a:t>highly recommended</a:t>
            </a:r>
            <a:endParaRPr lang="en-US"/>
          </a:p>
        </p:txBody>
      </p:sp>
      <p:sp>
        <p:nvSpPr>
          <p:cNvPr id="4" name="Slide Number Placeholder 3"/>
          <p:cNvSpPr>
            <a:spLocks noGrp="1"/>
          </p:cNvSpPr>
          <p:nvPr>
            <p:ph type="sldNum" sz="quarter" idx="10"/>
          </p:nvPr>
        </p:nvSpPr>
        <p:spPr/>
        <p:txBody>
          <a:bodyPr/>
          <a:lstStyle/>
          <a:p>
            <a:fld id="{37E5F59F-3EB9-1644-A18C-B0AC1AD96619}" type="slidenum">
              <a:rPr lang="en-US" smtClean="0"/>
              <a:pPr/>
              <a:t>61</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a:t>
            </a:r>
            <a:r>
              <a:rPr lang="en-US" baseline="0" dirty="0" smtClean="0"/>
              <a:t> who came back 4 years out of HS, (Naval Academy, major accolades) “I knew you cared, but I didn’t care about myself. It was only when I decided it was important to try that I did, but you were then there for me.”</a:t>
            </a:r>
            <a:endParaRPr lang="en-US" dirty="0"/>
          </a:p>
        </p:txBody>
      </p:sp>
      <p:sp>
        <p:nvSpPr>
          <p:cNvPr id="4" name="Slide Number Placeholder 3"/>
          <p:cNvSpPr>
            <a:spLocks noGrp="1"/>
          </p:cNvSpPr>
          <p:nvPr>
            <p:ph type="sldNum" sz="quarter" idx="10"/>
          </p:nvPr>
        </p:nvSpPr>
        <p:spPr/>
        <p:txBody>
          <a:bodyPr/>
          <a:lstStyle/>
          <a:p>
            <a:fld id="{37E5F59F-3EB9-1644-A18C-B0AC1AD96619}" type="slidenum">
              <a:rPr lang="en-US" smtClean="0"/>
              <a:pPr/>
              <a:t>6</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78496506"/>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 thought it was a conscious decision, could “outgrow” it, </a:t>
            </a:r>
          </a:p>
          <a:p>
            <a:r>
              <a:rPr lang="en-US" baseline="0" dirty="0" smtClean="0"/>
              <a:t>Often worsens by middle school. May get better in HS IF student sees relationship between work and future goals</a:t>
            </a:r>
          </a:p>
          <a:p>
            <a:r>
              <a:rPr lang="en-US" dirty="0" smtClean="0"/>
              <a:t>Males 2x as likely to underachieve, starts early. Girls often in 6</a:t>
            </a:r>
            <a:r>
              <a:rPr lang="en-US" baseline="30000" dirty="0" smtClean="0"/>
              <a:t>th</a:t>
            </a:r>
            <a:r>
              <a:rPr lang="en-US" dirty="0" smtClean="0"/>
              <a:t> grade- more</a:t>
            </a:r>
            <a:r>
              <a:rPr lang="en-US" baseline="0" dirty="0" smtClean="0"/>
              <a:t> lacking in self confidence</a:t>
            </a:r>
            <a:endParaRPr lang="en-US" dirty="0" smtClean="0"/>
          </a:p>
          <a:p>
            <a:r>
              <a:rPr lang="en-US" dirty="0" smtClean="0"/>
              <a:t>UP to 30% of gifted underachieve</a:t>
            </a:r>
          </a:p>
          <a:p>
            <a:r>
              <a:rPr lang="en-US" dirty="0" smtClean="0"/>
              <a:t>HS and college achievement are strongly connected</a:t>
            </a:r>
          </a:p>
          <a:p>
            <a:r>
              <a:rPr lang="en-US" dirty="0" smtClean="0"/>
              <a:t>Grades more indicative than IQ as predictor</a:t>
            </a:r>
            <a:r>
              <a:rPr lang="en-US" baseline="0" dirty="0" smtClean="0"/>
              <a:t> of future success</a:t>
            </a:r>
          </a:p>
          <a:p>
            <a:r>
              <a:rPr lang="en-US" baseline="0" dirty="0" smtClean="0"/>
              <a:t>Extra curriculars more common in achievers</a:t>
            </a:r>
          </a:p>
          <a:p>
            <a:endParaRPr lang="en-US" dirty="0"/>
          </a:p>
        </p:txBody>
      </p:sp>
      <p:sp>
        <p:nvSpPr>
          <p:cNvPr id="4" name="Slide Number Placeholder 3"/>
          <p:cNvSpPr>
            <a:spLocks noGrp="1"/>
          </p:cNvSpPr>
          <p:nvPr>
            <p:ph type="sldNum" sz="quarter" idx="10"/>
          </p:nvPr>
        </p:nvSpPr>
        <p:spPr/>
        <p:txBody>
          <a:bodyPr/>
          <a:lstStyle/>
          <a:p>
            <a:fld id="{37E5F59F-3EB9-1644-A18C-B0AC1AD96619}"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a:t>
            </a:r>
            <a:r>
              <a:rPr lang="en-US" baseline="0" dirty="0" smtClean="0"/>
              <a:t> one right answer to assist in resolving issue of underachievement</a:t>
            </a:r>
          </a:p>
          <a:p>
            <a:endParaRPr lang="en-US" dirty="0"/>
          </a:p>
        </p:txBody>
      </p:sp>
      <p:sp>
        <p:nvSpPr>
          <p:cNvPr id="4" name="Slide Number Placeholder 3"/>
          <p:cNvSpPr>
            <a:spLocks noGrp="1"/>
          </p:cNvSpPr>
          <p:nvPr>
            <p:ph type="sldNum" sz="quarter" idx="10"/>
          </p:nvPr>
        </p:nvSpPr>
        <p:spPr/>
        <p:txBody>
          <a:bodyPr/>
          <a:lstStyle/>
          <a:p>
            <a:fld id="{37E5F59F-3EB9-1644-A18C-B0AC1AD96619}"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Underachievement</a:t>
            </a:r>
            <a:r>
              <a:rPr lang="en-US" baseline="0" dirty="0" smtClean="0"/>
              <a:t> is a matter of perspective-</a:t>
            </a:r>
          </a:p>
          <a:p>
            <a:r>
              <a:rPr lang="en-US" baseline="0" dirty="0" smtClean="0"/>
              <a:t>No single cause or treatment</a:t>
            </a:r>
          </a:p>
          <a:p>
            <a:r>
              <a:rPr lang="en-US" baseline="0" dirty="0" smtClean="0"/>
              <a:t>A huge issue, not easy to diagnose</a:t>
            </a:r>
          </a:p>
          <a:p>
            <a:r>
              <a:rPr lang="en-US" baseline="0" dirty="0" smtClean="0"/>
              <a:t>Varies among situations and subjects in many cases</a:t>
            </a:r>
            <a:endParaRPr lang="en-US" dirty="0"/>
          </a:p>
        </p:txBody>
      </p:sp>
      <p:sp>
        <p:nvSpPr>
          <p:cNvPr id="4" name="Slide Number Placeholder 3"/>
          <p:cNvSpPr>
            <a:spLocks noGrp="1"/>
          </p:cNvSpPr>
          <p:nvPr>
            <p:ph type="sldNum" sz="quarter" idx="10"/>
          </p:nvPr>
        </p:nvSpPr>
        <p:spPr/>
        <p:txBody>
          <a:bodyPr/>
          <a:lstStyle/>
          <a:p>
            <a:fld id="{37E5F59F-3EB9-1644-A18C-B0AC1AD96619}"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9EB5ECD5-515E-4817-8A06-1D2ED2C83850}" type="datetime4">
              <a:rPr lang="en-US" smtClean="0"/>
              <a:pPr/>
              <a:t>January 11, 2014</a:t>
            </a:fld>
            <a:endParaRPr lang="en-US" dirty="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942120D2-3948-4F8F-BE5D-E7E7D97880B2}" type="datetime4">
              <a:rPr lang="en-US" smtClean="0"/>
              <a:pPr/>
              <a:t>January 11, 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dirty="0"/>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855437F-F4F9-44A9-B4D3-9191CA04E889}" type="datetime4">
              <a:rPr lang="en-US" smtClean="0"/>
              <a:pPr/>
              <a:t>January 11, 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D72EBF8-7CF5-44B7-B2BF-E22DE4D0703D}"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39A24E59-01D0-4537-B876-7E5EC75B028D}" type="datetime4">
              <a:rPr lang="en-US" smtClean="0"/>
              <a:pPr/>
              <a:t>January 11, 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D72EBF8-7CF5-44B7-B2BF-E22DE4D0703D}"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655A2E49-18A1-40BC-BA5D-5A2EC8FDDF15}" type="datetime4">
              <a:rPr lang="en-US" smtClean="0"/>
              <a:pPr/>
              <a:t>January 11, 2014</a:t>
            </a:fld>
            <a:endParaRPr lang="en-US" dirty="0"/>
          </a:p>
        </p:txBody>
      </p:sp>
      <p:sp>
        <p:nvSpPr>
          <p:cNvPr id="6" name="Footer Placeholder 5"/>
          <p:cNvSpPr>
            <a:spLocks noGrp="1"/>
          </p:cNvSpPr>
          <p:nvPr>
            <p:ph type="ftr" sz="quarter" idx="11"/>
          </p:nvPr>
        </p:nvSpPr>
        <p:spPr>
          <a:xfrm>
            <a:off x="3859305" y="6423585"/>
            <a:ext cx="3316941" cy="365125"/>
          </a:xfrm>
        </p:spPr>
        <p:txBody>
          <a:bodyPr/>
          <a:lstStyle/>
          <a:p>
            <a:endParaRPr lang="en-US"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52983DA4-3B24-449B-95CA-514EB7E30A99}" type="datetime4">
              <a:rPr lang="en-US" smtClean="0"/>
              <a:pPr/>
              <a:t>January 11, 2014</a:t>
            </a:fld>
            <a:endParaRPr lang="en-US" dirty="0"/>
          </a:p>
        </p:txBody>
      </p:sp>
      <p:sp>
        <p:nvSpPr>
          <p:cNvPr id="6" name="Footer Placeholder 5"/>
          <p:cNvSpPr>
            <a:spLocks noGrp="1"/>
          </p:cNvSpPr>
          <p:nvPr>
            <p:ph type="ftr" sz="quarter" idx="11"/>
          </p:nvPr>
        </p:nvSpPr>
        <p:spPr>
          <a:xfrm>
            <a:off x="4191000" y="6423585"/>
            <a:ext cx="3005138" cy="365125"/>
          </a:xfrm>
        </p:spPr>
        <p:txBody>
          <a:bodyPr/>
          <a:lstStyle/>
          <a:p>
            <a:endParaRPr lang="en-US" dirty="0"/>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dirty="0"/>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2120D2-3948-4F8F-BE5D-E7E7D97880B2}" type="datetime4">
              <a:rPr lang="en-US" smtClean="0"/>
              <a:pPr/>
              <a:t>January 11, 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dirty="0"/>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942120D2-3948-4F8F-BE5D-E7E7D97880B2}" type="datetime4">
              <a:rPr lang="en-US" smtClean="0"/>
              <a:pPr/>
              <a:t>January 11, 2014</a:t>
            </a:fld>
            <a:endParaRPr lang="en-US" dirty="0"/>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dirty="0" smtClean="0"/>
              <a:t>Drag picture to placeholder or click icon to add</a:t>
            </a:r>
            <a:endParaRPr dirty="0"/>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dirty="0" smtClean="0"/>
              <a:t>Drag picture to placeholder or click icon to add</a:t>
            </a:r>
            <a:endParaRPr dirty="0"/>
          </a:p>
        </p:txBody>
      </p:sp>
    </p:spTree>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942120D2-3948-4F8F-BE5D-E7E7D97880B2}" type="datetime4">
              <a:rPr lang="en-US" smtClean="0"/>
              <a:pPr/>
              <a:t>January 11, 2014</a:t>
            </a:fld>
            <a:endParaRPr lang="en-US" dirty="0"/>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dirty="0" smtClean="0"/>
              <a:t>Drag picture to placeholder or click icon to add</a:t>
            </a:r>
            <a:endParaRPr dirty="0"/>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dirty="0" smtClean="0"/>
              <a:t>Drag picture to placeholder or click icon to add</a:t>
            </a:r>
            <a:endParaRPr dirty="0"/>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dirty="0" smtClean="0"/>
              <a:t>Drag picture to placeholder or click icon to add</a:t>
            </a:r>
            <a:endParaRPr dirty="0"/>
          </a:p>
        </p:txBody>
      </p:sp>
    </p:spTree>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942120D2-3948-4F8F-BE5D-E7E7D97880B2}" type="datetime4">
              <a:rPr lang="en-US" smtClean="0"/>
              <a:pPr/>
              <a:t>January 11, 2014</a:t>
            </a:fld>
            <a:endParaRPr lang="en-US" dirty="0"/>
          </a:p>
        </p:txBody>
      </p:sp>
      <p:sp>
        <p:nvSpPr>
          <p:cNvPr id="6" name="Footer Placeholder 5"/>
          <p:cNvSpPr>
            <a:spLocks noGrp="1"/>
          </p:cNvSpPr>
          <p:nvPr>
            <p:ph type="ftr" sz="quarter" idx="11"/>
          </p:nvPr>
        </p:nvSpPr>
        <p:spPr>
          <a:xfrm>
            <a:off x="4191000" y="6423585"/>
            <a:ext cx="3005138" cy="365125"/>
          </a:xfrm>
        </p:spPr>
        <p:txBody>
          <a:bodyPr/>
          <a:lstStyle/>
          <a:p>
            <a:endParaRPr lang="en-US" dirty="0"/>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dirty="0"/>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dirty="0" smtClean="0"/>
              <a:t>Drag picture to placeholder or click icon to add</a:t>
            </a:r>
            <a:endParaRPr dirty="0"/>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dirty="0" smtClean="0"/>
              <a:t>Drag picture to placeholder or click icon to add</a:t>
            </a:r>
            <a:endParaRPr dirty="0"/>
          </a:p>
        </p:txBody>
      </p:sp>
    </p:spTree>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A5B59F4-DDCB-41FF-83F5-A48440F36FA7}" type="datetime4">
              <a:rPr lang="en-US" smtClean="0"/>
              <a:pPr/>
              <a:t>January 11, 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32D1919-1B5F-4141-B613-3E5C6008A186}" type="datetime4">
              <a:rPr lang="en-US" smtClean="0"/>
              <a:pPr/>
              <a:t>January 11, 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dirty="0"/>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8056348-D703-428C-A1C4-7D6796EF5F41}" type="datetime4">
              <a:rPr lang="en-US" smtClean="0"/>
              <a:pPr/>
              <a:t>January 11, 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dirty="0"/>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42120D2-3948-4F8F-BE5D-E7E7D97880B2}" type="datetime4">
              <a:rPr lang="en-US" smtClean="0"/>
              <a:pPr/>
              <a:t>January 11, 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dirty="0"/>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942120D2-3948-4F8F-BE5D-E7E7D97880B2}" type="datetime4">
              <a:rPr lang="en-US" smtClean="0"/>
              <a:pPr/>
              <a:t>January 11, 2014</a:t>
            </a:fld>
            <a:endParaRPr lang="en-US" dirty="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dirty="0" smtClean="0"/>
              <a:t>Drag picture to placeholder or click icon to add</a:t>
            </a:r>
            <a:endParaRPr dirty="0"/>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dirty="0" smtClean="0"/>
              <a:t>Drag picture to placeholder or click icon to add</a:t>
            </a:r>
            <a:endParaRPr dirty="0"/>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BAD22427-B1DD-49E6-9F05-DE0F1467D7DC}" type="datetime4">
              <a:rPr lang="en-US" smtClean="0"/>
              <a:pPr/>
              <a:t>January 11, 2014</a:t>
            </a:fld>
            <a:endParaRPr lang="en-US" dirty="0"/>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8305800" y="6248774"/>
            <a:ext cx="554038" cy="365125"/>
          </a:xfrm>
        </p:spPr>
        <p:txBody>
          <a:bodyPr/>
          <a:lstStyle/>
          <a:p>
            <a:fld id="{1D72EBF8-7CF5-44B7-B2BF-E22DE4D0703D}" type="slidenum">
              <a:rPr lang="en-US" smtClean="0"/>
              <a:pPr/>
              <a:t>‹#›</a:t>
            </a:fld>
            <a:endParaRPr lang="en-US" dirty="0"/>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BCCA7B5-8BC9-491C-A887-7C3E7ED947D8}" type="datetime4">
              <a:rPr lang="en-US" smtClean="0"/>
              <a:pPr/>
              <a:t>January 11, 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DA18ED0-40F2-434C-A848-B92581875164}" type="datetime4">
              <a:rPr lang="en-US" smtClean="0"/>
              <a:pPr/>
              <a:t>January 11, 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D72EBF8-7CF5-44B7-B2BF-E22DE4D0703D}" type="slidenum">
              <a:rPr lang="en-US" smtClean="0"/>
              <a:pPr/>
              <a:t>‹#›</a:t>
            </a:fld>
            <a:endParaRPr lang="en-US" dirty="0"/>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942120D2-3948-4F8F-BE5D-E7E7D97880B2}" type="datetime4">
              <a:rPr lang="en-US" smtClean="0"/>
              <a:pPr/>
              <a:t>January 11, 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1D72EBF8-7CF5-44B7-B2BF-E22DE4D0703D}" type="slidenum">
              <a:rPr lang="en-US" smtClean="0"/>
              <a:pPr/>
              <a:t>‹#›</a:t>
            </a:fld>
            <a:endParaRPr lang="en-US" dirty="0"/>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942120D2-3948-4F8F-BE5D-E7E7D97880B2}" type="datetime4">
              <a:rPr lang="en-US" smtClean="0"/>
              <a:pPr/>
              <a:t>January 11, 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dirty="0"/>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942120D2-3948-4F8F-BE5D-E7E7D97880B2}" type="datetime4">
              <a:rPr lang="en-US" smtClean="0"/>
              <a:pPr/>
              <a:t>January 11, 2014</a:t>
            </a:fld>
            <a:endParaRPr lang="en-US" dirty="0"/>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1D72EBF8-7CF5-44B7-B2BF-E22DE4D0703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 id="2147483778" r:id="rId18"/>
    <p:sldLayoutId id="2147483779" r:id="rId19"/>
    <p:sldLayoutId id="2147483780" r:id="rId20"/>
  </p:sldLayoutIdLst>
  <p:hf sldNum="0" hdr="0" ftr="0" dt="0"/>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8.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9.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23.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26.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27.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28.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2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ifted.uconn.edu/nrcgt/reports/trifolds/a9509p.pdf" TargetMode="External"/><Relationship Id="rId3" Type="http://schemas.openxmlformats.org/officeDocument/2006/relationships/hyperlink" Target="http://www.davidsongifted.org"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2598137" y="4624668"/>
            <a:ext cx="6241063" cy="933450"/>
          </a:xfrm>
        </p:spPr>
        <p:txBody>
          <a:bodyPr>
            <a:normAutofit fontScale="90000"/>
          </a:bodyPr>
          <a:lstStyle/>
          <a:p>
            <a:r>
              <a:rPr lang="en-US" dirty="0" smtClean="0"/>
              <a:t>Motivation and Underachievement:</a:t>
            </a:r>
            <a:br>
              <a:rPr lang="en-US" dirty="0" smtClean="0"/>
            </a:br>
            <a:r>
              <a:rPr lang="en-US" dirty="0" smtClean="0"/>
              <a:t> How they Affect your High Ability Student</a:t>
            </a:r>
            <a:endParaRPr lang="en-US" dirty="0"/>
          </a:p>
        </p:txBody>
      </p:sp>
      <p:sp>
        <p:nvSpPr>
          <p:cNvPr id="3" name="Subtitle 2"/>
          <p:cNvSpPr>
            <a:spLocks noGrp="1"/>
          </p:cNvSpPr>
          <p:nvPr>
            <p:ph type="subTitle" idx="1"/>
          </p:nvPr>
        </p:nvSpPr>
        <p:spPr/>
        <p:txBody>
          <a:bodyPr>
            <a:normAutofit lnSpcReduction="10000"/>
          </a:bodyPr>
          <a:lstStyle/>
          <a:p>
            <a:r>
              <a:rPr lang="en-US" dirty="0" smtClean="0"/>
              <a:t>Kathy Paul</a:t>
            </a:r>
          </a:p>
          <a:p>
            <a:r>
              <a:rPr lang="en-US" dirty="0" smtClean="0"/>
              <a:t>Extended Learning Program </a:t>
            </a:r>
          </a:p>
          <a:p>
            <a:r>
              <a:rPr lang="en-US" dirty="0" smtClean="0"/>
              <a:t>Johnston Community Schools</a:t>
            </a:r>
            <a:endParaRPr lang="en-US" dirty="0"/>
          </a:p>
        </p:txBody>
      </p:sp>
      <p:pic>
        <p:nvPicPr>
          <p:cNvPr id="5" name="Picture 4" descr="www.salon.com.jpg"/>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5674" y="1222696"/>
            <a:ext cx="3366145" cy="2244096"/>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972100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Nonproducers vs. Underachievers</a:t>
            </a:r>
            <a:endParaRPr lang="en-US" dirty="0"/>
          </a:p>
        </p:txBody>
      </p:sp>
      <p:sp>
        <p:nvSpPr>
          <p:cNvPr id="3" name="Content Placeholder 2"/>
          <p:cNvSpPr>
            <a:spLocks noGrp="1"/>
          </p:cNvSpPr>
          <p:nvPr>
            <p:ph idx="1"/>
          </p:nvPr>
        </p:nvSpPr>
        <p:spPr/>
        <p:txBody>
          <a:bodyPr>
            <a:normAutofit/>
          </a:bodyPr>
          <a:lstStyle/>
          <a:p>
            <a:r>
              <a:rPr lang="en-US" sz="2400" b="1" dirty="0" smtClean="0"/>
              <a:t>Nonproducers</a:t>
            </a:r>
            <a:r>
              <a:rPr lang="en-US" sz="2400" dirty="0" smtClean="0"/>
              <a:t> or </a:t>
            </a:r>
            <a:r>
              <a:rPr lang="en-US" sz="2400" b="1" dirty="0" smtClean="0"/>
              <a:t>selective producers </a:t>
            </a:r>
            <a:r>
              <a:rPr lang="en-US" sz="2400" dirty="0" smtClean="0"/>
              <a:t>choose not to attend classes or complete work because they consider work to be boring or irrelevant. At risk academically but not USUALLY psychologically.</a:t>
            </a:r>
            <a:endParaRPr lang="en-US" sz="2400" dirty="0"/>
          </a:p>
          <a:p>
            <a:r>
              <a:rPr lang="en-US" sz="2400" b="1" dirty="0" smtClean="0"/>
              <a:t>Underachievers</a:t>
            </a:r>
            <a:r>
              <a:rPr lang="en-US" sz="2400" dirty="0" smtClean="0"/>
              <a:t> do not complete work because of low self-esteem and are often dependent learners. At risk academically and psychologically.</a:t>
            </a:r>
            <a:endParaRPr lang="en-US" dirty="0"/>
          </a:p>
          <a:p>
            <a:pPr marL="0" indent="0">
              <a:buNone/>
            </a:pPr>
            <a:r>
              <a:rPr lang="en-US" sz="3200" dirty="0" smtClean="0"/>
              <a:t>Whatever term used, they are not living up to </a:t>
            </a:r>
            <a:r>
              <a:rPr lang="en-US" sz="3200" i="1" dirty="0" smtClean="0"/>
              <a:t>POTENTIAL</a:t>
            </a:r>
            <a:r>
              <a:rPr lang="en-US" sz="3200" dirty="0" smtClean="0"/>
              <a:t>.</a:t>
            </a:r>
            <a:endParaRPr lang="en-US" sz="32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855768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Often </a:t>
            </a:r>
            <a:r>
              <a:rPr lang="en-US" sz="3200" dirty="0" smtClean="0"/>
              <a:t>an issue at an early age-</a:t>
            </a:r>
            <a:endParaRPr lang="en-US" sz="3200" dirty="0"/>
          </a:p>
        </p:txBody>
      </p:sp>
      <p:sp>
        <p:nvSpPr>
          <p:cNvPr id="3" name="Content Placeholder 2"/>
          <p:cNvSpPr>
            <a:spLocks noGrp="1"/>
          </p:cNvSpPr>
          <p:nvPr>
            <p:ph idx="1"/>
          </p:nvPr>
        </p:nvSpPr>
        <p:spPr/>
        <p:txBody>
          <a:bodyPr>
            <a:normAutofit lnSpcReduction="10000"/>
          </a:bodyPr>
          <a:lstStyle/>
          <a:p>
            <a:r>
              <a:rPr lang="en-US" sz="4000" dirty="0" smtClean="0"/>
              <a:t>Dominance: </a:t>
            </a:r>
          </a:p>
          <a:p>
            <a:pPr marL="0" indent="0">
              <a:buNone/>
            </a:pPr>
            <a:r>
              <a:rPr lang="en-US" dirty="0" smtClean="0"/>
              <a:t>Adults expect social maturity because of advanced intellect; student sees academic situation changed “just for him/her” and becomes addicted to power and control</a:t>
            </a:r>
            <a:endParaRPr lang="en-US" dirty="0" smtClean="0"/>
          </a:p>
          <a:p>
            <a:pPr marL="0" indent="0">
              <a:buNone/>
            </a:pPr>
            <a:r>
              <a:rPr lang="en-US" sz="2400" i="1" dirty="0" smtClean="0"/>
              <a:t>OR</a:t>
            </a:r>
            <a:endParaRPr lang="en-US" sz="2400" i="1" dirty="0" smtClean="0"/>
          </a:p>
          <a:p>
            <a:r>
              <a:rPr lang="en-US" sz="4000" dirty="0" smtClean="0"/>
              <a:t>Dependency:  </a:t>
            </a:r>
          </a:p>
          <a:p>
            <a:pPr marL="0" indent="0">
              <a:buNone/>
            </a:pPr>
            <a:r>
              <a:rPr lang="en-US" dirty="0" smtClean="0"/>
              <a:t>School may not be appropriate challenge level, so student tunes out</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725701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Dependent</a:t>
            </a:r>
            <a:endParaRPr lang="en-US" dirty="0"/>
          </a:p>
        </p:txBody>
      </p:sp>
      <p:sp>
        <p:nvSpPr>
          <p:cNvPr id="3" name="Content Placeholder 2"/>
          <p:cNvSpPr>
            <a:spLocks noGrp="1"/>
          </p:cNvSpPr>
          <p:nvPr>
            <p:ph idx="1"/>
          </p:nvPr>
        </p:nvSpPr>
        <p:spPr/>
        <p:txBody>
          <a:bodyPr>
            <a:normAutofit lnSpcReduction="10000"/>
          </a:bodyPr>
          <a:lstStyle/>
          <a:p>
            <a:r>
              <a:rPr lang="en-US" dirty="0" smtClean="0"/>
              <a:t>Conformers</a:t>
            </a:r>
          </a:p>
          <a:p>
            <a:r>
              <a:rPr lang="en-US" dirty="0" smtClean="0"/>
              <a:t>Perfectionist– can’t start, can’t finish</a:t>
            </a:r>
          </a:p>
          <a:p>
            <a:r>
              <a:rPr lang="en-US" dirty="0" smtClean="0"/>
              <a:t>Constant “overseeing” </a:t>
            </a:r>
            <a:r>
              <a:rPr lang="en-US" dirty="0" smtClean="0"/>
              <a:t>expected, </a:t>
            </a:r>
            <a:r>
              <a:rPr lang="en-US" dirty="0" smtClean="0"/>
              <a:t>as THEY </a:t>
            </a:r>
          </a:p>
          <a:p>
            <a:pPr>
              <a:buNone/>
            </a:pPr>
            <a:r>
              <a:rPr lang="en-US" dirty="0" smtClean="0"/>
              <a:t>	do not know what to do.</a:t>
            </a:r>
          </a:p>
          <a:p>
            <a:r>
              <a:rPr lang="en-US" dirty="0" smtClean="0"/>
              <a:t>The AGONY Principal: Adults should never </a:t>
            </a:r>
          </a:p>
          <a:p>
            <a:pPr marL="0" indent="0">
              <a:buNone/>
            </a:pPr>
            <a:r>
              <a:rPr lang="en-US" dirty="0" smtClean="0"/>
              <a:t>agonize over a child’s behavior if the child is </a:t>
            </a:r>
          </a:p>
          <a:p>
            <a:pPr marL="0" indent="0">
              <a:buNone/>
            </a:pPr>
            <a:r>
              <a:rPr lang="en-US" dirty="0" smtClean="0"/>
              <a:t>capable of agonizing over it him/herself.</a:t>
            </a:r>
          </a:p>
          <a:p>
            <a:pPr marL="0" indent="0">
              <a:buNone/>
            </a:pPr>
            <a:r>
              <a:rPr lang="en-US" dirty="0" smtClean="0"/>
              <a:t>(Dr. Michael Whitley, clinical psychologist)</a:t>
            </a:r>
          </a:p>
        </p:txBody>
      </p:sp>
      <p:pic>
        <p:nvPicPr>
          <p:cNvPr id="5" name="Picture 4" descr="parents-guide-to-handling-homework-headache.jpg"/>
          <p:cNvPicPr>
            <a:picLocks noChangeAspect="1"/>
          </p:cNvPicPr>
          <p:nvPr/>
        </p:nvPicPr>
        <p:blipFill>
          <a:blip r:embed="rId2"/>
          <a:stretch>
            <a:fillRect/>
          </a:stretch>
        </p:blipFill>
        <p:spPr>
          <a:xfrm>
            <a:off x="6082051" y="2316163"/>
            <a:ext cx="2540000" cy="3810000"/>
          </a:xfrm>
          <a:prstGeom prst="rect">
            <a:avLst/>
          </a:prstGeom>
        </p:spPr>
      </p:pic>
      <p:sp>
        <p:nvSpPr>
          <p:cNvPr id="4" name="Rectangle 3"/>
          <p:cNvSpPr/>
          <p:nvPr/>
        </p:nvSpPr>
        <p:spPr>
          <a:xfrm>
            <a:off x="6082051" y="6126163"/>
            <a:ext cx="1351652" cy="261610"/>
          </a:xfrm>
          <a:prstGeom prst="rect">
            <a:avLst/>
          </a:prstGeom>
        </p:spPr>
        <p:txBody>
          <a:bodyPr wrap="none">
            <a:spAutoFit/>
          </a:bodyPr>
          <a:lstStyle/>
          <a:p>
            <a:r>
              <a:rPr lang="en-US" sz="1100" dirty="0"/>
              <a:t>www.ivillage.com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049183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Underachiever:</a:t>
            </a:r>
            <a:br>
              <a:rPr lang="en-US" dirty="0" smtClean="0"/>
            </a:br>
            <a:r>
              <a:rPr lang="en-US" dirty="0" smtClean="0"/>
              <a:t>General </a:t>
            </a:r>
            <a:r>
              <a:rPr lang="en-US" dirty="0"/>
              <a:t>C</a:t>
            </a:r>
            <a:r>
              <a:rPr lang="en-US" dirty="0" smtClean="0"/>
              <a:t>haracteristics</a:t>
            </a:r>
            <a:endParaRPr lang="en-US" dirty="0"/>
          </a:p>
        </p:txBody>
      </p:sp>
      <p:sp>
        <p:nvSpPr>
          <p:cNvPr id="3" name="Content Placeholder 2"/>
          <p:cNvSpPr>
            <a:spLocks noGrp="1"/>
          </p:cNvSpPr>
          <p:nvPr>
            <p:ph idx="1"/>
          </p:nvPr>
        </p:nvSpPr>
        <p:spPr>
          <a:xfrm>
            <a:off x="498474" y="1981200"/>
            <a:ext cx="7556313" cy="4144963"/>
          </a:xfrm>
        </p:spPr>
        <p:txBody>
          <a:bodyPr>
            <a:normAutofit fontScale="92500" lnSpcReduction="10000"/>
          </a:bodyPr>
          <a:lstStyle/>
          <a:p>
            <a:r>
              <a:rPr lang="en-US" sz="3600" dirty="0" smtClean="0"/>
              <a:t>Intelligence</a:t>
            </a:r>
          </a:p>
          <a:p>
            <a:r>
              <a:rPr lang="en-US" sz="3600" dirty="0" smtClean="0"/>
              <a:t>Motivation: to fail.  Not conscious. Lack self-awareness.</a:t>
            </a:r>
          </a:p>
          <a:p>
            <a:r>
              <a:rPr lang="en-US" sz="3600" dirty="0" smtClean="0"/>
              <a:t>Lack the character-based skills to achieve success &amp; self-esteem.</a:t>
            </a:r>
          </a:p>
          <a:p>
            <a:r>
              <a:rPr lang="en-US" sz="3600" dirty="0" smtClean="0"/>
              <a:t>Substitute excuses for effective action.</a:t>
            </a:r>
          </a:p>
          <a:p>
            <a:pPr marL="228600" lvl="1" indent="0">
              <a:buNone/>
            </a:pPr>
            <a:endParaRPr lang="en-US" sz="3400" dirty="0"/>
          </a:p>
          <a:p>
            <a:endParaRPr lang="en-US" sz="3600" dirty="0"/>
          </a:p>
          <a:p>
            <a:endParaRPr lang="en-US" sz="3600" dirty="0" smtClean="0"/>
          </a:p>
          <a:p>
            <a:endParaRPr lang="en-US" sz="3600" dirty="0" smtClean="0"/>
          </a:p>
          <a:p>
            <a:pPr marL="0" indent="0">
              <a:buNone/>
            </a:pPr>
            <a:endParaRPr lang="en-US" sz="36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437878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Underachievers lack </a:t>
            </a:r>
            <a:r>
              <a:rPr lang="en-US" u="sng" dirty="0" smtClean="0"/>
              <a:t>self-discipline</a:t>
            </a:r>
            <a:r>
              <a:rPr lang="en-US" dirty="0" smtClean="0"/>
              <a:t> to start a task</a:t>
            </a:r>
            <a:endParaRPr lang="en-US" dirty="0"/>
          </a:p>
        </p:txBody>
      </p:sp>
      <p:sp>
        <p:nvSpPr>
          <p:cNvPr id="5" name="Content Placeholder 4"/>
          <p:cNvSpPr>
            <a:spLocks noGrp="1"/>
          </p:cNvSpPr>
          <p:nvPr>
            <p:ph idx="1"/>
          </p:nvPr>
        </p:nvSpPr>
        <p:spPr/>
        <p:txBody>
          <a:bodyPr/>
          <a:lstStyle/>
          <a:p>
            <a:r>
              <a:rPr lang="en-US" sz="4000" dirty="0" smtClean="0"/>
              <a:t>Do </a:t>
            </a:r>
            <a:r>
              <a:rPr lang="en-US" sz="4000" dirty="0"/>
              <a:t>not consider future consequences</a:t>
            </a:r>
          </a:p>
          <a:p>
            <a:r>
              <a:rPr lang="en-US" sz="4000" dirty="0" smtClean="0"/>
              <a:t>Do </a:t>
            </a:r>
            <a:r>
              <a:rPr lang="en-US" sz="4000" dirty="0"/>
              <a:t>not direct behavior towards completion</a:t>
            </a:r>
          </a:p>
          <a:p>
            <a:r>
              <a:rPr lang="en-US" sz="4000" dirty="0" smtClean="0"/>
              <a:t>Live </a:t>
            </a:r>
            <a:r>
              <a:rPr lang="en-US" sz="4000" dirty="0"/>
              <a:t>in the moment</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721901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Underachievers lack </a:t>
            </a:r>
            <a:r>
              <a:rPr lang="en-US" u="sng" dirty="0" smtClean="0"/>
              <a:t>commitment</a:t>
            </a:r>
            <a:endParaRPr lang="en-US" u="sng" dirty="0"/>
          </a:p>
        </p:txBody>
      </p:sp>
      <p:sp>
        <p:nvSpPr>
          <p:cNvPr id="3" name="Content Placeholder 2"/>
          <p:cNvSpPr>
            <a:spLocks noGrp="1"/>
          </p:cNvSpPr>
          <p:nvPr>
            <p:ph idx="1"/>
          </p:nvPr>
        </p:nvSpPr>
        <p:spPr/>
        <p:txBody>
          <a:bodyPr>
            <a:noAutofit/>
          </a:bodyPr>
          <a:lstStyle/>
          <a:p>
            <a:r>
              <a:rPr lang="en-US" sz="4000" dirty="0" smtClean="0"/>
              <a:t>An emotional obligation to complete a task so it is well done</a:t>
            </a:r>
          </a:p>
          <a:p>
            <a:r>
              <a:rPr lang="en-US" sz="4000" dirty="0" smtClean="0"/>
              <a:t>Use</a:t>
            </a:r>
            <a:r>
              <a:rPr lang="en-US" sz="4000" dirty="0" smtClean="0"/>
              <a:t> mild anxiety </a:t>
            </a:r>
            <a:r>
              <a:rPr lang="en-US" sz="4000" dirty="0" smtClean="0"/>
              <a:t>to remain alert and keep learning</a:t>
            </a:r>
          </a:p>
          <a:p>
            <a:r>
              <a:rPr lang="en-US" sz="4000" dirty="0" smtClean="0"/>
              <a:t>Pace learning to reach goal</a:t>
            </a:r>
            <a:endParaRPr lang="en-US" sz="4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411637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STRATEGY:</a:t>
            </a:r>
            <a:endParaRPr lang="en-US" dirty="0">
              <a:solidFill>
                <a:srgbClr val="FF0000"/>
              </a:solidFill>
            </a:endParaRPr>
          </a:p>
        </p:txBody>
      </p:sp>
      <p:sp>
        <p:nvSpPr>
          <p:cNvPr id="3" name="Content Placeholder 2"/>
          <p:cNvSpPr>
            <a:spLocks noGrp="1"/>
          </p:cNvSpPr>
          <p:nvPr>
            <p:ph idx="1"/>
          </p:nvPr>
        </p:nvSpPr>
        <p:spPr>
          <a:xfrm>
            <a:off x="498474" y="1236134"/>
            <a:ext cx="7556313" cy="5063066"/>
          </a:xfrm>
        </p:spPr>
        <p:txBody>
          <a:bodyPr>
            <a:normAutofit fontScale="85000" lnSpcReduction="20000"/>
          </a:bodyPr>
          <a:lstStyle/>
          <a:p>
            <a:r>
              <a:rPr lang="en-US" sz="2400" dirty="0" smtClean="0"/>
              <a:t>Organize the study environment at home</a:t>
            </a:r>
          </a:p>
          <a:p>
            <a:pPr lvl="1"/>
            <a:r>
              <a:rPr lang="en-US" sz="2400" dirty="0" smtClean="0"/>
              <a:t>Time</a:t>
            </a:r>
          </a:p>
          <a:p>
            <a:pPr marL="457200" lvl="2" indent="0">
              <a:buNone/>
            </a:pPr>
            <a:r>
              <a:rPr lang="en-US" sz="2400" dirty="0" smtClean="0"/>
              <a:t>Place- conducive to study, well-lit, central, no TV</a:t>
            </a:r>
          </a:p>
          <a:p>
            <a:pPr marL="457200" lvl="2" indent="0">
              <a:buNone/>
            </a:pPr>
            <a:r>
              <a:rPr lang="en-US" sz="2400" dirty="0" smtClean="0"/>
              <a:t>Near computer-- visibility</a:t>
            </a:r>
          </a:p>
          <a:p>
            <a:pPr marL="457200" lvl="2" indent="0">
              <a:buNone/>
            </a:pPr>
            <a:r>
              <a:rPr lang="en-US" sz="2400" dirty="0" smtClean="0"/>
              <a:t>Supplies</a:t>
            </a:r>
          </a:p>
          <a:p>
            <a:pPr marL="457200" lvl="2" indent="0">
              <a:buNone/>
            </a:pPr>
            <a:endParaRPr lang="en-US" sz="2400" dirty="0"/>
          </a:p>
          <a:p>
            <a:pPr marL="457200" lvl="2" indent="0">
              <a:buNone/>
            </a:pPr>
            <a:r>
              <a:rPr lang="en-US" sz="2400" dirty="0" smtClean="0"/>
              <a:t>List of what is needed for each class- Pilot before takeoff</a:t>
            </a:r>
          </a:p>
          <a:p>
            <a:pPr marL="457200" lvl="2" indent="0">
              <a:buNone/>
            </a:pPr>
            <a:r>
              <a:rPr lang="en-US" sz="2400" dirty="0" smtClean="0"/>
              <a:t>Can even use a luggage tag</a:t>
            </a:r>
          </a:p>
          <a:p>
            <a:pPr marL="457200" lvl="2" indent="0">
              <a:buNone/>
            </a:pPr>
            <a:endParaRPr lang="en-US" sz="2400" dirty="0"/>
          </a:p>
          <a:p>
            <a:pPr marL="457200" lvl="2" indent="0">
              <a:buNone/>
            </a:pPr>
            <a:r>
              <a:rPr lang="en-US" sz="2400" dirty="0" smtClean="0"/>
              <a:t>Dual-ing textbooks!</a:t>
            </a:r>
          </a:p>
          <a:p>
            <a:pPr marL="457200" lvl="2" indent="0">
              <a:buNone/>
            </a:pPr>
            <a:endParaRPr lang="en-US" sz="2400" dirty="0"/>
          </a:p>
          <a:p>
            <a:pPr marL="457200" lvl="2" indent="0">
              <a:buNone/>
            </a:pPr>
            <a:r>
              <a:rPr lang="en-US" sz="2400" dirty="0" smtClean="0"/>
              <a:t>Book bag without a bottomless pit– ownership from student</a:t>
            </a:r>
          </a:p>
          <a:p>
            <a:pPr marL="457200" lvl="2" indent="0">
              <a:buNone/>
            </a:pPr>
            <a:r>
              <a:rPr lang="en-US" sz="2400" dirty="0"/>
              <a:t> </a:t>
            </a:r>
            <a:r>
              <a:rPr lang="en-US" sz="2400" dirty="0" smtClean="0"/>
              <a:t> “portable office”</a:t>
            </a:r>
          </a:p>
          <a:p>
            <a:pPr marL="457200" lvl="2" indent="0">
              <a:buNone/>
            </a:pPr>
            <a:endParaRPr lang="en-US" sz="2400" dirty="0"/>
          </a:p>
          <a:p>
            <a:pPr marL="457200" lvl="2" indent="0">
              <a:buNone/>
            </a:pPr>
            <a:r>
              <a:rPr lang="en-US" sz="2400" dirty="0" smtClean="0"/>
              <a:t>Dividers/notebooks. What works best?</a:t>
            </a:r>
          </a:p>
          <a:p>
            <a:pPr marL="457200" lvl="2" indent="0">
              <a:buNone/>
            </a:pPr>
            <a:endParaRPr lang="en-US" dirty="0" smtClean="0"/>
          </a:p>
          <a:p>
            <a:pPr marL="457200" lvl="2" indent="0">
              <a:buNone/>
            </a:pPr>
            <a:endParaRPr lang="en-US" dirty="0"/>
          </a:p>
          <a:p>
            <a:pPr marL="457200" lvl="2" indent="0">
              <a:buNone/>
            </a:pPr>
            <a:endParaRPr lang="en-US"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780063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LISTS!</a:t>
            </a:r>
            <a:endParaRPr lang="en-US" dirty="0">
              <a:solidFill>
                <a:srgbClr val="FF0000"/>
              </a:solidFill>
            </a:endParaRPr>
          </a:p>
        </p:txBody>
      </p:sp>
      <p:sp>
        <p:nvSpPr>
          <p:cNvPr id="3" name="Content Placeholder 2"/>
          <p:cNvSpPr>
            <a:spLocks noGrp="1"/>
          </p:cNvSpPr>
          <p:nvPr>
            <p:ph idx="1"/>
          </p:nvPr>
        </p:nvSpPr>
        <p:spPr>
          <a:xfrm>
            <a:off x="498474" y="1189551"/>
            <a:ext cx="7556313" cy="5208302"/>
          </a:xfrm>
        </p:spPr>
        <p:txBody>
          <a:bodyPr>
            <a:normAutofit fontScale="85000" lnSpcReduction="20000"/>
          </a:bodyPr>
          <a:lstStyle/>
          <a:p>
            <a:r>
              <a:rPr lang="en-US" sz="3600" dirty="0" smtClean="0"/>
              <a:t>Daily or weekly  “To do.”  Teach this skill.  Can be on portable device or paper, but must be used.  Need a way to “check off” items</a:t>
            </a:r>
          </a:p>
          <a:p>
            <a:r>
              <a:rPr lang="en-US" sz="3600" dirty="0" smtClean="0"/>
              <a:t>Assignments: MUST write them down/dictate </a:t>
            </a:r>
            <a:r>
              <a:rPr lang="en-US" sz="3600" smtClean="0"/>
              <a:t>them.</a:t>
            </a:r>
          </a:p>
          <a:p>
            <a:pPr marL="0" indent="0">
              <a:buNone/>
            </a:pPr>
            <a:endParaRPr lang="en-US" sz="3600" dirty="0" smtClean="0"/>
          </a:p>
          <a:p>
            <a:pPr marL="0" indent="0">
              <a:buNone/>
            </a:pPr>
            <a:r>
              <a:rPr lang="en-US" sz="3600" dirty="0" smtClean="0"/>
              <a:t>Can even use a sticky-note to write on the textbook or notebook.</a:t>
            </a:r>
          </a:p>
          <a:p>
            <a:pPr marL="0" indent="0">
              <a:buNone/>
            </a:pPr>
            <a:r>
              <a:rPr lang="en-US" sz="3600" dirty="0" smtClean="0"/>
              <a:t>Parent list:  Check this– reinforce effort!</a:t>
            </a:r>
          </a:p>
          <a:p>
            <a:pPr marL="0" indent="0">
              <a:buNone/>
            </a:pPr>
            <a:endParaRPr lang="en-US"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97726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199572"/>
            <a:ext cx="7556313" cy="707572"/>
          </a:xfrm>
        </p:spPr>
        <p:txBody>
          <a:bodyPr/>
          <a:lstStyle/>
          <a:p>
            <a:r>
              <a:rPr lang="en-US" dirty="0" smtClean="0"/>
              <a:t>They are generally “good” kids!</a:t>
            </a:r>
            <a:endParaRPr lang="en-US" dirty="0"/>
          </a:p>
        </p:txBody>
      </p:sp>
      <p:sp>
        <p:nvSpPr>
          <p:cNvPr id="3" name="Content Placeholder 2"/>
          <p:cNvSpPr>
            <a:spLocks noGrp="1"/>
          </p:cNvSpPr>
          <p:nvPr>
            <p:ph idx="1"/>
          </p:nvPr>
        </p:nvSpPr>
        <p:spPr>
          <a:xfrm>
            <a:off x="498474" y="907144"/>
            <a:ext cx="7892743" cy="5950856"/>
          </a:xfrm>
        </p:spPr>
        <p:txBody>
          <a:bodyPr>
            <a:noAutofit/>
          </a:bodyPr>
          <a:lstStyle/>
          <a:p>
            <a:r>
              <a:rPr lang="en-US" sz="3200" dirty="0" smtClean="0"/>
              <a:t>Promise to do better</a:t>
            </a:r>
          </a:p>
          <a:p>
            <a:r>
              <a:rPr lang="en-US" sz="3200" dirty="0"/>
              <a:t>Ignore the voice inside reminding them to “do their best</a:t>
            </a:r>
            <a:r>
              <a:rPr lang="en-US" sz="3200" dirty="0" smtClean="0"/>
              <a:t>”</a:t>
            </a:r>
          </a:p>
          <a:p>
            <a:r>
              <a:rPr lang="en-US" sz="3200" dirty="0" smtClean="0"/>
              <a:t>Value success, just do not see how it is attainable to them</a:t>
            </a:r>
          </a:p>
          <a:p>
            <a:endParaRPr lang="en-US" sz="3200" dirty="0" smtClean="0"/>
          </a:p>
        </p:txBody>
      </p:sp>
      <p:pic>
        <p:nvPicPr>
          <p:cNvPr id="4" name="Picture 3" descr="images-2.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14828" y="4026806"/>
            <a:ext cx="3505200" cy="2324100"/>
          </a:xfrm>
          <a:prstGeom prst="rect">
            <a:avLst/>
          </a:prstGeom>
        </p:spPr>
      </p:pic>
      <p:sp>
        <p:nvSpPr>
          <p:cNvPr id="6" name="TextBox 5"/>
          <p:cNvSpPr txBox="1"/>
          <p:nvPr/>
        </p:nvSpPr>
        <p:spPr>
          <a:xfrm>
            <a:off x="907143" y="6350906"/>
            <a:ext cx="1571840" cy="276999"/>
          </a:xfrm>
          <a:prstGeom prst="rect">
            <a:avLst/>
          </a:prstGeom>
          <a:noFill/>
        </p:spPr>
        <p:txBody>
          <a:bodyPr wrap="none" rtlCol="0">
            <a:spAutoFit/>
          </a:bodyPr>
          <a:lstStyle/>
          <a:p>
            <a:r>
              <a:rPr lang="en-US" sz="1200" dirty="0" smtClean="0"/>
              <a:t>Googleimages.com</a:t>
            </a:r>
            <a:endParaRPr lang="en-US" sz="12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51176677"/>
      </p:ext>
    </p:extLst>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Underachievers fail to accept responsibility for themselves</a:t>
            </a:r>
            <a:endParaRPr lang="en-US" dirty="0"/>
          </a:p>
        </p:txBody>
      </p:sp>
      <p:sp>
        <p:nvSpPr>
          <p:cNvPr id="3" name="Content Placeholder 2"/>
          <p:cNvSpPr>
            <a:spLocks noGrp="1"/>
          </p:cNvSpPr>
          <p:nvPr>
            <p:ph idx="1"/>
          </p:nvPr>
        </p:nvSpPr>
        <p:spPr>
          <a:xfrm>
            <a:off x="433661" y="1981200"/>
            <a:ext cx="7556313" cy="4144963"/>
          </a:xfrm>
        </p:spPr>
        <p:txBody>
          <a:bodyPr/>
          <a:lstStyle/>
          <a:p>
            <a:r>
              <a:rPr lang="en-US" sz="2200" dirty="0" smtClean="0"/>
              <a:t>Blame others, often parent vs. parent or teacher vs. parent </a:t>
            </a:r>
          </a:p>
          <a:p>
            <a:r>
              <a:rPr lang="en-US" sz="2200" dirty="0" smtClean="0"/>
              <a:t>Fail to develop and take command of their feelings</a:t>
            </a:r>
          </a:p>
          <a:p>
            <a:r>
              <a:rPr lang="en-US" sz="2200" dirty="0" smtClean="0"/>
              <a:t>Great difficulty with competition; can’t accept failure</a:t>
            </a:r>
          </a:p>
          <a:p>
            <a:pPr lvl="1"/>
            <a:r>
              <a:rPr lang="en-US" dirty="0" smtClean="0"/>
              <a:t>Cry, complain or brag when they win. May have peer issues because they have to be “first.”</a:t>
            </a:r>
          </a:p>
          <a:p>
            <a:r>
              <a:rPr lang="en-US" sz="2200" dirty="0" smtClean="0"/>
              <a:t>May exhibit perfectionist behaviors -- won’t do </a:t>
            </a:r>
            <a:r>
              <a:rPr lang="en-US" sz="2200" i="1" dirty="0" smtClean="0"/>
              <a:t>it</a:t>
            </a:r>
            <a:r>
              <a:rPr lang="en-US" sz="2200" dirty="0" smtClean="0"/>
              <a:t> if they can’t do </a:t>
            </a:r>
            <a:r>
              <a:rPr lang="en-US" sz="2200" i="1" dirty="0" smtClean="0"/>
              <a:t>it</a:t>
            </a:r>
            <a:r>
              <a:rPr lang="en-US" sz="2200" dirty="0" smtClean="0"/>
              <a:t> just right OR may appear to have spent no time on a task</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94101269"/>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5996869" cy="1497106"/>
          </a:xfrm>
        </p:spPr>
        <p:txBody>
          <a:bodyPr/>
          <a:lstStyle/>
          <a:p>
            <a:r>
              <a:rPr lang="en-US" sz="4800" dirty="0" smtClean="0"/>
              <a:t>Motivation: Essential to Achievement</a:t>
            </a:r>
            <a:endParaRPr lang="en-US" sz="4800" dirty="0"/>
          </a:p>
        </p:txBody>
      </p:sp>
      <p:sp>
        <p:nvSpPr>
          <p:cNvPr id="3" name="Content Placeholder 2"/>
          <p:cNvSpPr>
            <a:spLocks noGrp="1"/>
          </p:cNvSpPr>
          <p:nvPr>
            <p:ph idx="1"/>
          </p:nvPr>
        </p:nvSpPr>
        <p:spPr>
          <a:xfrm>
            <a:off x="498474" y="2201333"/>
            <a:ext cx="7556313" cy="4396993"/>
          </a:xfrm>
        </p:spPr>
        <p:txBody>
          <a:bodyPr>
            <a:noAutofit/>
          </a:bodyPr>
          <a:lstStyle/>
          <a:p>
            <a:r>
              <a:rPr lang="en-US" sz="3200" dirty="0" smtClean="0"/>
              <a:t>Drive</a:t>
            </a:r>
          </a:p>
          <a:p>
            <a:r>
              <a:rPr lang="en-US" sz="3200" dirty="0" smtClean="0"/>
              <a:t>Desire for success</a:t>
            </a:r>
            <a:endParaRPr lang="en-US" sz="3200" dirty="0" smtClean="0"/>
          </a:p>
          <a:p>
            <a:r>
              <a:rPr lang="en-US" sz="3200" dirty="0" smtClean="0"/>
              <a:t>I</a:t>
            </a:r>
            <a:r>
              <a:rPr lang="en-US" sz="3200" dirty="0" smtClean="0"/>
              <a:t>nitiative</a:t>
            </a:r>
            <a:endParaRPr lang="en-US" sz="3200" dirty="0" smtClean="0"/>
          </a:p>
          <a:p>
            <a:r>
              <a:rPr lang="en-US" sz="3200" dirty="0" smtClean="0"/>
              <a:t>Interest</a:t>
            </a:r>
          </a:p>
          <a:p>
            <a:r>
              <a:rPr lang="en-US" sz="3200" dirty="0" smtClean="0"/>
              <a:t>Dedication</a:t>
            </a:r>
          </a:p>
          <a:p>
            <a:r>
              <a:rPr lang="en-US" sz="3200" dirty="0" smtClean="0"/>
              <a:t>Self-Direction</a:t>
            </a:r>
            <a:r>
              <a:rPr lang="en-US" sz="3200" dirty="0"/>
              <a:t> </a:t>
            </a:r>
            <a:r>
              <a:rPr lang="en-US" sz="3200" dirty="0" smtClean="0"/>
              <a:t>                            </a:t>
            </a:r>
            <a:r>
              <a:rPr lang="en-US" sz="1100" dirty="0" smtClean="0"/>
              <a:t>clipart.com</a:t>
            </a:r>
          </a:p>
        </p:txBody>
      </p:sp>
      <p:pic>
        <p:nvPicPr>
          <p:cNvPr id="4" name="Picture 3" descr="images-3.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066593" y="3106297"/>
            <a:ext cx="2857500" cy="28575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348867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2479239"/>
          </a:xfrm>
        </p:spPr>
        <p:txBody>
          <a:bodyPr/>
          <a:lstStyle/>
          <a:p>
            <a:r>
              <a:rPr lang="en-US" dirty="0" smtClean="0"/>
              <a:t>“Parents to the Rescue” syndrome</a:t>
            </a:r>
            <a:br>
              <a:rPr lang="en-US" dirty="0" smtClean="0"/>
            </a:br>
            <a:r>
              <a:rPr lang="en-US" dirty="0" smtClean="0"/>
              <a:t/>
            </a:r>
            <a:br>
              <a:rPr lang="en-US" dirty="0" smtClean="0"/>
            </a:br>
            <a:r>
              <a:rPr lang="en-US" sz="2800" dirty="0" smtClean="0"/>
              <a:t>Carolyn Coil, expert in underachievement, recommends coming to aid of a child for a “school” issue:</a:t>
            </a:r>
            <a:endParaRPr lang="en-US" sz="2800" dirty="0"/>
          </a:p>
        </p:txBody>
      </p:sp>
      <p:sp>
        <p:nvSpPr>
          <p:cNvPr id="3" name="Content Placeholder 2"/>
          <p:cNvSpPr>
            <a:spLocks noGrp="1"/>
          </p:cNvSpPr>
          <p:nvPr>
            <p:ph idx="1"/>
          </p:nvPr>
        </p:nvSpPr>
        <p:spPr>
          <a:xfrm>
            <a:off x="498474" y="2963334"/>
            <a:ext cx="7556313" cy="3619500"/>
          </a:xfrm>
        </p:spPr>
        <p:txBody>
          <a:bodyPr>
            <a:noAutofit/>
          </a:bodyPr>
          <a:lstStyle/>
          <a:p>
            <a:r>
              <a:rPr lang="en-US" sz="3200" dirty="0" smtClean="0"/>
              <a:t>K-2  Once every 2 weeks</a:t>
            </a:r>
          </a:p>
          <a:p>
            <a:r>
              <a:rPr lang="en-US" sz="3200" dirty="0" smtClean="0"/>
              <a:t>3-4  Once a month</a:t>
            </a:r>
          </a:p>
          <a:p>
            <a:r>
              <a:rPr lang="en-US" sz="3200" dirty="0" smtClean="0"/>
              <a:t>6-8  Once every 9 weeks</a:t>
            </a:r>
          </a:p>
          <a:p>
            <a:r>
              <a:rPr lang="en-US" sz="3200" dirty="0" smtClean="0"/>
              <a:t>9-10  Once a semester</a:t>
            </a:r>
          </a:p>
          <a:p>
            <a:r>
              <a:rPr lang="en-US" sz="3200" dirty="0" smtClean="0"/>
              <a:t>11-12  Never</a:t>
            </a:r>
            <a:endParaRPr lang="en-US" sz="32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17329889"/>
      </p:ext>
    </p:extLst>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Underachievers lack independence</a:t>
            </a:r>
            <a:endParaRPr lang="en-US" dirty="0"/>
          </a:p>
        </p:txBody>
      </p:sp>
      <p:sp>
        <p:nvSpPr>
          <p:cNvPr id="3" name="Content Placeholder 2"/>
          <p:cNvSpPr>
            <a:spLocks noGrp="1"/>
          </p:cNvSpPr>
          <p:nvPr>
            <p:ph idx="1"/>
          </p:nvPr>
        </p:nvSpPr>
        <p:spPr/>
        <p:txBody>
          <a:bodyPr>
            <a:normAutofit/>
          </a:bodyPr>
          <a:lstStyle/>
          <a:p>
            <a:r>
              <a:rPr lang="en-US" sz="2400" dirty="0" smtClean="0"/>
              <a:t>May function well if constantly supervised, but </a:t>
            </a:r>
            <a:r>
              <a:rPr lang="en-US" sz="2400" dirty="0"/>
              <a:t>d</a:t>
            </a:r>
            <a:r>
              <a:rPr lang="en-US" sz="2400" dirty="0" smtClean="0"/>
              <a:t>o not plan or organize their school responsibilities</a:t>
            </a:r>
          </a:p>
          <a:p>
            <a:r>
              <a:rPr lang="en-US" sz="2400" dirty="0"/>
              <a:t>Develop dependency–</a:t>
            </a:r>
            <a:r>
              <a:rPr lang="en-US" sz="2400" dirty="0" smtClean="0"/>
              <a:t> force others to make decisions to avoid taking responsibility</a:t>
            </a:r>
          </a:p>
          <a:p>
            <a:r>
              <a:rPr lang="en-US" sz="2400" dirty="0" smtClean="0"/>
              <a:t>Leads to emotional level dependency– why worry when others will do it so much better FOR you?</a:t>
            </a:r>
          </a:p>
          <a:p>
            <a:r>
              <a:rPr lang="en-US" sz="2400" dirty="0" smtClean="0"/>
              <a:t>Wait for others to create a solution and then fail to follow through… “I don’t know” is an easy answer</a:t>
            </a:r>
            <a:endParaRPr lang="en-US" sz="24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4989159"/>
      </p:ext>
    </p:extLst>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Underachievers fear feelings of personal responsibility</a:t>
            </a:r>
            <a:endParaRPr lang="en-US" dirty="0"/>
          </a:p>
        </p:txBody>
      </p:sp>
      <p:sp>
        <p:nvSpPr>
          <p:cNvPr id="3" name="Content Placeholder 2"/>
          <p:cNvSpPr>
            <a:spLocks noGrp="1"/>
          </p:cNvSpPr>
          <p:nvPr>
            <p:ph idx="1"/>
          </p:nvPr>
        </p:nvSpPr>
        <p:spPr>
          <a:xfrm>
            <a:off x="498474" y="1981200"/>
            <a:ext cx="7764306" cy="4144963"/>
          </a:xfrm>
        </p:spPr>
        <p:txBody>
          <a:bodyPr>
            <a:normAutofit/>
          </a:bodyPr>
          <a:lstStyle/>
          <a:p>
            <a:r>
              <a:rPr lang="en-US" sz="2200" dirty="0" smtClean="0"/>
              <a:t>See challenge and responsibility as threats</a:t>
            </a:r>
          </a:p>
          <a:p>
            <a:r>
              <a:rPr lang="en-US" sz="2200" dirty="0" smtClean="0"/>
              <a:t>Anxiety created: What if I can’t do that again?</a:t>
            </a:r>
          </a:p>
          <a:p>
            <a:r>
              <a:rPr lang="en-US" sz="2200" dirty="0" smtClean="0"/>
              <a:t>Turn making excuses into an art form: “victim mentality”</a:t>
            </a:r>
          </a:p>
          <a:p>
            <a:pPr lvl="1"/>
            <a:r>
              <a:rPr lang="en-US" dirty="0" smtClean="0"/>
              <a:t>External excuses (teacher, text) destroys self-esteem</a:t>
            </a:r>
          </a:p>
          <a:p>
            <a:pPr lvl="1"/>
            <a:r>
              <a:rPr lang="en-US" dirty="0" smtClean="0"/>
              <a:t>Internal excuses  (forgot, lazy) leaves them unable to make conscious choices</a:t>
            </a:r>
          </a:p>
          <a:p>
            <a:r>
              <a:rPr lang="en-US" sz="2200" dirty="0" smtClean="0"/>
              <a:t>Hostile towards success and learning, don</a:t>
            </a:r>
            <a:r>
              <a:rPr lang="fr-FR" sz="2200" dirty="0" smtClean="0"/>
              <a:t>’</a:t>
            </a:r>
            <a:r>
              <a:rPr lang="en-US" sz="2200" dirty="0" smtClean="0"/>
              <a:t>t see themselves as having control of their own emotions or thoughts.</a:t>
            </a:r>
            <a:endParaRPr lang="en-US" sz="22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48503631"/>
      </p:ext>
    </p:extLst>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Difficulty changing negative into positive feelings</a:t>
            </a:r>
            <a:endParaRPr lang="en-US" dirty="0"/>
          </a:p>
        </p:txBody>
      </p:sp>
      <p:sp>
        <p:nvSpPr>
          <p:cNvPr id="3" name="Content Placeholder 2"/>
          <p:cNvSpPr>
            <a:spLocks noGrp="1"/>
          </p:cNvSpPr>
          <p:nvPr>
            <p:ph idx="1"/>
          </p:nvPr>
        </p:nvSpPr>
        <p:spPr>
          <a:xfrm>
            <a:off x="498476" y="1981200"/>
            <a:ext cx="5390636" cy="4144963"/>
          </a:xfrm>
        </p:spPr>
        <p:txBody>
          <a:bodyPr>
            <a:normAutofit/>
          </a:bodyPr>
          <a:lstStyle/>
          <a:p>
            <a:r>
              <a:rPr lang="en-US" sz="3600" dirty="0" smtClean="0"/>
              <a:t>May be led (forced) to work harder, but cling to feelings that work is bad</a:t>
            </a:r>
          </a:p>
          <a:p>
            <a:r>
              <a:rPr lang="en-US" sz="3600" dirty="0" smtClean="0"/>
              <a:t>No positive emotion tied to working</a:t>
            </a:r>
          </a:p>
          <a:p>
            <a:endParaRPr lang="en-US" dirty="0" smtClean="0"/>
          </a:p>
          <a:p>
            <a:pPr marL="0" indent="0">
              <a:buNone/>
            </a:pPr>
            <a:endParaRPr lang="en-US" dirty="0"/>
          </a:p>
        </p:txBody>
      </p:sp>
      <p:pic>
        <p:nvPicPr>
          <p:cNvPr id="4" name="Picture 3"/>
          <p:cNvPicPr>
            <a:picLocks noChangeAspect="1"/>
          </p:cNvPicPr>
          <p:nvPr/>
        </p:nvPicPr>
        <p:blipFill>
          <a:blip r:embed="rId3"/>
          <a:stretch>
            <a:fillRect/>
          </a:stretch>
        </p:blipFill>
        <p:spPr>
          <a:xfrm>
            <a:off x="5889112" y="2266342"/>
            <a:ext cx="2657170" cy="3981061"/>
          </a:xfrm>
          <a:prstGeom prst="rect">
            <a:avLst/>
          </a:prstGeom>
        </p:spPr>
      </p:pic>
      <p:sp>
        <p:nvSpPr>
          <p:cNvPr id="5" name="TextBox 4"/>
          <p:cNvSpPr txBox="1"/>
          <p:nvPr/>
        </p:nvSpPr>
        <p:spPr>
          <a:xfrm>
            <a:off x="6556355" y="6247403"/>
            <a:ext cx="1826141" cy="261610"/>
          </a:xfrm>
          <a:prstGeom prst="rect">
            <a:avLst/>
          </a:prstGeom>
          <a:noFill/>
        </p:spPr>
        <p:txBody>
          <a:bodyPr wrap="none" rtlCol="0">
            <a:spAutoFit/>
          </a:bodyPr>
          <a:lstStyle/>
          <a:p>
            <a:r>
              <a:rPr lang="en-US" sz="1100" dirty="0" smtClean="0"/>
              <a:t>www.workingmystic.com</a:t>
            </a:r>
            <a:endParaRPr lang="en-US" sz="11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49612678"/>
      </p:ext>
    </p:extLst>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1783846"/>
          </a:xfrm>
        </p:spPr>
        <p:txBody>
          <a:bodyPr/>
          <a:lstStyle/>
          <a:p>
            <a:r>
              <a:rPr lang="en-US" dirty="0" smtClean="0"/>
              <a:t>Lack Insight</a:t>
            </a:r>
            <a:endParaRPr lang="en-US" dirty="0"/>
          </a:p>
        </p:txBody>
      </p:sp>
      <p:sp>
        <p:nvSpPr>
          <p:cNvPr id="3" name="Content Placeholder 2"/>
          <p:cNvSpPr>
            <a:spLocks noGrp="1"/>
          </p:cNvSpPr>
          <p:nvPr>
            <p:ph idx="1"/>
          </p:nvPr>
        </p:nvSpPr>
        <p:spPr>
          <a:xfrm>
            <a:off x="498474" y="3023921"/>
            <a:ext cx="8645526" cy="3834078"/>
          </a:xfrm>
        </p:spPr>
        <p:txBody>
          <a:bodyPr>
            <a:normAutofit/>
          </a:bodyPr>
          <a:lstStyle/>
          <a:p>
            <a:r>
              <a:rPr lang="en-US" dirty="0" smtClean="0"/>
              <a:t>Self-ignorance causes pain and discouragement– they literally don’t have a clue</a:t>
            </a:r>
          </a:p>
          <a:p>
            <a:r>
              <a:rPr lang="en-US" dirty="0" smtClean="0"/>
              <a:t>Lack ability to reflect, do not know who they are</a:t>
            </a:r>
          </a:p>
          <a:p>
            <a:r>
              <a:rPr lang="en-US" dirty="0" smtClean="0"/>
              <a:t>Why don’t they turn in work they actually complete?  May fear rejection from others, disapproval, believe it’s not socially accepted.</a:t>
            </a:r>
          </a:p>
          <a:p>
            <a:r>
              <a:rPr lang="en-US" dirty="0" smtClean="0"/>
              <a:t>Rely on fantasy rather than truisms</a:t>
            </a:r>
          </a:p>
          <a:p>
            <a:r>
              <a:rPr lang="en-US" dirty="0" smtClean="0"/>
              <a:t>Conflicted</a:t>
            </a:r>
            <a:endParaRPr lang="en-US" dirty="0"/>
          </a:p>
        </p:txBody>
      </p:sp>
      <p:pic>
        <p:nvPicPr>
          <p:cNvPr id="4" name="Picture 3"/>
          <p:cNvPicPr>
            <a:picLocks noChangeAspect="1"/>
          </p:cNvPicPr>
          <p:nvPr/>
        </p:nvPicPr>
        <p:blipFill>
          <a:blip r:embed="rId3"/>
          <a:stretch>
            <a:fillRect/>
          </a:stretch>
        </p:blipFill>
        <p:spPr>
          <a:xfrm>
            <a:off x="4638002" y="293337"/>
            <a:ext cx="2697177" cy="2549828"/>
          </a:xfrm>
          <a:prstGeom prst="rect">
            <a:avLst/>
          </a:prstGeom>
          <a:effectLst>
            <a:softEdge rad="63500"/>
          </a:effectLst>
        </p:spPr>
      </p:pic>
      <p:sp>
        <p:nvSpPr>
          <p:cNvPr id="5" name="Rectangle 4"/>
          <p:cNvSpPr/>
          <p:nvPr/>
        </p:nvSpPr>
        <p:spPr>
          <a:xfrm>
            <a:off x="5765519" y="2802908"/>
            <a:ext cx="1569660" cy="261610"/>
          </a:xfrm>
          <a:prstGeom prst="rect">
            <a:avLst/>
          </a:prstGeom>
        </p:spPr>
        <p:txBody>
          <a:bodyPr wrap="none">
            <a:spAutoFit/>
          </a:bodyPr>
          <a:lstStyle/>
          <a:p>
            <a:r>
              <a:rPr lang="en-US" sz="1100" dirty="0"/>
              <a:t>schol.wordpress.com</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70505253"/>
      </p:ext>
    </p:extLst>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Does this sounds like anyone you know?</a:t>
            </a:r>
            <a:endParaRPr lang="en-US" dirty="0"/>
          </a:p>
        </p:txBody>
      </p:sp>
      <p:sp>
        <p:nvSpPr>
          <p:cNvPr id="3" name="Content Placeholder 2"/>
          <p:cNvSpPr>
            <a:spLocks noGrp="1"/>
          </p:cNvSpPr>
          <p:nvPr>
            <p:ph idx="1"/>
          </p:nvPr>
        </p:nvSpPr>
        <p:spPr>
          <a:xfrm>
            <a:off x="498474" y="2126832"/>
            <a:ext cx="7556313" cy="4731168"/>
          </a:xfrm>
        </p:spPr>
        <p:txBody>
          <a:bodyPr>
            <a:normAutofit/>
          </a:bodyPr>
          <a:lstStyle/>
          <a:p>
            <a:r>
              <a:rPr lang="en-US" sz="2200" dirty="0" smtClean="0"/>
              <a:t>Think of your child. What has been tried? What has  worked– or not worked?</a:t>
            </a:r>
            <a:endParaRPr lang="en-US" sz="2200" dirty="0"/>
          </a:p>
        </p:txBody>
      </p:sp>
      <p:pic>
        <p:nvPicPr>
          <p:cNvPr id="7" name="Picture 6" descr="FAL051000450.jpg"/>
          <p:cNvPicPr>
            <a:picLocks noChangeAspect="1"/>
          </p:cNvPicPr>
          <p:nvPr/>
        </p:nvPicPr>
        <p:blipFill>
          <a:blip r:embed="rId3"/>
          <a:stretch>
            <a:fillRect/>
          </a:stretch>
        </p:blipFill>
        <p:spPr>
          <a:xfrm>
            <a:off x="4053362" y="3670844"/>
            <a:ext cx="4001425" cy="2683309"/>
          </a:xfrm>
          <a:prstGeom prst="rect">
            <a:avLst/>
          </a:prstGeom>
        </p:spPr>
      </p:pic>
      <p:sp>
        <p:nvSpPr>
          <p:cNvPr id="4" name="Rectangle 3"/>
          <p:cNvSpPr/>
          <p:nvPr/>
        </p:nvSpPr>
        <p:spPr>
          <a:xfrm>
            <a:off x="4053362" y="6373711"/>
            <a:ext cx="1492716" cy="261610"/>
          </a:xfrm>
          <a:prstGeom prst="rect">
            <a:avLst/>
          </a:prstGeom>
        </p:spPr>
        <p:txBody>
          <a:bodyPr wrap="none">
            <a:spAutoFit/>
          </a:bodyPr>
          <a:lstStyle/>
          <a:p>
            <a:r>
              <a:rPr lang="en-US" sz="1100" dirty="0"/>
              <a:t>news.vietboom.com</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80040426"/>
      </p:ext>
    </p:extLst>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Underachievement is a choice</a:t>
            </a:r>
            <a:endParaRPr lang="en-US" dirty="0"/>
          </a:p>
        </p:txBody>
      </p:sp>
      <p:sp>
        <p:nvSpPr>
          <p:cNvPr id="3" name="Content Placeholder 2"/>
          <p:cNvSpPr>
            <a:spLocks noGrp="1"/>
          </p:cNvSpPr>
          <p:nvPr>
            <p:ph idx="1"/>
          </p:nvPr>
        </p:nvSpPr>
        <p:spPr/>
        <p:txBody>
          <a:bodyPr>
            <a:normAutofit/>
          </a:bodyPr>
          <a:lstStyle/>
          <a:p>
            <a:r>
              <a:rPr lang="en-US" sz="2400" dirty="0" smtClean="0"/>
              <a:t> Often not aware of it, do not see the truth</a:t>
            </a:r>
          </a:p>
          <a:p>
            <a:r>
              <a:rPr lang="en-US" sz="2400" dirty="0" smtClean="0"/>
              <a:t>Unable to change without assistance and self-recognition</a:t>
            </a:r>
          </a:p>
          <a:p>
            <a:endParaRPr lang="en-US" sz="2400" dirty="0" smtClean="0"/>
          </a:p>
        </p:txBody>
      </p:sp>
      <p:pic>
        <p:nvPicPr>
          <p:cNvPr id="6" name="Picture 5"/>
          <p:cNvPicPr>
            <a:picLocks noChangeAspect="1"/>
          </p:cNvPicPr>
          <p:nvPr/>
        </p:nvPicPr>
        <p:blipFill>
          <a:blip r:embed="rId3"/>
          <a:stretch>
            <a:fillRect/>
          </a:stretch>
        </p:blipFill>
        <p:spPr>
          <a:xfrm>
            <a:off x="4486082" y="3453079"/>
            <a:ext cx="3568705" cy="2673084"/>
          </a:xfrm>
          <a:prstGeom prst="rect">
            <a:avLst/>
          </a:prstGeom>
        </p:spPr>
      </p:pic>
      <p:sp>
        <p:nvSpPr>
          <p:cNvPr id="5" name="TextBox 4"/>
          <p:cNvSpPr txBox="1"/>
          <p:nvPr/>
        </p:nvSpPr>
        <p:spPr>
          <a:xfrm>
            <a:off x="5380082" y="5864553"/>
            <a:ext cx="1697901" cy="261610"/>
          </a:xfrm>
          <a:prstGeom prst="rect">
            <a:avLst/>
          </a:prstGeom>
          <a:noFill/>
        </p:spPr>
        <p:txBody>
          <a:bodyPr wrap="none" rtlCol="0">
            <a:spAutoFit/>
          </a:bodyPr>
          <a:lstStyle/>
          <a:p>
            <a:r>
              <a:rPr lang="en-US" sz="1100" dirty="0" smtClean="0"/>
              <a:t>www.futurestartup.com</a:t>
            </a:r>
            <a:endParaRPr lang="en-US" sz="11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72756955"/>
      </p:ext>
    </p:extLst>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4883978"/>
          </a:xfrm>
        </p:spPr>
        <p:txBody>
          <a:bodyPr/>
          <a:lstStyle/>
          <a:p>
            <a:r>
              <a:rPr lang="en-US" sz="4400" dirty="0" smtClean="0"/>
              <a:t>Parents should not shield or protect children from risks or hard work. Parents also need to allow children to experience tensions and stress that rise from </a:t>
            </a:r>
            <a:br>
              <a:rPr lang="en-US" sz="4400" dirty="0" smtClean="0"/>
            </a:br>
            <a:r>
              <a:rPr lang="en-US" sz="4400" dirty="0" smtClean="0"/>
              <a:t>challenging ideas and high expectations.</a:t>
            </a:r>
            <a:br>
              <a:rPr lang="en-US" sz="4400" dirty="0" smtClean="0"/>
            </a:br>
            <a:endParaRPr lang="en-US" sz="4400" dirty="0"/>
          </a:p>
        </p:txBody>
      </p:sp>
      <p:sp>
        <p:nvSpPr>
          <p:cNvPr id="3" name="Content Placeholder 2"/>
          <p:cNvSpPr>
            <a:spLocks noGrp="1"/>
          </p:cNvSpPr>
          <p:nvPr>
            <p:ph idx="1"/>
          </p:nvPr>
        </p:nvSpPr>
        <p:spPr>
          <a:xfrm>
            <a:off x="4561174" y="5858702"/>
            <a:ext cx="3493613" cy="663794"/>
          </a:xfrm>
        </p:spPr>
        <p:txBody>
          <a:bodyPr>
            <a:normAutofit/>
          </a:bodyPr>
          <a:lstStyle/>
          <a:p>
            <a:pPr marL="0" indent="0">
              <a:buNone/>
            </a:pPr>
            <a:r>
              <a:rPr lang="en-US" sz="2400" dirty="0"/>
              <a:t>- Olszewski-Kubilius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24303049"/>
      </p:ext>
    </p:extLst>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Lying:  The Path to Self-Defeat</a:t>
            </a:r>
            <a:endParaRPr lang="en-US" dirty="0"/>
          </a:p>
        </p:txBody>
      </p:sp>
      <p:sp>
        <p:nvSpPr>
          <p:cNvPr id="3" name="Content Placeholder 2"/>
          <p:cNvSpPr>
            <a:spLocks noGrp="1"/>
          </p:cNvSpPr>
          <p:nvPr>
            <p:ph idx="1"/>
          </p:nvPr>
        </p:nvSpPr>
        <p:spPr/>
        <p:txBody>
          <a:bodyPr/>
          <a:lstStyle/>
          <a:p>
            <a:r>
              <a:rPr lang="en-US" dirty="0" smtClean="0"/>
              <a:t>Lie about school = lie about what is really wrong inside</a:t>
            </a:r>
          </a:p>
          <a:p>
            <a:r>
              <a:rPr lang="en-US" dirty="0" smtClean="0"/>
              <a:t>Adults focus on externals, such as homework and grades, rather than what is making them feel inadequate or unable to deal with pain</a:t>
            </a:r>
          </a:p>
          <a:p>
            <a:r>
              <a:rPr lang="en-US" dirty="0" smtClean="0"/>
              <a:t>Cycle of discouragement and defeat</a:t>
            </a:r>
            <a:endParaRPr lang="en-US" dirty="0"/>
          </a:p>
        </p:txBody>
      </p:sp>
      <p:graphicFrame>
        <p:nvGraphicFramePr>
          <p:cNvPr id="4" name="Diagram 3"/>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616584187"/>
              </p:ext>
            </p:extLst>
          </p:nvPr>
        </p:nvGraphicFramePr>
        <p:xfrm>
          <a:off x="4235448" y="3923953"/>
          <a:ext cx="4512537" cy="2482792"/>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10960465"/>
      </p:ext>
    </p:extLst>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675076"/>
          </a:xfrm>
        </p:spPr>
        <p:txBody>
          <a:bodyPr/>
          <a:lstStyle/>
          <a:p>
            <a:r>
              <a:rPr lang="en-US" dirty="0" smtClean="0"/>
              <a:t>To reverse the cycle?</a:t>
            </a:r>
            <a:endParaRPr lang="en-US" dirty="0"/>
          </a:p>
        </p:txBody>
      </p:sp>
      <p:sp>
        <p:nvSpPr>
          <p:cNvPr id="3" name="Content Placeholder 2"/>
          <p:cNvSpPr>
            <a:spLocks noGrp="1"/>
          </p:cNvSpPr>
          <p:nvPr>
            <p:ph idx="1"/>
          </p:nvPr>
        </p:nvSpPr>
        <p:spPr>
          <a:xfrm>
            <a:off x="498474" y="1797066"/>
            <a:ext cx="7556313" cy="4825877"/>
          </a:xfrm>
        </p:spPr>
        <p:txBody>
          <a:bodyPr/>
          <a:lstStyle/>
          <a:p>
            <a:r>
              <a:rPr lang="en-US" dirty="0" smtClean="0"/>
              <a:t>Persistence</a:t>
            </a:r>
          </a:p>
          <a:p>
            <a:r>
              <a:rPr lang="en-US" dirty="0" smtClean="0"/>
              <a:t>Patience</a:t>
            </a:r>
          </a:p>
          <a:p>
            <a:r>
              <a:rPr lang="en-US" dirty="0" smtClean="0"/>
              <a:t>Positive Attitude</a:t>
            </a:r>
          </a:p>
          <a:p>
            <a:r>
              <a:rPr lang="en-US" dirty="0" smtClean="0"/>
              <a:t>Parents &amp; Teachers</a:t>
            </a:r>
          </a:p>
          <a:p>
            <a:pPr lvl="1"/>
            <a:r>
              <a:rPr lang="en-US" dirty="0" smtClean="0"/>
              <a:t>Work together</a:t>
            </a:r>
          </a:p>
          <a:p>
            <a:pPr lvl="1"/>
            <a:r>
              <a:rPr lang="en-US" dirty="0" smtClean="0"/>
              <a:t>Make no excuses</a:t>
            </a:r>
          </a:p>
          <a:p>
            <a:pPr lvl="1"/>
            <a:r>
              <a:rPr lang="en-US" dirty="0" smtClean="0"/>
              <a:t>Set the values</a:t>
            </a:r>
          </a:p>
          <a:p>
            <a:pPr lvl="1"/>
            <a:r>
              <a:rPr lang="en-US" dirty="0" smtClean="0"/>
              <a:t>Change child, not setting</a:t>
            </a:r>
          </a:p>
          <a:p>
            <a:pPr lvl="1"/>
            <a:r>
              <a:rPr lang="en-US" dirty="0" smtClean="0"/>
              <a:t>Learn to deal with </a:t>
            </a:r>
            <a:r>
              <a:rPr lang="en-US" dirty="0"/>
              <a:t>pain– </a:t>
            </a:r>
            <a:r>
              <a:rPr lang="en-US" dirty="0" smtClean="0"/>
              <a:t>we live in a competitive world</a:t>
            </a:r>
          </a:p>
          <a:p>
            <a:pPr lvl="1"/>
            <a:r>
              <a:rPr lang="en-US" dirty="0" smtClean="0"/>
              <a:t>Promote pursuit of passions– early goals and success can be replicated.  </a:t>
            </a:r>
            <a:endParaRPr lang="en-US" dirty="0"/>
          </a:p>
        </p:txBody>
      </p:sp>
      <p:pic>
        <p:nvPicPr>
          <p:cNvPr id="4" name="Picture 3" descr="2.jpg"/>
          <p:cNvPicPr>
            <a:picLocks noChangeAspect="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152796" y="1344666"/>
            <a:ext cx="3509616" cy="2393791"/>
          </a:xfrm>
          <a:prstGeom prst="rect">
            <a:avLst/>
          </a:prstGeom>
        </p:spPr>
      </p:pic>
      <p:sp>
        <p:nvSpPr>
          <p:cNvPr id="5" name="Rectangle 4"/>
          <p:cNvSpPr/>
          <p:nvPr/>
        </p:nvSpPr>
        <p:spPr>
          <a:xfrm>
            <a:off x="3934199" y="3738457"/>
            <a:ext cx="1467068" cy="261610"/>
          </a:xfrm>
          <a:prstGeom prst="rect">
            <a:avLst/>
          </a:prstGeom>
        </p:spPr>
        <p:txBody>
          <a:bodyPr wrap="none">
            <a:spAutoFit/>
          </a:bodyPr>
          <a:lstStyle/>
          <a:p>
            <a:r>
              <a:rPr lang="en-US" sz="1100" dirty="0"/>
              <a:t>sc.studentboss.com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03459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Demonstrations of lack of </a:t>
            </a:r>
            <a:br>
              <a:rPr lang="en-US" dirty="0" smtClean="0"/>
            </a:br>
            <a:r>
              <a:rPr lang="en-US" dirty="0" smtClean="0"/>
              <a:t>MOTIVATION:</a:t>
            </a:r>
            <a:endParaRPr lang="en-US" dirty="0"/>
          </a:p>
        </p:txBody>
      </p:sp>
      <p:sp>
        <p:nvSpPr>
          <p:cNvPr id="3" name="Content Placeholder 2"/>
          <p:cNvSpPr>
            <a:spLocks noGrp="1"/>
          </p:cNvSpPr>
          <p:nvPr>
            <p:ph idx="1"/>
          </p:nvPr>
        </p:nvSpPr>
        <p:spPr/>
        <p:txBody>
          <a:bodyPr>
            <a:normAutofit lnSpcReduction="10000"/>
          </a:bodyPr>
          <a:lstStyle/>
          <a:p>
            <a:r>
              <a:rPr lang="en-US" dirty="0" smtClean="0"/>
              <a:t>Daydreaming</a:t>
            </a:r>
          </a:p>
          <a:p>
            <a:r>
              <a:rPr lang="en-US" dirty="0" smtClean="0"/>
              <a:t>Not doing work</a:t>
            </a:r>
          </a:p>
          <a:p>
            <a:r>
              <a:rPr lang="en-US" dirty="0" smtClean="0"/>
              <a:t>Sleeping in class</a:t>
            </a:r>
          </a:p>
          <a:p>
            <a:r>
              <a:rPr lang="en-US" dirty="0" smtClean="0"/>
              <a:t>Excuses for late or incomplete work</a:t>
            </a:r>
          </a:p>
          <a:p>
            <a:r>
              <a:rPr lang="en-US" dirty="0" smtClean="0"/>
              <a:t>Negative body language</a:t>
            </a:r>
          </a:p>
          <a:p>
            <a:r>
              <a:rPr lang="en-US" dirty="0" smtClean="0"/>
              <a:t>Poor attendance</a:t>
            </a:r>
          </a:p>
          <a:p>
            <a:r>
              <a:rPr lang="en-US" dirty="0" smtClean="0"/>
              <a:t>Requests to leave class</a:t>
            </a:r>
          </a:p>
          <a:p>
            <a:r>
              <a:rPr lang="en-US" dirty="0" smtClean="0"/>
              <a:t>Defiant				</a:t>
            </a:r>
            <a:r>
              <a:rPr lang="en-US" sz="1100" dirty="0" smtClean="0"/>
              <a:t>clipart.com</a:t>
            </a:r>
            <a:endParaRPr lang="en-US" sz="1100" dirty="0"/>
          </a:p>
        </p:txBody>
      </p:sp>
      <p:pic>
        <p:nvPicPr>
          <p:cNvPr id="4" name="Picture 3" descr="frustrated girl"/>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072924" y="2741184"/>
            <a:ext cx="2981863" cy="2981863"/>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834193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Motivate through self-management</a:t>
            </a:r>
            <a:endParaRPr lang="en-US" dirty="0"/>
          </a:p>
        </p:txBody>
      </p:sp>
      <p:sp>
        <p:nvSpPr>
          <p:cNvPr id="3" name="Content Placeholder 2"/>
          <p:cNvSpPr>
            <a:spLocks noGrp="1"/>
          </p:cNvSpPr>
          <p:nvPr>
            <p:ph idx="1"/>
          </p:nvPr>
        </p:nvSpPr>
        <p:spPr>
          <a:xfrm>
            <a:off x="498474" y="1212146"/>
            <a:ext cx="7556313" cy="5425792"/>
          </a:xfrm>
        </p:spPr>
        <p:txBody>
          <a:bodyPr>
            <a:noAutofit/>
          </a:bodyPr>
          <a:lstStyle/>
          <a:p>
            <a:r>
              <a:rPr lang="en-US" sz="2800" dirty="0" smtClean="0"/>
              <a:t>WE cannot make the change, but we can perhaps be the catalyst</a:t>
            </a:r>
          </a:p>
          <a:p>
            <a:r>
              <a:rPr lang="en-US" sz="2800" dirty="0" smtClean="0"/>
              <a:t>Teach methods, strategies or skills for students to direct their actions toward achievement of goals;</a:t>
            </a:r>
          </a:p>
          <a:p>
            <a:pPr lvl="1"/>
            <a:r>
              <a:rPr lang="en-US" sz="2800" dirty="0" smtClean="0"/>
              <a:t>Persistence</a:t>
            </a:r>
          </a:p>
          <a:p>
            <a:pPr lvl="1"/>
            <a:r>
              <a:rPr lang="en-US" sz="2800" dirty="0" smtClean="0"/>
              <a:t>Independence</a:t>
            </a:r>
          </a:p>
          <a:p>
            <a:pPr lvl="1"/>
            <a:r>
              <a:rPr lang="en-US" sz="2800" dirty="0" smtClean="0"/>
              <a:t>Goal Setting </a:t>
            </a:r>
          </a:p>
          <a:p>
            <a:pPr lvl="1"/>
            <a:r>
              <a:rPr lang="en-US" sz="2800" dirty="0" smtClean="0"/>
              <a:t>Time Management</a:t>
            </a:r>
          </a:p>
          <a:p>
            <a:pPr lvl="1"/>
            <a:r>
              <a:rPr lang="en-US" sz="2800" dirty="0" smtClean="0"/>
              <a:t>Study Skills</a:t>
            </a:r>
          </a:p>
          <a:p>
            <a:pPr lvl="1"/>
            <a:r>
              <a:rPr lang="en-US" sz="2800" dirty="0" smtClean="0"/>
              <a:t>Effective Technology skills</a:t>
            </a:r>
            <a:endParaRPr lang="en-US" sz="2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92921273"/>
      </p:ext>
    </p:extLst>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Strategy: Tackle Long Term Assignments</a:t>
            </a:r>
            <a:endParaRPr lang="en-US"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US" dirty="0" smtClean="0"/>
              <a:t>Turn the expectations/assignment into a written checklist and schedule. </a:t>
            </a:r>
            <a:endParaRPr lang="en-US" dirty="0"/>
          </a:p>
          <a:p>
            <a:r>
              <a:rPr lang="en-US" dirty="0" smtClean="0"/>
              <a:t>Break the assignment into smaller parts and turn parts in early, if possible.  Will need to talk to the teacher about this. May need to go into a “vault” to hold for safekeeping until DUE DATE.</a:t>
            </a:r>
          </a:p>
          <a:p>
            <a:r>
              <a:rPr lang="en-US" dirty="0" smtClean="0"/>
              <a:t>Develop a list of resources and supplies needed.</a:t>
            </a:r>
          </a:p>
          <a:p>
            <a:r>
              <a:rPr lang="en-US" dirty="0" smtClean="0"/>
              <a:t>Student should be able to state the final goal or outcome in writing or orally to be scribed. If there are lots of choices or flexibility, break those down into concrete ideas.</a:t>
            </a:r>
          </a:p>
          <a:p>
            <a:r>
              <a:rPr lang="en-US" dirty="0" smtClean="0"/>
              <a:t>Are skills present:  Note taking, resource finding, bibliography, citations, rough draft, proofreading, etc.</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4683729"/>
      </p:ext>
    </p:extLst>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Strategy: Help children see their strengths  </a:t>
            </a:r>
            <a:r>
              <a:rPr lang="en-US" sz="1800" dirty="0" smtClean="0">
                <a:solidFill>
                  <a:srgbClr val="FF0000"/>
                </a:solidFill>
              </a:rPr>
              <a:t>checklist from Coil’s </a:t>
            </a:r>
            <a:r>
              <a:rPr lang="en-US" sz="1800" i="1" dirty="0" smtClean="0">
                <a:solidFill>
                  <a:srgbClr val="FF0000"/>
                </a:solidFill>
              </a:rPr>
              <a:t>Becoming an Achiever(2004)</a:t>
            </a:r>
            <a:endParaRPr lang="en-US" i="1" dirty="0">
              <a:solidFill>
                <a:srgbClr val="FF0000"/>
              </a:solidFill>
            </a:endParaRPr>
          </a:p>
        </p:txBody>
      </p:sp>
      <p:sp>
        <p:nvSpPr>
          <p:cNvPr id="3" name="Content Placeholder 2"/>
          <p:cNvSpPr>
            <a:spLocks noGrp="1"/>
          </p:cNvSpPr>
          <p:nvPr>
            <p:ph idx="1"/>
          </p:nvPr>
        </p:nvSpPr>
        <p:spPr>
          <a:xfrm>
            <a:off x="498474" y="1981200"/>
            <a:ext cx="7556313" cy="4876800"/>
          </a:xfrm>
        </p:spPr>
        <p:txBody>
          <a:bodyPr>
            <a:normAutofit fontScale="77500" lnSpcReduction="20000"/>
          </a:bodyPr>
          <a:lstStyle/>
          <a:p>
            <a:r>
              <a:rPr lang="en-US" dirty="0" smtClean="0"/>
              <a:t>Communicates problems &amp; works to solve them</a:t>
            </a:r>
          </a:p>
          <a:p>
            <a:r>
              <a:rPr lang="en-US" dirty="0" smtClean="0"/>
              <a:t>Listens to those who have authority</a:t>
            </a:r>
          </a:p>
          <a:p>
            <a:r>
              <a:rPr lang="en-US" dirty="0" smtClean="0"/>
              <a:t>Can see more than one solution to a problem</a:t>
            </a:r>
          </a:p>
          <a:p>
            <a:r>
              <a:rPr lang="en-US" dirty="0" smtClean="0"/>
              <a:t>Has an area of interest</a:t>
            </a:r>
          </a:p>
          <a:p>
            <a:r>
              <a:rPr lang="en-US" dirty="0" smtClean="0"/>
              <a:t>Chooses peers who are achievers</a:t>
            </a:r>
          </a:p>
          <a:p>
            <a:r>
              <a:rPr lang="en-US" dirty="0" smtClean="0"/>
              <a:t>Is a risk-taker</a:t>
            </a:r>
          </a:p>
          <a:p>
            <a:r>
              <a:rPr lang="en-US" dirty="0" smtClean="0"/>
              <a:t>Has a belief in self</a:t>
            </a:r>
          </a:p>
          <a:p>
            <a:r>
              <a:rPr lang="en-US" dirty="0" smtClean="0"/>
              <a:t>Takes responsibility</a:t>
            </a:r>
          </a:p>
          <a:p>
            <a:r>
              <a:rPr lang="en-US" dirty="0" smtClean="0"/>
              <a:t>Shows creativity</a:t>
            </a:r>
          </a:p>
          <a:p>
            <a:r>
              <a:rPr lang="en-US" dirty="0" smtClean="0"/>
              <a:t>Is persistent in working on a new task</a:t>
            </a:r>
          </a:p>
          <a:p>
            <a:r>
              <a:rPr lang="en-US" dirty="0" smtClean="0"/>
              <a:t>Is able to comprehend difficult reading material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05088082"/>
      </p:ext>
    </p:extLst>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word about “PRAISE”</a:t>
            </a:r>
            <a:endParaRPr lang="en-US" dirty="0"/>
          </a:p>
        </p:txBody>
      </p:sp>
      <p:sp>
        <p:nvSpPr>
          <p:cNvPr id="3" name="Content Placeholder 2"/>
          <p:cNvSpPr>
            <a:spLocks noGrp="1"/>
          </p:cNvSpPr>
          <p:nvPr>
            <p:ph idx="1"/>
          </p:nvPr>
        </p:nvSpPr>
        <p:spPr>
          <a:xfrm>
            <a:off x="498474" y="2109620"/>
            <a:ext cx="7556313" cy="4144963"/>
          </a:xfrm>
        </p:spPr>
        <p:txBody>
          <a:bodyPr>
            <a:normAutofit lnSpcReduction="10000"/>
          </a:bodyPr>
          <a:lstStyle/>
          <a:p>
            <a:r>
              <a:rPr lang="en-US" dirty="0" smtClean="0"/>
              <a:t>“Best or brightest”… not the BEST idea.</a:t>
            </a:r>
          </a:p>
          <a:p>
            <a:endParaRPr lang="en-US" dirty="0"/>
          </a:p>
          <a:p>
            <a:r>
              <a:rPr lang="en-US" dirty="0" smtClean="0"/>
              <a:t>Format praise to be specific:  “Look at how clearly you’ve explained the process of how you solved this problem.  You have listed each step in order so I know exactly what you were thinking”  vs.  “Good job on problem number 3.”</a:t>
            </a:r>
          </a:p>
          <a:p>
            <a:r>
              <a:rPr lang="en-US" dirty="0" smtClean="0"/>
              <a:t>Don’t praise for little effort, something thrown together at last minute.  Praise when improvement shown.</a:t>
            </a:r>
          </a:p>
          <a:p>
            <a:r>
              <a:rPr lang="en-US" dirty="0" smtClean="0"/>
              <a:t>Compliments should be related to effort or outcome, not vague generalities.  </a:t>
            </a:r>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a:p>
        </p:txBody>
      </p:sp>
      <p:pic>
        <p:nvPicPr>
          <p:cNvPr id="4" name="Picture 3"/>
          <p:cNvPicPr>
            <a:picLocks noChangeAspect="1"/>
          </p:cNvPicPr>
          <p:nvPr/>
        </p:nvPicPr>
        <p:blipFill rotWithShape="1">
          <a:blip r:embed="rId3"/>
          <a:srcRect l="23008" t="4224" r="24136" b="5208"/>
          <a:stretch/>
        </p:blipFill>
        <p:spPr>
          <a:xfrm>
            <a:off x="5908102" y="484094"/>
            <a:ext cx="1598327" cy="2483545"/>
          </a:xfrm>
          <a:prstGeom prst="rect">
            <a:avLst/>
          </a:prstGeom>
        </p:spPr>
      </p:pic>
      <p:sp>
        <p:nvSpPr>
          <p:cNvPr id="5" name="TextBox 4"/>
          <p:cNvSpPr txBox="1"/>
          <p:nvPr/>
        </p:nvSpPr>
        <p:spPr>
          <a:xfrm>
            <a:off x="5908102" y="2829139"/>
            <a:ext cx="1685077" cy="261610"/>
          </a:xfrm>
          <a:prstGeom prst="rect">
            <a:avLst/>
          </a:prstGeom>
          <a:noFill/>
        </p:spPr>
        <p:txBody>
          <a:bodyPr wrap="none" rtlCol="0">
            <a:spAutoFit/>
          </a:bodyPr>
          <a:lstStyle/>
          <a:p>
            <a:r>
              <a:rPr lang="en-US" sz="1100" dirty="0" smtClean="0"/>
              <a:t>www.psdgraphics.com</a:t>
            </a:r>
            <a:endParaRPr lang="en-US" sz="11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781527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192439"/>
            <a:ext cx="7556313" cy="1458562"/>
          </a:xfrm>
        </p:spPr>
        <p:txBody>
          <a:bodyPr/>
          <a:lstStyle/>
          <a:p>
            <a:r>
              <a:rPr lang="en-US" dirty="0" smtClean="0"/>
              <a:t>Which type of praise?</a:t>
            </a:r>
            <a:br>
              <a:rPr lang="en-US" dirty="0" smtClean="0"/>
            </a:br>
            <a:r>
              <a:rPr lang="en-US" dirty="0"/>
              <a:t> </a:t>
            </a:r>
            <a:r>
              <a:rPr lang="en-US" dirty="0" smtClean="0"/>
              <a:t>   </a:t>
            </a:r>
            <a:r>
              <a:rPr lang="en-US" sz="2400" dirty="0" smtClean="0"/>
              <a:t>Stanford researcher Dr. Carol Dweck’s Mindsets: Fixed or Growth- belief in one’s own ability    </a:t>
            </a:r>
            <a:endParaRPr lang="en-US" sz="2400" dirty="0"/>
          </a:p>
        </p:txBody>
      </p:sp>
      <p:sp>
        <p:nvSpPr>
          <p:cNvPr id="3" name="Content Placeholder 2"/>
          <p:cNvSpPr>
            <a:spLocks noGrp="1"/>
          </p:cNvSpPr>
          <p:nvPr>
            <p:ph idx="1"/>
          </p:nvPr>
        </p:nvSpPr>
        <p:spPr>
          <a:xfrm>
            <a:off x="498474" y="1828158"/>
            <a:ext cx="8467552" cy="5029841"/>
          </a:xfrm>
        </p:spPr>
        <p:txBody>
          <a:bodyPr>
            <a:normAutofit/>
          </a:bodyPr>
          <a:lstStyle/>
          <a:p>
            <a:pPr>
              <a:buNone/>
            </a:pPr>
            <a:r>
              <a:rPr lang="en-US" sz="1200" dirty="0" smtClean="0"/>
              <a:t>Praise for being SMART = choose easier task next time, need to “stay smart”. View failure as a sign of low ability and give up.</a:t>
            </a:r>
          </a:p>
          <a:p>
            <a:r>
              <a:rPr lang="en-US" sz="1200" dirty="0" smtClean="0"/>
              <a:t>WE say: You learned that so quickly. You are so smart.</a:t>
            </a:r>
          </a:p>
          <a:p>
            <a:r>
              <a:rPr lang="en-US" sz="1200" dirty="0" smtClean="0"/>
              <a:t>THEY hear: If I can’t learn something quickly, I am not smart.</a:t>
            </a:r>
          </a:p>
          <a:p>
            <a:r>
              <a:rPr lang="en-US" sz="1200" dirty="0" smtClean="0"/>
              <a:t>WE say: You must be the best writer in your class.		      Googleimages.com</a:t>
            </a:r>
          </a:p>
          <a:p>
            <a:r>
              <a:rPr lang="en-US" sz="1200" dirty="0" smtClean="0"/>
              <a:t>THEY hear: I should not try to write anything more difficult or I may not stay the best. That was good enough.</a:t>
            </a:r>
          </a:p>
          <a:p>
            <a:r>
              <a:rPr lang="en-US" sz="1200" dirty="0" smtClean="0"/>
              <a:t>WE say: You got an A without trying!  Brilliant work!</a:t>
            </a:r>
            <a:br>
              <a:rPr lang="en-US" sz="1200" dirty="0" smtClean="0"/>
            </a:br>
            <a:r>
              <a:rPr lang="en-US" sz="1200" dirty="0" smtClean="0"/>
              <a:t>THEY hear: No need to study. I am smart enough.</a:t>
            </a:r>
          </a:p>
          <a:p>
            <a:pPr>
              <a:buNone/>
            </a:pPr>
            <a:r>
              <a:rPr lang="en-US" sz="1200" dirty="0" smtClean="0"/>
              <a:t>Praise for effort/hard work= choose more challenging task. Believe they can do it.</a:t>
            </a:r>
          </a:p>
          <a:p>
            <a:r>
              <a:rPr lang="en-US" sz="1200" dirty="0" smtClean="0"/>
              <a:t>“You explained every step of that math problem. Now I see how you solved this problem.”</a:t>
            </a:r>
          </a:p>
          <a:p>
            <a:r>
              <a:rPr lang="en-US" sz="1200" dirty="0" smtClean="0"/>
              <a:t>“You worked for hours on that project and look at the expression in your writing. Your PowerPoint slides are clear and the person who hears and reads this will be able to learn a lot.”</a:t>
            </a:r>
            <a:endParaRPr lang="en-US" sz="1200" dirty="0"/>
          </a:p>
        </p:txBody>
      </p:sp>
      <p:pic>
        <p:nvPicPr>
          <p:cNvPr id="4" name="Picture 3" descr="images.jp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239101" y="2364703"/>
            <a:ext cx="1383348" cy="983714"/>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07223025"/>
      </p:ext>
    </p:extLst>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between students, teachers, and parents</a:t>
            </a:r>
            <a:endParaRPr lang="en-US" dirty="0"/>
          </a:p>
        </p:txBody>
      </p:sp>
      <p:sp>
        <p:nvSpPr>
          <p:cNvPr id="3" name="Content Placeholder 2"/>
          <p:cNvSpPr>
            <a:spLocks noGrp="1"/>
          </p:cNvSpPr>
          <p:nvPr>
            <p:ph idx="1"/>
          </p:nvPr>
        </p:nvSpPr>
        <p:spPr>
          <a:xfrm>
            <a:off x="498474" y="1981200"/>
            <a:ext cx="7750035" cy="4711744"/>
          </a:xfrm>
        </p:spPr>
        <p:txBody>
          <a:bodyPr>
            <a:noAutofit/>
          </a:bodyPr>
          <a:lstStyle/>
          <a:p>
            <a:r>
              <a:rPr lang="en-US" sz="2400" dirty="0" smtClean="0"/>
              <a:t>Chances of </a:t>
            </a:r>
            <a:r>
              <a:rPr lang="en-US" sz="2400" dirty="0" smtClean="0"/>
              <a:t>success </a:t>
            </a:r>
            <a:r>
              <a:rPr lang="en-US" sz="2400" dirty="0" smtClean="0"/>
              <a:t>greater if parents and teachers</a:t>
            </a:r>
            <a:r>
              <a:rPr lang="en-US" sz="2400" dirty="0" smtClean="0"/>
              <a:t> cooperate</a:t>
            </a:r>
            <a:endParaRPr lang="en-US" sz="2400" dirty="0" smtClean="0"/>
          </a:p>
          <a:p>
            <a:r>
              <a:rPr lang="en-US" sz="2400" dirty="0" smtClean="0"/>
              <a:t>Parents </a:t>
            </a:r>
            <a:r>
              <a:rPr lang="en-US" sz="2400" dirty="0" smtClean="0"/>
              <a:t>often disappointed and feel helpless</a:t>
            </a:r>
          </a:p>
          <a:p>
            <a:r>
              <a:rPr lang="en-US" sz="2400" dirty="0" smtClean="0"/>
              <a:t>BOTH environments are likely reinforcing underachieving patterns, both parents and teachers must change their approach to these children</a:t>
            </a:r>
          </a:p>
          <a:p>
            <a:r>
              <a:rPr lang="en-US" sz="2400" dirty="0" smtClean="0"/>
              <a:t>Parent-Teacher conference sets the stage for important alliance –</a:t>
            </a:r>
            <a:r>
              <a:rPr lang="en-US" sz="2400" dirty="0" smtClean="0"/>
              <a:t>  </a:t>
            </a:r>
            <a:r>
              <a:rPr lang="en-US" sz="2400" dirty="0" smtClean="0"/>
              <a:t>both concerned for the child, care about the child, and understand it is a complex problem</a:t>
            </a:r>
            <a:endParaRPr lang="en-US" sz="24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115996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3"/>
            <a:ext cx="7556313" cy="2267767"/>
          </a:xfrm>
        </p:spPr>
        <p:txBody>
          <a:bodyPr/>
          <a:lstStyle/>
          <a:p>
            <a:r>
              <a:rPr lang="en-US" dirty="0" smtClean="0"/>
              <a:t/>
            </a:r>
            <a:br>
              <a:rPr lang="en-US" dirty="0" smtClean="0"/>
            </a:br>
            <a:r>
              <a:rPr lang="en-US" dirty="0" smtClean="0"/>
              <a:t/>
            </a:r>
            <a:br>
              <a:rPr lang="en-US" dirty="0" smtClean="0"/>
            </a:br>
            <a:r>
              <a:rPr lang="en-US" dirty="0" smtClean="0"/>
              <a:t> </a:t>
            </a:r>
            <a:r>
              <a:rPr lang="en-US" sz="2400" dirty="0"/>
              <a:t>I</a:t>
            </a:r>
            <a:r>
              <a:rPr lang="en-US" sz="2400" dirty="0" smtClean="0"/>
              <a:t>t’s </a:t>
            </a:r>
            <a:r>
              <a:rPr lang="en-US" sz="2400" dirty="0"/>
              <a:t>not whether you win or </a:t>
            </a:r>
            <a:r>
              <a:rPr lang="en-US" sz="2400" dirty="0" smtClean="0"/>
              <a:t>lose </a:t>
            </a:r>
            <a:r>
              <a:rPr lang="en-US" sz="2400" dirty="0"/>
              <a:t>but how you play the game!</a:t>
            </a:r>
            <a:br>
              <a:rPr lang="en-US" sz="2400" dirty="0"/>
            </a:br>
            <a:r>
              <a:rPr lang="en-US" dirty="0" smtClean="0"/>
              <a:t/>
            </a:r>
            <a:br>
              <a:rPr lang="en-US" dirty="0" smtClean="0"/>
            </a:br>
            <a:endParaRPr lang="en-US" dirty="0"/>
          </a:p>
        </p:txBody>
      </p:sp>
      <p:sp>
        <p:nvSpPr>
          <p:cNvPr id="3" name="Content Placeholder 2"/>
          <p:cNvSpPr>
            <a:spLocks noGrp="1"/>
          </p:cNvSpPr>
          <p:nvPr>
            <p:ph idx="1"/>
          </p:nvPr>
        </p:nvSpPr>
        <p:spPr>
          <a:xfrm>
            <a:off x="498474" y="2617153"/>
            <a:ext cx="8133116" cy="4240847"/>
          </a:xfrm>
        </p:spPr>
        <p:txBody>
          <a:bodyPr>
            <a:noAutofit/>
          </a:bodyPr>
          <a:lstStyle/>
          <a:p>
            <a:r>
              <a:rPr lang="en-US" sz="2600" dirty="0" smtClean="0"/>
              <a:t>“The ability to function in competition is central to achievement.”  (Rimm, 124)</a:t>
            </a:r>
          </a:p>
          <a:p>
            <a:r>
              <a:rPr lang="en-US" sz="2600" dirty="0" smtClean="0"/>
              <a:t>Need to learn that failure can be temporary</a:t>
            </a:r>
            <a:endParaRPr lang="en-US" sz="2600" dirty="0" smtClean="0"/>
          </a:p>
          <a:p>
            <a:r>
              <a:rPr lang="en-US" sz="2600" dirty="0" smtClean="0"/>
              <a:t>Respond </a:t>
            </a:r>
            <a:r>
              <a:rPr lang="en-US" sz="2600" dirty="0" smtClean="0"/>
              <a:t>to </a:t>
            </a:r>
            <a:r>
              <a:rPr lang="en-US" sz="2600" dirty="0" smtClean="0"/>
              <a:t>a loss, but wait until after emotional tension is reduced to begin a dialogue</a:t>
            </a:r>
          </a:p>
          <a:p>
            <a:r>
              <a:rPr lang="en-US" sz="2600" dirty="0" smtClean="0"/>
              <a:t>School and life are important “games,” but much to be learned from sports and music</a:t>
            </a:r>
          </a:p>
        </p:txBody>
      </p:sp>
      <p:pic>
        <p:nvPicPr>
          <p:cNvPr id="4" name="Picture 3" descr="images-1.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98474" y="484093"/>
            <a:ext cx="5003800" cy="1135383"/>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891906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What to say when children succeed with little or no effort?</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sz="3200" dirty="0" smtClean="0"/>
              <a:t>“It’s great that you can do that. Now we need to find something a bit more challenging so you can grow.”</a:t>
            </a:r>
          </a:p>
          <a:p>
            <a:pPr marL="0" indent="0">
              <a:buNone/>
            </a:pPr>
            <a:r>
              <a:rPr lang="en-US" sz="3200" dirty="0" smtClean="0">
                <a:solidFill>
                  <a:srgbClr val="FF0000"/>
                </a:solidFill>
              </a:rPr>
              <a:t>Or</a:t>
            </a:r>
          </a:p>
          <a:p>
            <a:r>
              <a:rPr lang="en-US" sz="3200" dirty="0" smtClean="0"/>
              <a:t> “It looks like your skills weren’t really challenged by this project.  Let’s look at what you could do next.”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00486023"/>
      </p:ext>
    </p:extLst>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often NOT work?</a:t>
            </a:r>
            <a:endParaRPr lang="en-US" dirty="0"/>
          </a:p>
        </p:txBody>
      </p:sp>
      <p:sp>
        <p:nvSpPr>
          <p:cNvPr id="3" name="Content Placeholder 2"/>
          <p:cNvSpPr>
            <a:spLocks noGrp="1"/>
          </p:cNvSpPr>
          <p:nvPr>
            <p:ph idx="1"/>
          </p:nvPr>
        </p:nvSpPr>
        <p:spPr>
          <a:xfrm>
            <a:off x="498475" y="1175012"/>
            <a:ext cx="6546614" cy="5231987"/>
          </a:xfrm>
        </p:spPr>
        <p:txBody>
          <a:bodyPr>
            <a:normAutofit/>
          </a:bodyPr>
          <a:lstStyle/>
          <a:p>
            <a:r>
              <a:rPr lang="en-US" sz="1800" dirty="0" smtClean="0"/>
              <a:t>Logic – underachievers know values but do not see how they apply to themselves or are not able to follow through</a:t>
            </a:r>
          </a:p>
          <a:p>
            <a:r>
              <a:rPr lang="en-US" sz="1800" dirty="0" smtClean="0"/>
              <a:t>Rewards &amp; Punishment</a:t>
            </a:r>
            <a:r>
              <a:rPr lang="en-US" sz="1800" dirty="0"/>
              <a:t> </a:t>
            </a:r>
            <a:r>
              <a:rPr lang="en-US" sz="1800" dirty="0" smtClean="0"/>
              <a:t>(</a:t>
            </a:r>
            <a:r>
              <a:rPr lang="en-US" sz="1800" dirty="0"/>
              <a:t>external events) – b</a:t>
            </a:r>
            <a:r>
              <a:rPr lang="en-US" sz="1800" dirty="0" smtClean="0"/>
              <a:t>ribes &amp; grounding teaches that parents are in control of the child.</a:t>
            </a:r>
          </a:p>
          <a:p>
            <a:pPr lvl="1"/>
            <a:r>
              <a:rPr lang="en-US" sz="1700" dirty="0" smtClean="0"/>
              <a:t>Encourages them to work for wrong </a:t>
            </a:r>
            <a:r>
              <a:rPr lang="en-US" sz="1700" dirty="0"/>
              <a:t>reasons– </a:t>
            </a:r>
            <a:r>
              <a:rPr lang="en-US" sz="1700" dirty="0" smtClean="0"/>
              <a:t>does nothing to establish self-efficacy, </a:t>
            </a:r>
            <a:r>
              <a:rPr lang="en-US" sz="1700" dirty="0"/>
              <a:t>m</a:t>
            </a:r>
            <a:r>
              <a:rPr lang="en-US" sz="1700" dirty="0" smtClean="0"/>
              <a:t>ay take the place of understanding what drives underachievement</a:t>
            </a:r>
          </a:p>
          <a:p>
            <a:r>
              <a:rPr lang="en-US" sz="1800" dirty="0" smtClean="0"/>
              <a:t>Tutoring – If student really has the ability, causes greater dependency.  Only works if student is eager, teacher is able to relate well to child, and it is supplemented by other strategies</a:t>
            </a:r>
          </a:p>
          <a:p>
            <a:r>
              <a:rPr lang="en-US" sz="1800" dirty="0" smtClean="0"/>
              <a:t>“Suffer the Consequences” </a:t>
            </a:r>
            <a:r>
              <a:rPr lang="en-US" sz="1800" dirty="0"/>
              <a:t>– </a:t>
            </a:r>
            <a:r>
              <a:rPr lang="en-US" sz="1800" dirty="0" smtClean="0"/>
              <a:t>i.e. fail a test, etc. They repeat the same cycle.  They substitute excuses for action.  They don’t know why they fail, so they try to make better excuses. They assume no responsibility.</a:t>
            </a:r>
            <a:endParaRPr lang="en-US" sz="1800" dirty="0"/>
          </a:p>
        </p:txBody>
      </p:sp>
      <p:pic>
        <p:nvPicPr>
          <p:cNvPr id="4" name="Picture 3" descr="u15011396.jpg"/>
          <p:cNvPicPr>
            <a:picLocks noChangeAspect="1"/>
          </p:cNvPicPr>
          <p:nvPr/>
        </p:nvPicPr>
        <p:blipFill>
          <a:blip r:embed="rId3"/>
          <a:stretch>
            <a:fillRect/>
          </a:stretch>
        </p:blipFill>
        <p:spPr>
          <a:xfrm>
            <a:off x="7045089" y="4091041"/>
            <a:ext cx="1435100" cy="2159000"/>
          </a:xfrm>
          <a:prstGeom prst="rect">
            <a:avLst/>
          </a:prstGeom>
        </p:spPr>
      </p:pic>
      <p:sp>
        <p:nvSpPr>
          <p:cNvPr id="5" name="Rectangle 4"/>
          <p:cNvSpPr/>
          <p:nvPr/>
        </p:nvSpPr>
        <p:spPr>
          <a:xfrm>
            <a:off x="7045089" y="6255330"/>
            <a:ext cx="1672253" cy="261610"/>
          </a:xfrm>
          <a:prstGeom prst="rect">
            <a:avLst/>
          </a:prstGeom>
        </p:spPr>
        <p:txBody>
          <a:bodyPr wrap="none">
            <a:spAutoFit/>
          </a:bodyPr>
          <a:lstStyle/>
          <a:p>
            <a:r>
              <a:rPr lang="en-US" sz="1100" dirty="0"/>
              <a:t>www.gettyimages.com</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32358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underachievers</a:t>
            </a:r>
            <a:br>
              <a:rPr lang="en-US" dirty="0" smtClean="0"/>
            </a:br>
            <a:r>
              <a:rPr lang="en-US" dirty="0"/>
              <a:t> </a:t>
            </a:r>
            <a:r>
              <a:rPr lang="en-US" sz="2000" dirty="0"/>
              <a:t>(</a:t>
            </a:r>
            <a:r>
              <a:rPr lang="en-US" sz="2000" dirty="0" smtClean="0"/>
              <a:t>Whitley 51-145)</a:t>
            </a:r>
            <a:endParaRPr lang="en-US" sz="2000" dirty="0"/>
          </a:p>
        </p:txBody>
      </p:sp>
      <p:sp>
        <p:nvSpPr>
          <p:cNvPr id="3" name="Content Placeholder 2"/>
          <p:cNvSpPr>
            <a:spLocks noGrp="1"/>
          </p:cNvSpPr>
          <p:nvPr>
            <p:ph idx="1"/>
          </p:nvPr>
        </p:nvSpPr>
        <p:spPr/>
        <p:txBody>
          <a:bodyPr>
            <a:normAutofit/>
          </a:bodyPr>
          <a:lstStyle/>
          <a:p>
            <a:r>
              <a:rPr lang="en-US" sz="2400" dirty="0" smtClean="0"/>
              <a:t>Who are they?</a:t>
            </a:r>
            <a:endParaRPr lang="en-US" sz="2400" dirty="0"/>
          </a:p>
        </p:txBody>
      </p:sp>
      <p:pic>
        <p:nvPicPr>
          <p:cNvPr id="4" name="Picture 3"/>
          <p:cNvPicPr>
            <a:picLocks noChangeAspect="1"/>
          </p:cNvPicPr>
          <p:nvPr/>
        </p:nvPicPr>
        <p:blipFill>
          <a:blip r:embed="rId3"/>
          <a:stretch>
            <a:fillRect/>
          </a:stretch>
        </p:blipFill>
        <p:spPr>
          <a:xfrm>
            <a:off x="3225195" y="2921587"/>
            <a:ext cx="4829592" cy="3204576"/>
          </a:xfrm>
          <a:prstGeom prst="rect">
            <a:avLst/>
          </a:prstGeom>
          <a:effectLst>
            <a:softEdge rad="63500"/>
          </a:effectLst>
        </p:spPr>
      </p:pic>
      <p:sp>
        <p:nvSpPr>
          <p:cNvPr id="5" name="Rectangle 4"/>
          <p:cNvSpPr/>
          <p:nvPr/>
        </p:nvSpPr>
        <p:spPr>
          <a:xfrm>
            <a:off x="3329595" y="6126163"/>
            <a:ext cx="1328678" cy="261610"/>
          </a:xfrm>
          <a:prstGeom prst="rect">
            <a:avLst/>
          </a:prstGeom>
        </p:spPr>
        <p:txBody>
          <a:bodyPr wrap="none">
            <a:spAutoFit/>
          </a:bodyPr>
          <a:lstStyle/>
          <a:p>
            <a:r>
              <a:rPr lang="en-US" sz="1100" dirty="0"/>
              <a:t>mychildguide.net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629892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501027"/>
            <a:ext cx="7556313" cy="1116106"/>
          </a:xfrm>
        </p:spPr>
        <p:txBody>
          <a:bodyPr/>
          <a:lstStyle/>
          <a:p>
            <a:r>
              <a:rPr lang="en-US" sz="4400" dirty="0" smtClean="0"/>
              <a:t>Destroyers of Motivation</a:t>
            </a:r>
            <a:endParaRPr lang="en-US" sz="4400" dirty="0"/>
          </a:p>
        </p:txBody>
      </p:sp>
      <p:sp>
        <p:nvSpPr>
          <p:cNvPr id="3" name="Content Placeholder 2"/>
          <p:cNvSpPr>
            <a:spLocks noGrp="1"/>
          </p:cNvSpPr>
          <p:nvPr>
            <p:ph idx="1"/>
          </p:nvPr>
        </p:nvSpPr>
        <p:spPr>
          <a:xfrm>
            <a:off x="498474" y="1825494"/>
            <a:ext cx="7737576" cy="4762154"/>
          </a:xfrm>
        </p:spPr>
        <p:txBody>
          <a:bodyPr>
            <a:normAutofit/>
          </a:bodyPr>
          <a:lstStyle/>
          <a:p>
            <a:pPr marL="0" indent="0">
              <a:buNone/>
            </a:pPr>
            <a:r>
              <a:rPr lang="en-US" sz="4800" dirty="0" smtClean="0"/>
              <a:t>No expectations of success</a:t>
            </a:r>
            <a:endParaRPr lang="en-US" sz="4800" dirty="0"/>
          </a:p>
        </p:txBody>
      </p:sp>
      <p:pic>
        <p:nvPicPr>
          <p:cNvPr id="4" name="Picture 3" descr="lessonsfromthe middle.com.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420299" y="2646364"/>
            <a:ext cx="2336800" cy="3479800"/>
          </a:xfrm>
          <a:prstGeom prst="rect">
            <a:avLst/>
          </a:prstGeom>
        </p:spPr>
      </p:pic>
      <p:sp>
        <p:nvSpPr>
          <p:cNvPr id="5" name="TextBox 4"/>
          <p:cNvSpPr txBox="1"/>
          <p:nvPr/>
        </p:nvSpPr>
        <p:spPr>
          <a:xfrm>
            <a:off x="5636237" y="6126164"/>
            <a:ext cx="4241525" cy="261610"/>
          </a:xfrm>
          <a:prstGeom prst="rect">
            <a:avLst/>
          </a:prstGeom>
          <a:noFill/>
        </p:spPr>
        <p:txBody>
          <a:bodyPr wrap="square" rtlCol="0">
            <a:spAutoFit/>
          </a:bodyPr>
          <a:lstStyle/>
          <a:p>
            <a:r>
              <a:rPr lang="en-US" sz="1100" dirty="0" smtClean="0"/>
              <a:t>Lessonsfromthemiddle.com</a:t>
            </a:r>
            <a:endParaRPr lang="en-US" sz="11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56810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Procrastinator: wastes time &amp; puts off tasks until it is too late</a:t>
            </a:r>
            <a:endParaRPr lang="en-US" dirty="0"/>
          </a:p>
        </p:txBody>
      </p:sp>
      <p:sp>
        <p:nvSpPr>
          <p:cNvPr id="3" name="Content Placeholder 2"/>
          <p:cNvSpPr>
            <a:spLocks noGrp="1"/>
          </p:cNvSpPr>
          <p:nvPr>
            <p:ph idx="1"/>
          </p:nvPr>
        </p:nvSpPr>
        <p:spPr>
          <a:xfrm>
            <a:off x="498474" y="1981200"/>
            <a:ext cx="7721493" cy="4397008"/>
          </a:xfrm>
        </p:spPr>
        <p:txBody>
          <a:bodyPr>
            <a:noAutofit/>
          </a:bodyPr>
          <a:lstStyle/>
          <a:p>
            <a:r>
              <a:rPr lang="en-US" dirty="0" smtClean="0"/>
              <a:t>Power struggles and cycles of self-defeat</a:t>
            </a:r>
          </a:p>
          <a:p>
            <a:r>
              <a:rPr lang="en-US" dirty="0" smtClean="0"/>
              <a:t>Blame others or circumstances</a:t>
            </a:r>
          </a:p>
          <a:p>
            <a:r>
              <a:rPr lang="en-US" dirty="0" smtClean="0"/>
              <a:t>Seek to escape reality. May comply, but so slowly that it escalates the problems. May become angry at self and become discouraged which causes performance to slip.  </a:t>
            </a:r>
          </a:p>
          <a:p>
            <a:r>
              <a:rPr lang="en-US" dirty="0" smtClean="0"/>
              <a:t>Avoid expressing their negative feelings—it’s all about others “impossible” expectations. They transfer their negative </a:t>
            </a:r>
            <a:br>
              <a:rPr lang="en-US" dirty="0" smtClean="0"/>
            </a:br>
            <a:r>
              <a:rPr lang="en-US" dirty="0" smtClean="0"/>
              <a:t>feelings to others.</a:t>
            </a:r>
          </a:p>
          <a:p>
            <a:r>
              <a:rPr lang="en-US" dirty="0" smtClean="0"/>
              <a:t>Believe they did not do anything offensive</a:t>
            </a:r>
          </a:p>
          <a:p>
            <a:r>
              <a:rPr lang="en-US" dirty="0" smtClean="0"/>
              <a:t>Usually initially encouraged by parents– “I was </a:t>
            </a:r>
            <a:br>
              <a:rPr lang="en-US" dirty="0" smtClean="0"/>
            </a:br>
            <a:r>
              <a:rPr lang="en-US" dirty="0" smtClean="0"/>
              <a:t>a poor student, too.”</a:t>
            </a:r>
          </a:p>
        </p:txBody>
      </p:sp>
      <p:pic>
        <p:nvPicPr>
          <p:cNvPr id="4" name="Picture 3"/>
          <p:cNvPicPr>
            <a:picLocks noChangeAspect="1"/>
          </p:cNvPicPr>
          <p:nvPr/>
        </p:nvPicPr>
        <p:blipFill>
          <a:blip r:embed="rId3"/>
          <a:stretch>
            <a:fillRect/>
          </a:stretch>
        </p:blipFill>
        <p:spPr>
          <a:xfrm>
            <a:off x="7297603" y="4750657"/>
            <a:ext cx="1514368" cy="1627551"/>
          </a:xfrm>
          <a:prstGeom prst="rect">
            <a:avLst/>
          </a:prstGeom>
        </p:spPr>
      </p:pic>
      <p:sp>
        <p:nvSpPr>
          <p:cNvPr id="5" name="TextBox 4"/>
          <p:cNvSpPr txBox="1"/>
          <p:nvPr/>
        </p:nvSpPr>
        <p:spPr>
          <a:xfrm>
            <a:off x="6621640" y="6378208"/>
            <a:ext cx="1890261" cy="261610"/>
          </a:xfrm>
          <a:prstGeom prst="rect">
            <a:avLst/>
          </a:prstGeom>
          <a:noFill/>
        </p:spPr>
        <p:txBody>
          <a:bodyPr wrap="none" rtlCol="0">
            <a:spAutoFit/>
          </a:bodyPr>
          <a:lstStyle/>
          <a:p>
            <a:r>
              <a:rPr lang="en-US" sz="1100" dirty="0" smtClean="0"/>
              <a:t>www.homeorganizeit.com</a:t>
            </a:r>
            <a:endParaRPr lang="en-US" sz="11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587635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881361"/>
          </a:xfrm>
        </p:spPr>
        <p:txBody>
          <a:bodyPr/>
          <a:lstStyle/>
          <a:p>
            <a:r>
              <a:rPr lang="en-US" dirty="0" smtClean="0">
                <a:solidFill>
                  <a:srgbClr val="FF0000"/>
                </a:solidFill>
              </a:rPr>
              <a:t>What to do for the procrastinator?</a:t>
            </a:r>
            <a:endParaRPr lang="en-US" dirty="0">
              <a:solidFill>
                <a:srgbClr val="FF0000"/>
              </a:solidFill>
            </a:endParaRPr>
          </a:p>
        </p:txBody>
      </p:sp>
      <p:sp>
        <p:nvSpPr>
          <p:cNvPr id="3" name="Content Placeholder 2"/>
          <p:cNvSpPr>
            <a:spLocks noGrp="1"/>
          </p:cNvSpPr>
          <p:nvPr>
            <p:ph idx="1"/>
          </p:nvPr>
        </p:nvSpPr>
        <p:spPr>
          <a:xfrm>
            <a:off x="498474" y="1365456"/>
            <a:ext cx="7556313" cy="5098366"/>
          </a:xfrm>
        </p:spPr>
        <p:txBody>
          <a:bodyPr>
            <a:normAutofit fontScale="92500" lnSpcReduction="20000"/>
          </a:bodyPr>
          <a:lstStyle/>
          <a:p>
            <a:r>
              <a:rPr lang="en-US" dirty="0" smtClean="0"/>
              <a:t>By mid-teen, they have developed a desire to be controlled but at the same time their conscience demands independence</a:t>
            </a:r>
          </a:p>
          <a:p>
            <a:r>
              <a:rPr lang="en-US" dirty="0" smtClean="0"/>
              <a:t>Don’t accept excuses—environmental perception can be changed </a:t>
            </a:r>
          </a:p>
          <a:p>
            <a:r>
              <a:rPr lang="en-US" dirty="0" smtClean="0"/>
              <a:t>Both authoritarian and unassertive adults will have issues: “cracking down” backfires as does leaving them alone</a:t>
            </a:r>
          </a:p>
          <a:p>
            <a:r>
              <a:rPr lang="en-US" dirty="0" smtClean="0"/>
              <a:t>Help them learn healthier ways of dealing with aggressive feelings and anger</a:t>
            </a:r>
          </a:p>
          <a:p>
            <a:r>
              <a:rPr lang="en-US" dirty="0" smtClean="0"/>
              <a:t>Change relationship: Sustained encouragement but still setting limits.  Invite a relationship, but spell out what behaviors you want</a:t>
            </a:r>
          </a:p>
          <a:p>
            <a:r>
              <a:rPr lang="en-US" dirty="0" smtClean="0"/>
              <a:t>Model success and teach goal setting techniques</a:t>
            </a:r>
          </a:p>
          <a:p>
            <a:r>
              <a:rPr lang="en-US" dirty="0" smtClean="0"/>
              <a:t>Be patient and persistent, remember the child is not aware of their underlying feelings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586994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1113490"/>
          </a:xfrm>
        </p:spPr>
        <p:txBody>
          <a:bodyPr/>
          <a:lstStyle/>
          <a:p>
            <a:r>
              <a:rPr lang="en-US" sz="2800" dirty="0" smtClean="0"/>
              <a:t>Conversation to use with a sports-minded student who is not succeeding in school:</a:t>
            </a:r>
            <a:endParaRPr lang="en-US" sz="2800" dirty="0"/>
          </a:p>
        </p:txBody>
      </p:sp>
      <p:sp>
        <p:nvSpPr>
          <p:cNvPr id="3" name="Content Placeholder 2"/>
          <p:cNvSpPr>
            <a:spLocks noGrp="1"/>
          </p:cNvSpPr>
          <p:nvPr>
            <p:ph idx="1"/>
          </p:nvPr>
        </p:nvSpPr>
        <p:spPr>
          <a:xfrm>
            <a:off x="498474" y="1597584"/>
            <a:ext cx="8035450" cy="5151615"/>
          </a:xfrm>
        </p:spPr>
        <p:txBody>
          <a:bodyPr>
            <a:normAutofit lnSpcReduction="10000"/>
          </a:bodyPr>
          <a:lstStyle/>
          <a:p>
            <a:r>
              <a:rPr lang="en-US" dirty="0" smtClean="0"/>
              <a:t>Counselor: Let’s talk a little about your team. How do you feel when a talented member of your team comes to practice late, skips practice, or doesn’t seem to play his hardest?</a:t>
            </a:r>
          </a:p>
          <a:p>
            <a:r>
              <a:rPr lang="en-US" dirty="0" smtClean="0"/>
              <a:t>Student: It infuriates me because I know he could help us win if he used even half his talent.</a:t>
            </a:r>
          </a:p>
          <a:p>
            <a:r>
              <a:rPr lang="en-US" dirty="0" smtClean="0"/>
              <a:t>Counselor: How do you feel about average guys or really talented players who are positive and practice hard?</a:t>
            </a:r>
          </a:p>
          <a:p>
            <a:r>
              <a:rPr lang="en-US" dirty="0" smtClean="0"/>
              <a:t>Student: I’m really glad to have them on my team. I can count on them, and even if they mess up, I know they did their best.</a:t>
            </a:r>
          </a:p>
          <a:p>
            <a:r>
              <a:rPr lang="en-US" dirty="0" smtClean="0"/>
              <a:t>Counselor: How do you think your feelings compare to your teachers’ attitudes about the minimum amount of work you’re doing?</a:t>
            </a:r>
          </a:p>
          <a:p>
            <a:r>
              <a:rPr lang="en-US" dirty="0" smtClean="0"/>
              <a:t>Student: (There’s a pause as a light comes on) Okay… I get it!</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126503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3"/>
            <a:ext cx="7556313" cy="6083748"/>
          </a:xfrm>
        </p:spPr>
        <p:txBody>
          <a:bodyPr/>
          <a:lstStyle/>
          <a:p>
            <a:r>
              <a:rPr lang="en-US" sz="2400" dirty="0" smtClean="0">
                <a:solidFill>
                  <a:srgbClr val="FF0000"/>
                </a:solidFill>
              </a:rPr>
              <a:t>Dealing with an angry, non-conforming child</a:t>
            </a:r>
            <a:r>
              <a:rPr lang="en-US" sz="2400" dirty="0" smtClean="0"/>
              <a:t>:</a:t>
            </a:r>
            <a:br>
              <a:rPr lang="en-US" sz="2400" dirty="0" smtClean="0"/>
            </a:br>
            <a:r>
              <a:rPr lang="en-US" sz="2400" dirty="0" smtClean="0"/>
              <a:t> </a:t>
            </a:r>
            <a:r>
              <a:rPr lang="en-US" sz="2400" dirty="0" smtClean="0">
                <a:solidFill>
                  <a:schemeClr val="tx1"/>
                </a:solidFill>
              </a:rPr>
              <a:t>They may bond </a:t>
            </a:r>
            <a:r>
              <a:rPr lang="en-US" sz="2400" dirty="0">
                <a:solidFill>
                  <a:schemeClr val="tx1"/>
                </a:solidFill>
              </a:rPr>
              <a:t>with </a:t>
            </a:r>
            <a:r>
              <a:rPr lang="en-US" sz="2400" dirty="0" smtClean="0">
                <a:solidFill>
                  <a:schemeClr val="tx1"/>
                </a:solidFill>
              </a:rPr>
              <a:t>adults </a:t>
            </a:r>
            <a:r>
              <a:rPr lang="en-US" sz="2400" dirty="0">
                <a:solidFill>
                  <a:schemeClr val="tx1"/>
                </a:solidFill>
              </a:rPr>
              <a:t>they perceive as strong enough to respect, providing the adult can get through defenses and communicate </a:t>
            </a:r>
            <a:r>
              <a:rPr lang="en-US" sz="2400" dirty="0" smtClean="0">
                <a:solidFill>
                  <a:schemeClr val="tx1"/>
                </a:solidFill>
              </a:rPr>
              <a:t>that they </a:t>
            </a:r>
            <a:r>
              <a:rPr lang="en-US" sz="2400" dirty="0">
                <a:solidFill>
                  <a:schemeClr val="tx1"/>
                </a:solidFill>
              </a:rPr>
              <a:t>value something inside the child</a:t>
            </a:r>
          </a:p>
        </p:txBody>
      </p:sp>
      <p:sp>
        <p:nvSpPr>
          <p:cNvPr id="3" name="Content Placeholder 2"/>
          <p:cNvSpPr>
            <a:spLocks noGrp="1"/>
          </p:cNvSpPr>
          <p:nvPr>
            <p:ph idx="1"/>
          </p:nvPr>
        </p:nvSpPr>
        <p:spPr>
          <a:xfrm>
            <a:off x="498474" y="2698705"/>
            <a:ext cx="7556313" cy="3613725"/>
          </a:xfrm>
        </p:spPr>
        <p:txBody>
          <a:bodyPr>
            <a:normAutofit fontScale="92500" lnSpcReduction="20000"/>
          </a:bodyPr>
          <a:lstStyle/>
          <a:p>
            <a:r>
              <a:rPr lang="en-US" dirty="0" smtClean="0"/>
              <a:t>Dominant students are used to pushing limits, so you have limited circumstances you can control:  homework, detentions, punishments usually don’t work. Sincere praise, inspiration, even rewards if mutually agreed upon (student then feels some control) and persuasion might.</a:t>
            </a:r>
          </a:p>
          <a:p>
            <a:r>
              <a:rPr lang="en-US" dirty="0" smtClean="0"/>
              <a:t>Brief personal and confidential talks.</a:t>
            </a:r>
          </a:p>
          <a:p>
            <a:r>
              <a:rPr lang="en-US" dirty="0" smtClean="0"/>
              <a:t>Set short term attainable goals and agree on positive and negative consequences. Write down the agreement (contract) and make 2 copies.</a:t>
            </a:r>
          </a:p>
          <a:p>
            <a:r>
              <a:rPr lang="en-US" dirty="0" smtClean="0"/>
              <a:t>Stay firm with the consequences. Do not amend with further reward or punishment.</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912031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Anti-Arguing Instructions- for the </a:t>
            </a:r>
            <a:r>
              <a:rPr lang="en-US" i="1" dirty="0" smtClean="0"/>
              <a:t>“I’m smart, notice me!</a:t>
            </a:r>
            <a:r>
              <a:rPr lang="en-US" dirty="0" smtClean="0"/>
              <a:t>” student</a:t>
            </a:r>
            <a:endParaRPr lang="en-US" dirty="0"/>
          </a:p>
        </p:txBody>
      </p:sp>
      <p:sp>
        <p:nvSpPr>
          <p:cNvPr id="3" name="Content Placeholder 2"/>
          <p:cNvSpPr>
            <a:spLocks noGrp="1"/>
          </p:cNvSpPr>
          <p:nvPr>
            <p:ph idx="1"/>
          </p:nvPr>
        </p:nvSpPr>
        <p:spPr>
          <a:xfrm>
            <a:off x="498474" y="1778000"/>
            <a:ext cx="7556313" cy="4804833"/>
          </a:xfrm>
        </p:spPr>
        <p:txBody>
          <a:bodyPr>
            <a:normAutofit fontScale="85000" lnSpcReduction="20000"/>
          </a:bodyPr>
          <a:lstStyle/>
          <a:p>
            <a:r>
              <a:rPr lang="en-US" dirty="0" smtClean="0"/>
              <a:t>May pick worst time for retorts (right before bedtime, when needing to go on to another activity: “This assignment/ chore /activity is dumb.  There’s a much better way to do this.”  Respond with an alliance “I’d be very interested in your ideas.”  </a:t>
            </a:r>
            <a:r>
              <a:rPr lang="en-US" dirty="0"/>
              <a:t>A</a:t>
            </a:r>
            <a:r>
              <a:rPr lang="en-US" dirty="0" smtClean="0"/>
              <a:t>sk them to elaborate, but don’t judge.</a:t>
            </a:r>
          </a:p>
          <a:p>
            <a:r>
              <a:rPr lang="en-US" dirty="0" smtClean="0"/>
              <a:t>“Let me think about that, I’ll get back to you in _______”</a:t>
            </a:r>
            <a:r>
              <a:rPr lang="en-US" dirty="0"/>
              <a:t> </a:t>
            </a:r>
            <a:r>
              <a:rPr lang="en-US" dirty="0" smtClean="0"/>
              <a:t>is a way to get started.  </a:t>
            </a:r>
          </a:p>
          <a:p>
            <a:r>
              <a:rPr lang="en-US" dirty="0" smtClean="0"/>
              <a:t>Is there a way to compromise on the idea?  “Part of this sounds workable, let’s write this down and agree on what we can do.”  IF homework, talk about how they can approach a teacher IN THE FUTURE to request a modification.</a:t>
            </a:r>
          </a:p>
          <a:p>
            <a:r>
              <a:rPr lang="en-US" dirty="0" smtClean="0"/>
              <a:t>If it’s just a ploy to avoid work, “No” may be the only response but explain that you’ve thought about it and value the idea and would like to hear more ideas in the future.  Then stop.  If arguing persists, excuse yourself and leave. </a:t>
            </a:r>
          </a:p>
          <a:p>
            <a:r>
              <a:rPr lang="en-US" dirty="0" smtClean="0"/>
              <a:t>Follow same steps for each future arguing attempt.  Children will value that you listen to them.</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410900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Hidden Perfectionist</a:t>
            </a:r>
            <a:endParaRPr lang="en-US" dirty="0"/>
          </a:p>
        </p:txBody>
      </p:sp>
      <p:sp>
        <p:nvSpPr>
          <p:cNvPr id="3" name="Content Placeholder 2"/>
          <p:cNvSpPr>
            <a:spLocks noGrp="1"/>
          </p:cNvSpPr>
          <p:nvPr>
            <p:ph idx="1"/>
          </p:nvPr>
        </p:nvSpPr>
        <p:spPr>
          <a:xfrm>
            <a:off x="498475" y="1600200"/>
            <a:ext cx="6294644" cy="4727090"/>
          </a:xfrm>
        </p:spPr>
        <p:txBody>
          <a:bodyPr>
            <a:normAutofit/>
          </a:bodyPr>
          <a:lstStyle/>
          <a:p>
            <a:r>
              <a:rPr lang="en-US" dirty="0" smtClean="0"/>
              <a:t>Not perfect in work habits!</a:t>
            </a:r>
          </a:p>
          <a:p>
            <a:r>
              <a:rPr lang="en-US" dirty="0" smtClean="0"/>
              <a:t>Unrealistic in what they should do because they can not live up to ideals.</a:t>
            </a:r>
          </a:p>
          <a:p>
            <a:r>
              <a:rPr lang="en-US" dirty="0" smtClean="0"/>
              <a:t>Worried and compulsive.  Indecisive and unsure.</a:t>
            </a:r>
          </a:p>
          <a:p>
            <a:r>
              <a:rPr lang="en-US" dirty="0" smtClean="0"/>
              <a:t>May fear breaking the rules early on, so get good grades.  Feel forced to work, never assimilates pleasure with work.</a:t>
            </a:r>
          </a:p>
          <a:p>
            <a:r>
              <a:rPr lang="en-US" dirty="0" smtClean="0"/>
              <a:t>Low self-esteem may be masked by arrogance and depression.</a:t>
            </a:r>
          </a:p>
          <a:p>
            <a:r>
              <a:rPr lang="en-US" dirty="0" smtClean="0"/>
              <a:t>Test-anxiety often present.</a:t>
            </a:r>
          </a:p>
          <a:p>
            <a:pPr marL="0" indent="0">
              <a:buNone/>
            </a:pPr>
            <a:endParaRPr lang="en-US" dirty="0"/>
          </a:p>
        </p:txBody>
      </p:sp>
      <p:pic>
        <p:nvPicPr>
          <p:cNvPr id="4" name="Picture 3"/>
          <p:cNvPicPr>
            <a:picLocks noChangeAspect="1"/>
          </p:cNvPicPr>
          <p:nvPr/>
        </p:nvPicPr>
        <p:blipFill>
          <a:blip r:embed="rId3"/>
          <a:stretch>
            <a:fillRect/>
          </a:stretch>
        </p:blipFill>
        <p:spPr>
          <a:xfrm>
            <a:off x="6636141" y="3516359"/>
            <a:ext cx="2250984" cy="2810931"/>
          </a:xfrm>
          <a:prstGeom prst="rect">
            <a:avLst/>
          </a:prstGeom>
          <a:effectLst>
            <a:softEdge rad="63500"/>
          </a:effectLst>
        </p:spPr>
      </p:pic>
      <p:sp>
        <p:nvSpPr>
          <p:cNvPr id="5" name="Rectangle 4"/>
          <p:cNvSpPr/>
          <p:nvPr/>
        </p:nvSpPr>
        <p:spPr>
          <a:xfrm>
            <a:off x="6240247" y="6301219"/>
            <a:ext cx="2646878" cy="261610"/>
          </a:xfrm>
          <a:prstGeom prst="rect">
            <a:avLst/>
          </a:prstGeom>
        </p:spPr>
        <p:txBody>
          <a:bodyPr wrap="none">
            <a:spAutoFit/>
          </a:bodyPr>
          <a:lstStyle/>
          <a:p>
            <a:r>
              <a:rPr lang="en-US" sz="1100" dirty="0"/>
              <a:t>livingunderhighvoltage.blogspot.com</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879141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870573"/>
          </a:xfrm>
        </p:spPr>
        <p:txBody>
          <a:bodyPr/>
          <a:lstStyle/>
          <a:p>
            <a:r>
              <a:rPr lang="en-US" dirty="0" smtClean="0">
                <a:solidFill>
                  <a:srgbClr val="FF0000"/>
                </a:solidFill>
              </a:rPr>
              <a:t>What to do with the Hidden Perfectionist?</a:t>
            </a:r>
            <a:endParaRPr lang="en-US" dirty="0">
              <a:solidFill>
                <a:srgbClr val="FF0000"/>
              </a:solidFill>
            </a:endParaRPr>
          </a:p>
        </p:txBody>
      </p:sp>
      <p:sp>
        <p:nvSpPr>
          <p:cNvPr id="3" name="Content Placeholder 2"/>
          <p:cNvSpPr>
            <a:spLocks noGrp="1"/>
          </p:cNvSpPr>
          <p:nvPr>
            <p:ph idx="1"/>
          </p:nvPr>
        </p:nvSpPr>
        <p:spPr>
          <a:xfrm>
            <a:off x="498474" y="1714499"/>
            <a:ext cx="7864201" cy="4804833"/>
          </a:xfrm>
        </p:spPr>
        <p:txBody>
          <a:bodyPr>
            <a:noAutofit/>
          </a:bodyPr>
          <a:lstStyle/>
          <a:p>
            <a:r>
              <a:rPr lang="en-US" sz="2500" dirty="0" smtClean="0"/>
              <a:t>Set clear expectations</a:t>
            </a:r>
          </a:p>
          <a:p>
            <a:r>
              <a:rPr lang="en-US" sz="2500" dirty="0" smtClean="0"/>
              <a:t>Look at rules. Too many rules may cause a great deal of problems. Self-regulation should be your intent.</a:t>
            </a:r>
          </a:p>
          <a:p>
            <a:r>
              <a:rPr lang="en-US" sz="2500" dirty="0" smtClean="0"/>
              <a:t>Help them regulate inner conflicts appropriately,  </a:t>
            </a:r>
            <a:r>
              <a:rPr lang="en-US" sz="2500" dirty="0"/>
              <a:t>c</a:t>
            </a:r>
            <a:r>
              <a:rPr lang="en-US" sz="2500" dirty="0" smtClean="0"/>
              <a:t>onnect with feelings of anger and anxiety, and learn to express these emotions. </a:t>
            </a:r>
          </a:p>
          <a:p>
            <a:r>
              <a:rPr lang="en-US" sz="2500" dirty="0" smtClean="0"/>
              <a:t>Teach them to manage their own goals and affairs</a:t>
            </a:r>
          </a:p>
          <a:p>
            <a:r>
              <a:rPr lang="en-US" sz="2500" dirty="0" smtClean="0"/>
              <a:t>Show that you care. May be hypersensitive to rejection</a:t>
            </a:r>
            <a:r>
              <a:rPr lang="en-US" sz="2500" dirty="0"/>
              <a: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479059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192438"/>
            <a:ext cx="7556313" cy="1619428"/>
          </a:xfrm>
        </p:spPr>
        <p:txBody>
          <a:bodyPr/>
          <a:lstStyle/>
          <a:p>
            <a:r>
              <a:rPr lang="en-US" dirty="0" smtClean="0"/>
              <a:t>The Martyr</a:t>
            </a:r>
            <a:endParaRPr lang="en-US" dirty="0"/>
          </a:p>
        </p:txBody>
      </p:sp>
      <p:sp>
        <p:nvSpPr>
          <p:cNvPr id="3" name="Content Placeholder 2"/>
          <p:cNvSpPr>
            <a:spLocks noGrp="1"/>
          </p:cNvSpPr>
          <p:nvPr>
            <p:ph idx="1"/>
          </p:nvPr>
        </p:nvSpPr>
        <p:spPr>
          <a:xfrm>
            <a:off x="498474" y="2059084"/>
            <a:ext cx="7556313" cy="4618506"/>
          </a:xfrm>
        </p:spPr>
        <p:txBody>
          <a:bodyPr>
            <a:normAutofit lnSpcReduction="10000"/>
          </a:bodyPr>
          <a:lstStyle/>
          <a:p>
            <a:r>
              <a:rPr lang="en-US" dirty="0" smtClean="0"/>
              <a:t>Punishment = security through contact, usually from parent or other significant adult.  May not realize pattern is being set.</a:t>
            </a:r>
          </a:p>
          <a:p>
            <a:r>
              <a:rPr lang="en-US" dirty="0" smtClean="0"/>
              <a:t>Most difficult to deal with, reject assistance and react poorly to success.</a:t>
            </a:r>
          </a:p>
          <a:p>
            <a:r>
              <a:rPr lang="en-US" dirty="0" smtClean="0"/>
              <a:t>Reject help– worst “project,” tend to sabotage.</a:t>
            </a:r>
          </a:p>
          <a:p>
            <a:r>
              <a:rPr lang="en-US" dirty="0" smtClean="0"/>
              <a:t>May have short-lived enthusiasm, as they revert to failing behavior. </a:t>
            </a:r>
          </a:p>
          <a:p>
            <a:r>
              <a:rPr lang="en-US" dirty="0" smtClean="0"/>
              <a:t>Associated with failure to accept help:  medical, psychological issues.</a:t>
            </a:r>
          </a:p>
          <a:p>
            <a:r>
              <a:rPr lang="en-US" dirty="0" smtClean="0"/>
              <a:t>Helpless and hopeless. Regularly sabotage all assistance.</a:t>
            </a:r>
            <a:endParaRPr lang="en-US" dirty="0"/>
          </a:p>
        </p:txBody>
      </p:sp>
      <p:pic>
        <p:nvPicPr>
          <p:cNvPr id="4" name="Picture 3" descr="shaparenting.com.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944282" y="0"/>
            <a:ext cx="2631308" cy="1751016"/>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230492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What to do with the Martyr?</a:t>
            </a:r>
            <a:endParaRPr lang="en-US" dirty="0">
              <a:solidFill>
                <a:srgbClr val="FF0000"/>
              </a:solidFill>
            </a:endParaRPr>
          </a:p>
        </p:txBody>
      </p:sp>
      <p:sp>
        <p:nvSpPr>
          <p:cNvPr id="3" name="Content Placeholder 2"/>
          <p:cNvSpPr>
            <a:spLocks noGrp="1"/>
          </p:cNvSpPr>
          <p:nvPr>
            <p:ph idx="1"/>
          </p:nvPr>
        </p:nvSpPr>
        <p:spPr>
          <a:xfrm>
            <a:off x="498474" y="1600200"/>
            <a:ext cx="7556313" cy="4525963"/>
          </a:xfrm>
        </p:spPr>
        <p:txBody>
          <a:bodyPr>
            <a:normAutofit/>
          </a:bodyPr>
          <a:lstStyle/>
          <a:p>
            <a:r>
              <a:rPr lang="en-US" sz="2800" dirty="0" smtClean="0"/>
              <a:t>Feelings of rage need to be controlled</a:t>
            </a:r>
          </a:p>
          <a:p>
            <a:r>
              <a:rPr lang="en-US" sz="2800" dirty="0" smtClean="0"/>
              <a:t>Break cycle of dependence upon punishment = security</a:t>
            </a:r>
          </a:p>
          <a:p>
            <a:r>
              <a:rPr lang="en-US" sz="2800" dirty="0" smtClean="0"/>
              <a:t>Be available/steady, maintain your own sense of self-worth in order to assist child</a:t>
            </a:r>
          </a:p>
          <a:p>
            <a:r>
              <a:rPr lang="en-US" sz="2800" dirty="0" smtClean="0"/>
              <a:t>Beware of severe depression</a:t>
            </a:r>
          </a:p>
          <a:p>
            <a:r>
              <a:rPr lang="en-US" sz="2800" dirty="0" smtClean="0"/>
              <a:t>Look for professional help</a:t>
            </a:r>
            <a:endParaRPr lang="en-US" sz="2800" dirty="0"/>
          </a:p>
        </p:txBody>
      </p:sp>
      <p:pic>
        <p:nvPicPr>
          <p:cNvPr id="5" name="Picture 4" descr="BU005347.png"/>
          <p:cNvPicPr>
            <a:picLocks noChangeAspect="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17821" y="4962038"/>
            <a:ext cx="1710878" cy="1421829"/>
          </a:xfrm>
          <a:prstGeom prst="rect">
            <a:avLst/>
          </a:prstGeom>
        </p:spPr>
      </p:pic>
      <p:sp>
        <p:nvSpPr>
          <p:cNvPr id="4" name="Rectangle 3"/>
          <p:cNvSpPr/>
          <p:nvPr/>
        </p:nvSpPr>
        <p:spPr>
          <a:xfrm>
            <a:off x="6376910" y="6253062"/>
            <a:ext cx="1851789" cy="261610"/>
          </a:xfrm>
          <a:prstGeom prst="rect">
            <a:avLst/>
          </a:prstGeom>
        </p:spPr>
        <p:txBody>
          <a:bodyPr wrap="none">
            <a:spAutoFit/>
          </a:bodyPr>
          <a:lstStyle/>
          <a:p>
            <a:r>
              <a:rPr lang="en-US" sz="1100" dirty="0"/>
              <a:t>www.worklifedesign.com</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149352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785906"/>
          </a:xfrm>
        </p:spPr>
        <p:txBody>
          <a:bodyPr/>
          <a:lstStyle/>
          <a:p>
            <a:r>
              <a:rPr lang="en-US" dirty="0" smtClean="0"/>
              <a:t>The Socialite</a:t>
            </a:r>
            <a:endParaRPr lang="en-US" dirty="0"/>
          </a:p>
        </p:txBody>
      </p:sp>
      <p:sp>
        <p:nvSpPr>
          <p:cNvPr id="3" name="Content Placeholder 2"/>
          <p:cNvSpPr>
            <a:spLocks noGrp="1"/>
          </p:cNvSpPr>
          <p:nvPr>
            <p:ph idx="1"/>
          </p:nvPr>
        </p:nvSpPr>
        <p:spPr>
          <a:xfrm>
            <a:off x="498474" y="1270000"/>
            <a:ext cx="7556313" cy="4856163"/>
          </a:xfrm>
        </p:spPr>
        <p:txBody>
          <a:bodyPr>
            <a:normAutofit lnSpcReduction="10000"/>
          </a:bodyPr>
          <a:lstStyle/>
          <a:p>
            <a:r>
              <a:rPr lang="en-US" sz="2400" dirty="0" smtClean="0"/>
              <a:t>Value approval, praise and attention more than their own educational goals and self-interests</a:t>
            </a:r>
          </a:p>
          <a:p>
            <a:r>
              <a:rPr lang="en-US" sz="2400" dirty="0" smtClean="0"/>
              <a:t>If they can’t get positive attention, then they will get negative</a:t>
            </a:r>
          </a:p>
          <a:p>
            <a:r>
              <a:rPr lang="en-US" sz="2400" dirty="0" smtClean="0"/>
              <a:t>Instant gratification</a:t>
            </a:r>
          </a:p>
          <a:p>
            <a:r>
              <a:rPr lang="en-US" sz="2400" dirty="0" smtClean="0"/>
              <a:t>Hide true feelings</a:t>
            </a:r>
          </a:p>
          <a:p>
            <a:r>
              <a:rPr lang="en-US" sz="2400" dirty="0" smtClean="0"/>
              <a:t>Often class clown</a:t>
            </a:r>
          </a:p>
          <a:p>
            <a:r>
              <a:rPr lang="en-US" sz="2400" dirty="0" smtClean="0"/>
              <a:t>Believe they are inadequate</a:t>
            </a:r>
          </a:p>
          <a:p>
            <a:r>
              <a:rPr lang="en-US" sz="2400" dirty="0" smtClean="0"/>
              <a:t>Little insight into past behavior</a:t>
            </a:r>
          </a:p>
          <a:p>
            <a:endParaRPr lang="en-US" dirty="0"/>
          </a:p>
        </p:txBody>
      </p:sp>
      <p:pic>
        <p:nvPicPr>
          <p:cNvPr id="4" name="Picture 3"/>
          <p:cNvPicPr>
            <a:picLocks noChangeAspect="1"/>
          </p:cNvPicPr>
          <p:nvPr/>
        </p:nvPicPr>
        <p:blipFill>
          <a:blip r:embed="rId3"/>
          <a:stretch>
            <a:fillRect/>
          </a:stretch>
        </p:blipFill>
        <p:spPr>
          <a:xfrm>
            <a:off x="4944532" y="2854789"/>
            <a:ext cx="3756997" cy="2547244"/>
          </a:xfrm>
          <a:prstGeom prst="rect">
            <a:avLst/>
          </a:prstGeom>
        </p:spPr>
      </p:pic>
      <p:sp>
        <p:nvSpPr>
          <p:cNvPr id="5" name="Rectangle 4"/>
          <p:cNvSpPr/>
          <p:nvPr/>
        </p:nvSpPr>
        <p:spPr>
          <a:xfrm>
            <a:off x="5563432" y="5652029"/>
            <a:ext cx="2765855" cy="261610"/>
          </a:xfrm>
          <a:prstGeom prst="rect">
            <a:avLst/>
          </a:prstGeom>
        </p:spPr>
        <p:txBody>
          <a:bodyPr wrap="square">
            <a:spAutoFit/>
          </a:bodyPr>
          <a:lstStyle/>
          <a:p>
            <a:r>
              <a:rPr lang="en-US" sz="1100" dirty="0" smtClean="0"/>
              <a:t>www.broadnecksociology.edublogs.org</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247487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1497106"/>
          </a:xfrm>
        </p:spPr>
        <p:txBody>
          <a:bodyPr/>
          <a:lstStyle/>
          <a:p>
            <a:r>
              <a:rPr lang="en-US" sz="4400" dirty="0" smtClean="0"/>
              <a:t>Destroyer of Motivation 2:</a:t>
            </a:r>
            <a:endParaRPr lang="en-US" sz="4400" dirty="0"/>
          </a:p>
        </p:txBody>
      </p:sp>
      <p:sp>
        <p:nvSpPr>
          <p:cNvPr id="3" name="Content Placeholder 2"/>
          <p:cNvSpPr>
            <a:spLocks noGrp="1"/>
          </p:cNvSpPr>
          <p:nvPr>
            <p:ph idx="1"/>
          </p:nvPr>
        </p:nvSpPr>
        <p:spPr>
          <a:xfrm>
            <a:off x="535057" y="2597454"/>
            <a:ext cx="7556313" cy="3950510"/>
          </a:xfrm>
        </p:spPr>
        <p:txBody>
          <a:bodyPr>
            <a:normAutofit/>
          </a:bodyPr>
          <a:lstStyle/>
          <a:p>
            <a:pPr marL="0" indent="0">
              <a:buNone/>
            </a:pPr>
            <a:r>
              <a:rPr lang="en-US" sz="5400" dirty="0" smtClean="0"/>
              <a:t>Fear of Failure</a:t>
            </a:r>
            <a:endParaRPr lang="en-US" sz="5400" dirty="0"/>
          </a:p>
        </p:txBody>
      </p:sp>
      <p:pic>
        <p:nvPicPr>
          <p:cNvPr id="4" name="Picture 3" descr="images-4.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714672" y="4242054"/>
            <a:ext cx="2376698" cy="2121244"/>
          </a:xfrm>
          <a:prstGeom prst="rect">
            <a:avLst/>
          </a:prstGeom>
        </p:spPr>
      </p:pic>
      <p:sp>
        <p:nvSpPr>
          <p:cNvPr id="6" name="TextBox 5"/>
          <p:cNvSpPr txBox="1"/>
          <p:nvPr/>
        </p:nvSpPr>
        <p:spPr>
          <a:xfrm>
            <a:off x="6059715" y="6363298"/>
            <a:ext cx="1571840" cy="276999"/>
          </a:xfrm>
          <a:prstGeom prst="rect">
            <a:avLst/>
          </a:prstGeom>
          <a:noFill/>
        </p:spPr>
        <p:txBody>
          <a:bodyPr wrap="none" rtlCol="0">
            <a:spAutoFit/>
          </a:bodyPr>
          <a:lstStyle/>
          <a:p>
            <a:r>
              <a:rPr lang="en-US" sz="1200" dirty="0" smtClean="0"/>
              <a:t>Googleimages.com</a:t>
            </a:r>
            <a:endParaRPr lang="en-US" sz="12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709645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731161"/>
          </a:xfrm>
        </p:spPr>
        <p:txBody>
          <a:bodyPr/>
          <a:lstStyle/>
          <a:p>
            <a:r>
              <a:rPr lang="en-US" dirty="0" smtClean="0">
                <a:solidFill>
                  <a:srgbClr val="FF0000"/>
                </a:solidFill>
              </a:rPr>
              <a:t>What to Do with the Socialite?</a:t>
            </a:r>
            <a:r>
              <a:rPr lang="en-US" dirty="0" smtClean="0"/>
              <a:t/>
            </a:r>
            <a:br>
              <a:rPr lang="en-US" dirty="0" smtClean="0"/>
            </a:br>
            <a:endParaRPr lang="en-US" dirty="0"/>
          </a:p>
        </p:txBody>
      </p:sp>
      <p:sp>
        <p:nvSpPr>
          <p:cNvPr id="3" name="Content Placeholder 2"/>
          <p:cNvSpPr>
            <a:spLocks noGrp="1"/>
          </p:cNvSpPr>
          <p:nvPr>
            <p:ph idx="1"/>
          </p:nvPr>
        </p:nvSpPr>
        <p:spPr>
          <a:xfrm>
            <a:off x="498474" y="1215256"/>
            <a:ext cx="7556313" cy="4910908"/>
          </a:xfrm>
        </p:spPr>
        <p:txBody>
          <a:bodyPr>
            <a:normAutofit lnSpcReduction="10000"/>
          </a:bodyPr>
          <a:lstStyle/>
          <a:p>
            <a:r>
              <a:rPr lang="en-US" dirty="0" smtClean="0"/>
              <a:t>Behind the façade, there may be depression</a:t>
            </a:r>
          </a:p>
          <a:p>
            <a:r>
              <a:rPr lang="en-US" dirty="0" smtClean="0"/>
              <a:t>How can you provide them power and an audience that is appropriate?</a:t>
            </a:r>
          </a:p>
          <a:p>
            <a:r>
              <a:rPr lang="en-US" dirty="0" smtClean="0"/>
              <a:t>Usually sacrifice grades for social acceptance--so grounding or missing lunch deprives them of outlet to get rid of depression and just deepens resentment</a:t>
            </a:r>
          </a:p>
          <a:p>
            <a:r>
              <a:rPr lang="en-US" dirty="0" smtClean="0"/>
              <a:t>Need someone to identify and explore hidden feelings</a:t>
            </a:r>
          </a:p>
          <a:p>
            <a:r>
              <a:rPr lang="en-US" dirty="0" smtClean="0"/>
              <a:t>“I can see you are feeling badly and need my attention”</a:t>
            </a:r>
          </a:p>
          <a:p>
            <a:r>
              <a:rPr lang="en-US" dirty="0" smtClean="0"/>
              <a:t>Great potential for change</a:t>
            </a:r>
          </a:p>
          <a:p>
            <a:r>
              <a:rPr lang="en-US" dirty="0" smtClean="0"/>
              <a:t>Provide ease for self-evaluation: chart own progress in both effort and academics (read at desk 10 more minutes, 90% on test, etc.)</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555546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Shy Type</a:t>
            </a:r>
            <a:endParaRPr lang="en-US" dirty="0"/>
          </a:p>
        </p:txBody>
      </p:sp>
      <p:sp>
        <p:nvSpPr>
          <p:cNvPr id="3" name="Content Placeholder 2"/>
          <p:cNvSpPr>
            <a:spLocks noGrp="1"/>
          </p:cNvSpPr>
          <p:nvPr>
            <p:ph idx="1"/>
          </p:nvPr>
        </p:nvSpPr>
        <p:spPr>
          <a:xfrm>
            <a:off x="498475" y="1249887"/>
            <a:ext cx="5024714" cy="5332945"/>
          </a:xfrm>
        </p:spPr>
        <p:txBody>
          <a:bodyPr>
            <a:normAutofit lnSpcReduction="10000"/>
          </a:bodyPr>
          <a:lstStyle/>
          <a:p>
            <a:r>
              <a:rPr lang="en-US" sz="2400" dirty="0" smtClean="0"/>
              <a:t>Fear embarrassment and humiliation so much that they protect themselves from real failure</a:t>
            </a:r>
          </a:p>
          <a:p>
            <a:r>
              <a:rPr lang="en-US" sz="2400" dirty="0" smtClean="0"/>
              <a:t>Will engage in challenge only when assured of success</a:t>
            </a:r>
          </a:p>
          <a:p>
            <a:r>
              <a:rPr lang="en-US" sz="2400" dirty="0" smtClean="0"/>
              <a:t>Often not noticed in class, rarely assert selves</a:t>
            </a:r>
          </a:p>
          <a:p>
            <a:r>
              <a:rPr lang="en-US" sz="2400" dirty="0" smtClean="0"/>
              <a:t>Have an excuse: fail from lack of trying</a:t>
            </a:r>
          </a:p>
          <a:p>
            <a:r>
              <a:rPr lang="en-US" sz="2400" dirty="0" smtClean="0"/>
              <a:t>School phobic</a:t>
            </a:r>
          </a:p>
          <a:p>
            <a:r>
              <a:rPr lang="en-US" sz="2400" dirty="0" smtClean="0"/>
              <a:t>Become dependent upon adults</a:t>
            </a:r>
          </a:p>
          <a:p>
            <a:endParaRPr lang="en-US" dirty="0" smtClean="0"/>
          </a:p>
          <a:p>
            <a:endParaRPr lang="en-US" dirty="0"/>
          </a:p>
        </p:txBody>
      </p:sp>
      <p:pic>
        <p:nvPicPr>
          <p:cNvPr id="4" name="Picture 3" descr="canstock13755459.jpg"/>
          <p:cNvPicPr>
            <a:picLocks noChangeAspect="1"/>
          </p:cNvPicPr>
          <p:nvPr/>
        </p:nvPicPr>
        <p:blipFill>
          <a:blip r:embed="rId3"/>
          <a:stretch>
            <a:fillRect/>
          </a:stretch>
        </p:blipFill>
        <p:spPr>
          <a:xfrm>
            <a:off x="5781951" y="3224348"/>
            <a:ext cx="2705126" cy="2705126"/>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5087886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3"/>
            <a:ext cx="7556313" cy="4916841"/>
          </a:xfrm>
        </p:spPr>
        <p:txBody>
          <a:bodyPr/>
          <a:lstStyle/>
          <a:p>
            <a:r>
              <a:rPr lang="en-US" sz="2000" dirty="0" smtClean="0"/>
              <a:t>Conversation with an 8</a:t>
            </a:r>
            <a:r>
              <a:rPr lang="en-US" sz="2000" baseline="30000" dirty="0" smtClean="0"/>
              <a:t>th</a:t>
            </a:r>
            <a:r>
              <a:rPr lang="en-US" sz="2000" dirty="0" smtClean="0"/>
              <a:t> gr. </a:t>
            </a:r>
            <a:r>
              <a:rPr lang="en-US" sz="2000" dirty="0"/>
              <a:t>s</a:t>
            </a:r>
            <a:r>
              <a:rPr lang="en-US" sz="2000" dirty="0" smtClean="0"/>
              <a:t>tudent</a:t>
            </a:r>
            <a:r>
              <a:rPr lang="en-US" sz="2000" dirty="0" smtClean="0"/>
              <a:t> about </a:t>
            </a:r>
            <a:r>
              <a:rPr lang="en-US" sz="2000" dirty="0" smtClean="0"/>
              <a:t>his inability to remember to complete make-up work.</a:t>
            </a:r>
            <a:r>
              <a:rPr lang="en-US" sz="2000" dirty="0" smtClean="0"/>
              <a:t> </a:t>
            </a:r>
            <a:r>
              <a:rPr lang="en-US" sz="2000" dirty="0" smtClean="0"/>
              <a:t>(Wanted </a:t>
            </a:r>
            <a:r>
              <a:rPr lang="en-US" sz="2000" dirty="0" smtClean="0"/>
              <a:t>to be in advanced </a:t>
            </a:r>
            <a:r>
              <a:rPr lang="en-US" sz="2000" dirty="0" smtClean="0"/>
              <a:t>courses, </a:t>
            </a:r>
            <a:r>
              <a:rPr lang="en-US" sz="2000" dirty="0" smtClean="0"/>
              <a:t>but was getting C’s/D’s in several courses)  </a:t>
            </a:r>
            <a:r>
              <a:rPr lang="en-US" sz="2000" dirty="0" smtClean="0"/>
              <a:t>“When I am gone, I forget that I have anything else to do. I remember that I have work for the current day, but not from when I was gone.”</a:t>
            </a:r>
            <a:endParaRPr lang="en-US" sz="2000" dirty="0"/>
          </a:p>
        </p:txBody>
      </p:sp>
      <p:sp>
        <p:nvSpPr>
          <p:cNvPr id="3" name="Content Placeholder 2"/>
          <p:cNvSpPr>
            <a:spLocks noGrp="1"/>
          </p:cNvSpPr>
          <p:nvPr>
            <p:ph idx="1"/>
          </p:nvPr>
        </p:nvSpPr>
        <p:spPr>
          <a:xfrm>
            <a:off x="498474" y="2480868"/>
            <a:ext cx="7556313" cy="4377131"/>
          </a:xfrm>
        </p:spPr>
        <p:txBody>
          <a:bodyPr>
            <a:noAutofit/>
          </a:bodyPr>
          <a:lstStyle/>
          <a:p>
            <a:pPr marL="0" indent="0">
              <a:buNone/>
            </a:pPr>
            <a:r>
              <a:rPr lang="en-US" dirty="0" smtClean="0"/>
              <a:t>How do you usually remember things?</a:t>
            </a:r>
          </a:p>
          <a:p>
            <a:r>
              <a:rPr lang="en-US" dirty="0"/>
              <a:t>T</a:t>
            </a:r>
            <a:r>
              <a:rPr lang="en-US" dirty="0" smtClean="0"/>
              <a:t>IM:  I just have it in my head.</a:t>
            </a:r>
          </a:p>
          <a:p>
            <a:pPr marL="0" indent="0">
              <a:buNone/>
            </a:pPr>
            <a:r>
              <a:rPr lang="en-US" dirty="0" smtClean="0"/>
              <a:t> Does that work with make-up assignments?</a:t>
            </a:r>
          </a:p>
          <a:p>
            <a:r>
              <a:rPr lang="en-US" dirty="0"/>
              <a:t>T</a:t>
            </a:r>
            <a:r>
              <a:rPr lang="en-US" dirty="0" smtClean="0"/>
              <a:t>IM:  I guess not.</a:t>
            </a:r>
          </a:p>
          <a:p>
            <a:pPr marL="0" indent="0">
              <a:buNone/>
            </a:pPr>
            <a:r>
              <a:rPr lang="en-US" dirty="0" smtClean="0"/>
              <a:t> What else could you do to remind yourself?</a:t>
            </a:r>
          </a:p>
          <a:p>
            <a:r>
              <a:rPr lang="en-US" dirty="0"/>
              <a:t>T</a:t>
            </a:r>
            <a:r>
              <a:rPr lang="en-US" dirty="0" smtClean="0"/>
              <a:t>IM:  Well, I’ve tried writing it down but that doesn’t really work.  And my parents aren’t home when I am supposed to be doing my homework right after school. They reminded me when I was little.</a:t>
            </a:r>
          </a:p>
          <a:p>
            <a:pPr marL="0" indent="0">
              <a:buNone/>
            </a:pP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7076051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648" y="249274"/>
            <a:ext cx="7556313" cy="6504862"/>
          </a:xfrm>
        </p:spPr>
        <p:txBody>
          <a:bodyPr>
            <a:normAutofit/>
          </a:bodyPr>
          <a:lstStyle/>
          <a:p>
            <a:pPr marL="0" indent="0">
              <a:buNone/>
            </a:pPr>
            <a:r>
              <a:rPr lang="en-US" dirty="0"/>
              <a:t>How do others remember things?</a:t>
            </a:r>
          </a:p>
          <a:p>
            <a:r>
              <a:rPr lang="en-US" dirty="0"/>
              <a:t>TIM: I have a friend who was gone for about a week and he got his work done right away.  He’s really smart. I suppose I could ask him what he did</a:t>
            </a:r>
            <a:r>
              <a:rPr lang="en-US" dirty="0" smtClean="0"/>
              <a:t>.</a:t>
            </a:r>
          </a:p>
          <a:p>
            <a:pPr marL="0" indent="0">
              <a:buNone/>
            </a:pPr>
            <a:r>
              <a:rPr lang="en-US" dirty="0" smtClean="0"/>
              <a:t>How do your parents remember things that they need to take care of for their job or family?</a:t>
            </a:r>
          </a:p>
          <a:p>
            <a:r>
              <a:rPr lang="en-US" dirty="0" smtClean="0"/>
              <a:t>Tim: They usually use their phone.</a:t>
            </a:r>
          </a:p>
          <a:p>
            <a:pPr marL="0" indent="0">
              <a:buNone/>
            </a:pPr>
            <a:r>
              <a:rPr lang="en-US" dirty="0" smtClean="0"/>
              <a:t>Do you have any ideas of what you could do to help you remember important things that aren’t routine?</a:t>
            </a:r>
          </a:p>
          <a:p>
            <a:r>
              <a:rPr lang="en-US" dirty="0" smtClean="0"/>
              <a:t>Tim: Not really, but I could think about it.</a:t>
            </a:r>
          </a:p>
          <a:p>
            <a:pPr marL="0" indent="0">
              <a:buNone/>
            </a:pPr>
            <a:r>
              <a:rPr lang="en-US" dirty="0" smtClean="0"/>
              <a:t>I made an appointment to check with him in 2 days. He reported he’d talked to him friend and then decided to use an app on his phone.  Follow up was 3 days, then 4 days later.  As of 2</a:t>
            </a:r>
            <a:r>
              <a:rPr lang="en-US" baseline="30000" dirty="0" smtClean="0"/>
              <a:t>nd</a:t>
            </a:r>
            <a:r>
              <a:rPr lang="en-US" dirty="0" smtClean="0"/>
              <a:t> to last day of school, he had no outstanding make-up work. This year, grades are A’s and B’s.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2689674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What to do with the Shy Type?</a:t>
            </a:r>
            <a:endParaRPr lang="en-US" dirty="0">
              <a:solidFill>
                <a:srgbClr val="FF0000"/>
              </a:solidFill>
            </a:endParaRPr>
          </a:p>
        </p:txBody>
      </p:sp>
      <p:sp>
        <p:nvSpPr>
          <p:cNvPr id="3" name="Content Placeholder 2"/>
          <p:cNvSpPr>
            <a:spLocks noGrp="1"/>
          </p:cNvSpPr>
          <p:nvPr>
            <p:ph idx="1"/>
          </p:nvPr>
        </p:nvSpPr>
        <p:spPr>
          <a:xfrm>
            <a:off x="498474" y="1600200"/>
            <a:ext cx="7556313" cy="4144963"/>
          </a:xfrm>
        </p:spPr>
        <p:txBody>
          <a:bodyPr>
            <a:noAutofit/>
          </a:bodyPr>
          <a:lstStyle/>
          <a:p>
            <a:r>
              <a:rPr lang="en-US" sz="2800" dirty="0" smtClean="0"/>
              <a:t>Parents may also fear failure. Start slow, don’t push too fast for success</a:t>
            </a:r>
          </a:p>
          <a:p>
            <a:r>
              <a:rPr lang="en-US" sz="2800" dirty="0" smtClean="0"/>
              <a:t>Help them break from their comfort zone. </a:t>
            </a:r>
            <a:r>
              <a:rPr lang="en-US" sz="2800" dirty="0"/>
              <a:t>D</a:t>
            </a:r>
            <a:r>
              <a:rPr lang="en-US" sz="2800" dirty="0" smtClean="0"/>
              <a:t>on’t protect them from every anxiety, but let go in measured doses.  </a:t>
            </a:r>
          </a:p>
          <a:p>
            <a:r>
              <a:rPr lang="en-US" sz="2800" dirty="0" smtClean="0"/>
              <a:t>Discuss fears and learn to identify the factors that inhibit their lives  </a:t>
            </a:r>
          </a:p>
          <a:p>
            <a:r>
              <a:rPr lang="en-US" sz="2800" dirty="0" smtClean="0"/>
              <a:t>For older child, persuade </a:t>
            </a:r>
            <a:r>
              <a:rPr lang="en-US" sz="2800" dirty="0"/>
              <a:t>them to get help, overcome mild depression</a:t>
            </a:r>
          </a:p>
          <a:p>
            <a:endParaRPr lang="en-US" sz="2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2839186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2136636"/>
          </a:xfrm>
        </p:spPr>
        <p:txBody>
          <a:bodyPr/>
          <a:lstStyle/>
          <a:p>
            <a:r>
              <a:rPr lang="en-US" dirty="0" smtClean="0"/>
              <a:t>The Con Artist</a:t>
            </a:r>
            <a:endParaRPr lang="en-US" dirty="0"/>
          </a:p>
        </p:txBody>
      </p:sp>
      <p:sp>
        <p:nvSpPr>
          <p:cNvPr id="3" name="Content Placeholder 2"/>
          <p:cNvSpPr>
            <a:spLocks noGrp="1"/>
          </p:cNvSpPr>
          <p:nvPr>
            <p:ph idx="1"/>
          </p:nvPr>
        </p:nvSpPr>
        <p:spPr>
          <a:xfrm>
            <a:off x="498474" y="1554093"/>
            <a:ext cx="8401115" cy="4619029"/>
          </a:xfrm>
        </p:spPr>
        <p:txBody>
          <a:bodyPr>
            <a:normAutofit/>
          </a:bodyPr>
          <a:lstStyle/>
          <a:p>
            <a:r>
              <a:rPr lang="en-US" dirty="0" smtClean="0"/>
              <a:t>Appear to have a great deal of charm, but manipulative</a:t>
            </a:r>
          </a:p>
          <a:p>
            <a:r>
              <a:rPr lang="en-US" dirty="0" smtClean="0"/>
              <a:t>Want good grades, but not willing to work</a:t>
            </a:r>
          </a:p>
          <a:p>
            <a:r>
              <a:rPr lang="en-US" dirty="0" smtClean="0"/>
              <a:t>“Let’s Make a Deal”</a:t>
            </a:r>
          </a:p>
          <a:p>
            <a:r>
              <a:rPr lang="en-US" dirty="0" smtClean="0"/>
              <a:t> Self-centered, too boring or beneath them</a:t>
            </a:r>
          </a:p>
          <a:p>
            <a:r>
              <a:rPr lang="en-US" dirty="0" smtClean="0"/>
              <a:t>Contracts rarely work, they are above the </a:t>
            </a:r>
            <a:br>
              <a:rPr lang="en-US" dirty="0" smtClean="0"/>
            </a:br>
            <a:r>
              <a:rPr lang="en-US" dirty="0" smtClean="0"/>
              <a:t>working class</a:t>
            </a:r>
          </a:p>
          <a:p>
            <a:r>
              <a:rPr lang="en-US" dirty="0" smtClean="0"/>
              <a:t>Lonely and jealous, Scrooge</a:t>
            </a:r>
          </a:p>
          <a:p>
            <a:r>
              <a:rPr lang="en-US" dirty="0" smtClean="0"/>
              <a:t>May start early with parents who set few </a:t>
            </a:r>
            <a:r>
              <a:rPr lang="en-US" dirty="0"/>
              <a:t/>
            </a:r>
            <a:br>
              <a:rPr lang="en-US" dirty="0"/>
            </a:br>
            <a:r>
              <a:rPr lang="en-US" dirty="0" smtClean="0"/>
              <a:t>limits, learn to exploit and bargain</a:t>
            </a:r>
          </a:p>
          <a:p>
            <a:endParaRPr lang="en-US" dirty="0" smtClean="0"/>
          </a:p>
          <a:p>
            <a:endParaRPr lang="en-US" dirty="0" smtClean="0"/>
          </a:p>
          <a:p>
            <a:endParaRPr lang="en-US" dirty="0"/>
          </a:p>
        </p:txBody>
      </p:sp>
      <p:pic>
        <p:nvPicPr>
          <p:cNvPr id="5" name="Picture 4" descr="tumblr_ldj6ojsq0P1qf8mc7o1_1280.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836748" y="2509248"/>
            <a:ext cx="3062841" cy="4043354"/>
          </a:xfrm>
          <a:prstGeom prst="rect">
            <a:avLst/>
          </a:prstGeom>
        </p:spPr>
      </p:pic>
      <p:sp>
        <p:nvSpPr>
          <p:cNvPr id="6" name="Rectangle 5"/>
          <p:cNvSpPr/>
          <p:nvPr/>
        </p:nvSpPr>
        <p:spPr>
          <a:xfrm>
            <a:off x="5836748" y="6552602"/>
            <a:ext cx="2005677" cy="261610"/>
          </a:xfrm>
          <a:prstGeom prst="rect">
            <a:avLst/>
          </a:prstGeom>
        </p:spPr>
        <p:txBody>
          <a:bodyPr wrap="none">
            <a:spAutoFit/>
          </a:bodyPr>
          <a:lstStyle/>
          <a:p>
            <a:r>
              <a:rPr lang="en-US" sz="1100" dirty="0"/>
              <a:t>baileysbuddy.blogspot.com</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2511693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What to do with the Con Artist?</a:t>
            </a:r>
            <a:endParaRPr lang="en-US" dirty="0">
              <a:solidFill>
                <a:srgbClr val="FF0000"/>
              </a:solidFill>
            </a:endParaRPr>
          </a:p>
        </p:txBody>
      </p:sp>
      <p:sp>
        <p:nvSpPr>
          <p:cNvPr id="3" name="Content Placeholder 2"/>
          <p:cNvSpPr>
            <a:spLocks noGrp="1"/>
          </p:cNvSpPr>
          <p:nvPr>
            <p:ph idx="1"/>
          </p:nvPr>
        </p:nvSpPr>
        <p:spPr>
          <a:xfrm>
            <a:off x="498474" y="1450538"/>
            <a:ext cx="7556313" cy="4888671"/>
          </a:xfrm>
        </p:spPr>
        <p:txBody>
          <a:bodyPr>
            <a:normAutofit lnSpcReduction="10000"/>
          </a:bodyPr>
          <a:lstStyle/>
          <a:p>
            <a:r>
              <a:rPr lang="en-US" dirty="0" smtClean="0"/>
              <a:t>Often resist help</a:t>
            </a:r>
          </a:p>
          <a:p>
            <a:r>
              <a:rPr lang="en-US" dirty="0" smtClean="0"/>
              <a:t>Can take a long time and require professional help</a:t>
            </a:r>
          </a:p>
          <a:p>
            <a:r>
              <a:rPr lang="en-US" dirty="0" smtClean="0"/>
              <a:t>Consistent external discipline:  teach decision making, self-pacing, goal setting</a:t>
            </a:r>
          </a:p>
          <a:p>
            <a:r>
              <a:rPr lang="en-US" dirty="0" smtClean="0"/>
              <a:t>Systematic consequences between parents and school </a:t>
            </a:r>
          </a:p>
          <a:p>
            <a:r>
              <a:rPr lang="en-US" dirty="0" smtClean="0"/>
              <a:t>Have to be pushed so that the old familiar tactics do not work and then they can face their self-esteem issues.  Freedom to make choices (even to waste time). Encouragement when making good choices that are positive.  Gradually impose more structure.</a:t>
            </a:r>
          </a:p>
          <a:p>
            <a:r>
              <a:rPr lang="en-US" dirty="0" smtClean="0"/>
              <a:t>May be able to foster social relationships with a few selected peers, encourage special interests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5186646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Toolbox</a:t>
            </a:r>
            <a:br>
              <a:rPr lang="en-US" dirty="0" smtClean="0"/>
            </a:br>
            <a:r>
              <a:rPr lang="en-US" sz="2000" dirty="0" smtClean="0"/>
              <a:t>(Kanevsky &amp; Keighley 23-25)</a:t>
            </a:r>
            <a:endParaRPr lang="en-US" sz="2000" dirty="0"/>
          </a:p>
        </p:txBody>
      </p:sp>
      <p:sp>
        <p:nvSpPr>
          <p:cNvPr id="3" name="Content Placeholder 2"/>
          <p:cNvSpPr>
            <a:spLocks noGrp="1"/>
          </p:cNvSpPr>
          <p:nvPr>
            <p:ph idx="1"/>
          </p:nvPr>
        </p:nvSpPr>
        <p:spPr>
          <a:xfrm>
            <a:off x="498474" y="2619834"/>
            <a:ext cx="7556313" cy="4014824"/>
          </a:xfrm>
        </p:spPr>
        <p:txBody>
          <a:bodyPr>
            <a:normAutofit fontScale="85000" lnSpcReduction="20000"/>
          </a:bodyPr>
          <a:lstStyle/>
          <a:p>
            <a:r>
              <a:rPr lang="en-US" b="1" dirty="0" smtClean="0"/>
              <a:t>Control</a:t>
            </a:r>
            <a:r>
              <a:rPr lang="en-US" dirty="0"/>
              <a:t>-</a:t>
            </a:r>
            <a:r>
              <a:rPr lang="en-US" dirty="0" smtClean="0"/>
              <a:t> Confront the child with the reality of the situation: values, alternatives, consequences.  Students must value their goals in school, believe they can do it. This can be taught.  Show ways to break down goals, teach problem solving systems, including setting priorities.</a:t>
            </a:r>
          </a:p>
          <a:p>
            <a:r>
              <a:rPr lang="en-US" b="1" dirty="0" smtClean="0"/>
              <a:t>Choices</a:t>
            </a:r>
            <a:r>
              <a:rPr lang="en-US" dirty="0"/>
              <a:t>-</a:t>
            </a:r>
            <a:r>
              <a:rPr lang="en-US" dirty="0" smtClean="0"/>
              <a:t> Follow by self-evaluation. Gradually move towards higher goals. Model templates for handling similar situations with each new choice that is made.  Discuss ideas for making choices.</a:t>
            </a:r>
          </a:p>
          <a:p>
            <a:r>
              <a:rPr lang="en-US" b="1" dirty="0" smtClean="0"/>
              <a:t>Challenge</a:t>
            </a:r>
            <a:r>
              <a:rPr lang="en-US" dirty="0"/>
              <a:t>-</a:t>
            </a:r>
            <a:r>
              <a:rPr lang="en-US" dirty="0" smtClean="0"/>
              <a:t> Provide intellectual challenge. Appropriately differentiated programming = potential achievers.</a:t>
            </a:r>
          </a:p>
          <a:p>
            <a:r>
              <a:rPr lang="en-US" b="1" dirty="0" smtClean="0"/>
              <a:t>Complexity</a:t>
            </a:r>
          </a:p>
          <a:p>
            <a:r>
              <a:rPr lang="en-US" b="1" dirty="0" smtClean="0"/>
              <a:t>Care</a:t>
            </a:r>
            <a:r>
              <a:rPr lang="en-US" dirty="0" smtClean="0"/>
              <a:t>- Talk to students about their goals and their gifts.  Model upbeat self-talk, enjoy victory. Learn from defeat.  Celebrate small gains.  Share your life experiences, frame roadblocks as challenges.  Model ways to mentally recharge and sustain enthusiasm.</a:t>
            </a:r>
            <a:endParaRPr lang="en-US" dirty="0"/>
          </a:p>
        </p:txBody>
      </p:sp>
      <p:pic>
        <p:nvPicPr>
          <p:cNvPr id="5" name="Picture 4"/>
          <p:cNvPicPr>
            <a:picLocks noChangeAspect="1"/>
          </p:cNvPicPr>
          <p:nvPr/>
        </p:nvPicPr>
        <p:blipFill>
          <a:blip r:embed="rId3"/>
          <a:stretch>
            <a:fillRect/>
          </a:stretch>
        </p:blipFill>
        <p:spPr>
          <a:xfrm>
            <a:off x="4869273" y="31100"/>
            <a:ext cx="2551531" cy="2451252"/>
          </a:xfrm>
          <a:prstGeom prst="rect">
            <a:avLst/>
          </a:prstGeom>
          <a:effectLst>
            <a:softEdge rad="63500"/>
          </a:effectLst>
        </p:spPr>
      </p:pic>
      <p:sp>
        <p:nvSpPr>
          <p:cNvPr id="4" name="Rectangle 3"/>
          <p:cNvSpPr/>
          <p:nvPr/>
        </p:nvSpPr>
        <p:spPr>
          <a:xfrm>
            <a:off x="5035216" y="2377782"/>
            <a:ext cx="2262158" cy="261610"/>
          </a:xfrm>
          <a:prstGeom prst="rect">
            <a:avLst/>
          </a:prstGeom>
        </p:spPr>
        <p:txBody>
          <a:bodyPr wrap="none">
            <a:spAutoFit/>
          </a:bodyPr>
          <a:lstStyle/>
          <a:p>
            <a:r>
              <a:rPr lang="en-US" sz="1100" dirty="0"/>
              <a:t>remont-stroitelistvo.freeadsin.ru</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4182824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ALLIANCE: Reversing Student Underachievement  (Rimm, 153)</a:t>
            </a:r>
            <a:endParaRPr lang="en-US" dirty="0"/>
          </a:p>
        </p:txBody>
      </p:sp>
      <p:sp>
        <p:nvSpPr>
          <p:cNvPr id="3" name="Content Placeholder 2"/>
          <p:cNvSpPr>
            <a:spLocks noGrp="1"/>
          </p:cNvSpPr>
          <p:nvPr>
            <p:ph idx="1"/>
          </p:nvPr>
        </p:nvSpPr>
        <p:spPr>
          <a:xfrm>
            <a:off x="498473" y="1799966"/>
            <a:ext cx="8349407" cy="4720932"/>
          </a:xfrm>
        </p:spPr>
        <p:txBody>
          <a:bodyPr>
            <a:normAutofit/>
          </a:bodyPr>
          <a:lstStyle/>
          <a:p>
            <a:pPr>
              <a:lnSpc>
                <a:spcPct val="70000"/>
              </a:lnSpc>
            </a:pPr>
            <a:r>
              <a:rPr lang="en-US" b="1" dirty="0" smtClean="0"/>
              <a:t>A</a:t>
            </a:r>
            <a:r>
              <a:rPr lang="en-US" dirty="0" smtClean="0"/>
              <a:t>lly with the student privately about interests and concerns</a:t>
            </a:r>
          </a:p>
          <a:p>
            <a:pPr>
              <a:lnSpc>
                <a:spcPct val="70000"/>
              </a:lnSpc>
            </a:pPr>
            <a:r>
              <a:rPr lang="en-US" b="1" dirty="0" smtClean="0"/>
              <a:t>L</a:t>
            </a:r>
            <a:r>
              <a:rPr lang="en-US" dirty="0" smtClean="0"/>
              <a:t>isten to what the student says</a:t>
            </a:r>
          </a:p>
          <a:p>
            <a:pPr>
              <a:lnSpc>
                <a:spcPct val="70000"/>
              </a:lnSpc>
            </a:pPr>
            <a:r>
              <a:rPr lang="en-US" b="1" dirty="0" smtClean="0"/>
              <a:t>L</a:t>
            </a:r>
            <a:r>
              <a:rPr lang="en-US" dirty="0" smtClean="0"/>
              <a:t>earn about what the student is thinking</a:t>
            </a:r>
          </a:p>
          <a:p>
            <a:pPr>
              <a:lnSpc>
                <a:spcPct val="70000"/>
              </a:lnSpc>
            </a:pPr>
            <a:r>
              <a:rPr lang="en-US" b="1" dirty="0" smtClean="0"/>
              <a:t>I</a:t>
            </a:r>
            <a:r>
              <a:rPr lang="en-US" dirty="0" smtClean="0"/>
              <a:t>nitiate opportunities for recognition of the student’s strengths</a:t>
            </a:r>
          </a:p>
          <a:p>
            <a:pPr>
              <a:lnSpc>
                <a:spcPct val="70000"/>
              </a:lnSpc>
            </a:pPr>
            <a:r>
              <a:rPr lang="en-US" b="1" dirty="0" smtClean="0"/>
              <a:t>A</a:t>
            </a:r>
            <a:r>
              <a:rPr lang="en-US" dirty="0" smtClean="0"/>
              <a:t>dd experimental ideas for engaging curricular and extracurricular activities</a:t>
            </a:r>
          </a:p>
          <a:p>
            <a:pPr>
              <a:lnSpc>
                <a:spcPct val="70000"/>
              </a:lnSpc>
            </a:pPr>
            <a:r>
              <a:rPr lang="en-US" b="1" dirty="0" smtClean="0"/>
              <a:t>N</a:t>
            </a:r>
            <a:r>
              <a:rPr lang="en-US" dirty="0" smtClean="0"/>
              <a:t>urture relationships with appropriate adult and peer role models</a:t>
            </a:r>
          </a:p>
          <a:p>
            <a:pPr>
              <a:lnSpc>
                <a:spcPct val="70000"/>
              </a:lnSpc>
            </a:pPr>
            <a:r>
              <a:rPr lang="en-US" b="1" dirty="0" smtClean="0"/>
              <a:t>C</a:t>
            </a:r>
            <a:r>
              <a:rPr lang="en-US" dirty="0" smtClean="0"/>
              <a:t>onsequence:  reasonably but firmly if the student doesn’t meet commitments</a:t>
            </a:r>
          </a:p>
          <a:p>
            <a:pPr>
              <a:lnSpc>
                <a:spcPct val="70000"/>
              </a:lnSpc>
            </a:pPr>
            <a:r>
              <a:rPr lang="en-US" b="1" dirty="0" smtClean="0"/>
              <a:t>E</a:t>
            </a:r>
            <a:r>
              <a:rPr lang="en-US" dirty="0" smtClean="0"/>
              <a:t>mphasize effort, independence, realistic expectations, and how strengths can be used to cope with problems, and extend possibilities patiently</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4728290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Parents and Teachers have similar goals:</a:t>
            </a:r>
            <a:endParaRPr lang="en-US" dirty="0"/>
          </a:p>
        </p:txBody>
      </p:sp>
      <p:sp>
        <p:nvSpPr>
          <p:cNvPr id="3" name="Content Placeholder 2"/>
          <p:cNvSpPr>
            <a:spLocks noGrp="1"/>
          </p:cNvSpPr>
          <p:nvPr>
            <p:ph idx="1"/>
          </p:nvPr>
        </p:nvSpPr>
        <p:spPr/>
        <p:txBody>
          <a:bodyPr/>
          <a:lstStyle/>
          <a:p>
            <a:r>
              <a:rPr lang="en-US" dirty="0" smtClean="0"/>
              <a:t>Able to contribute to our child’s success</a:t>
            </a:r>
          </a:p>
          <a:p>
            <a:r>
              <a:rPr lang="en-US" dirty="0" smtClean="0"/>
              <a:t>Unlock and nurture potential</a:t>
            </a:r>
            <a:endParaRPr lang="en-US" dirty="0"/>
          </a:p>
        </p:txBody>
      </p:sp>
      <p:pic>
        <p:nvPicPr>
          <p:cNvPr id="4" name="Picture 3"/>
          <p:cNvPicPr>
            <a:picLocks noChangeAspect="1"/>
          </p:cNvPicPr>
          <p:nvPr/>
        </p:nvPicPr>
        <p:blipFill>
          <a:blip r:embed="rId3"/>
          <a:stretch>
            <a:fillRect/>
          </a:stretch>
        </p:blipFill>
        <p:spPr>
          <a:xfrm>
            <a:off x="3493757" y="3071342"/>
            <a:ext cx="5011603" cy="3299306"/>
          </a:xfrm>
          <a:prstGeom prst="rect">
            <a:avLst/>
          </a:prstGeom>
        </p:spPr>
      </p:pic>
      <p:sp>
        <p:nvSpPr>
          <p:cNvPr id="5" name="Rectangle 4"/>
          <p:cNvSpPr/>
          <p:nvPr/>
        </p:nvSpPr>
        <p:spPr>
          <a:xfrm>
            <a:off x="3493757" y="6370648"/>
            <a:ext cx="1647738" cy="261610"/>
          </a:xfrm>
          <a:prstGeom prst="rect">
            <a:avLst/>
          </a:prstGeom>
        </p:spPr>
        <p:txBody>
          <a:bodyPr wrap="none">
            <a:spAutoFit/>
          </a:bodyPr>
          <a:lstStyle/>
          <a:p>
            <a:r>
              <a:rPr lang="en-US" sz="1100" dirty="0"/>
              <a:t>www.atlanta.k12.ga.us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474" y="1106714"/>
            <a:ext cx="8518526" cy="5533572"/>
          </a:xfrm>
        </p:spPr>
        <p:txBody>
          <a:bodyPr>
            <a:noAutofit/>
          </a:bodyPr>
          <a:lstStyle/>
          <a:p>
            <a:pPr marL="0" indent="0">
              <a:buNone/>
            </a:pPr>
            <a:r>
              <a:rPr lang="en-US" sz="4800" dirty="0" smtClean="0"/>
              <a:t>Without </a:t>
            </a:r>
            <a:r>
              <a:rPr lang="en-US" sz="4800" dirty="0" smtClean="0">
                <a:solidFill>
                  <a:srgbClr val="FF0000"/>
                </a:solidFill>
              </a:rPr>
              <a:t>motivation</a:t>
            </a:r>
            <a:r>
              <a:rPr lang="en-US" sz="4800" dirty="0" smtClean="0"/>
              <a:t>, </a:t>
            </a:r>
          </a:p>
          <a:p>
            <a:pPr marL="0" indent="0">
              <a:buNone/>
            </a:pPr>
            <a:r>
              <a:rPr lang="en-US" sz="4800" dirty="0" smtClean="0"/>
              <a:t>it is almost impossible </a:t>
            </a:r>
          </a:p>
          <a:p>
            <a:pPr marL="0" indent="0">
              <a:buNone/>
            </a:pPr>
            <a:r>
              <a:rPr lang="en-US" sz="4800" dirty="0" smtClean="0"/>
              <a:t>to reverse </a:t>
            </a:r>
          </a:p>
          <a:p>
            <a:pPr marL="0" indent="0">
              <a:buNone/>
            </a:pPr>
            <a:r>
              <a:rPr lang="en-US" sz="4800" dirty="0" smtClean="0"/>
              <a:t>underachievement</a:t>
            </a:r>
            <a:endParaRPr lang="en-US" sz="4800" dirty="0"/>
          </a:p>
        </p:txBody>
      </p:sp>
      <p:pic>
        <p:nvPicPr>
          <p:cNvPr id="4" name="Picture 3"/>
          <p:cNvPicPr>
            <a:picLocks noChangeAspect="1"/>
          </p:cNvPicPr>
          <p:nvPr/>
        </p:nvPicPr>
        <p:blipFill>
          <a:blip r:embed="rId3"/>
          <a:stretch>
            <a:fillRect/>
          </a:stretch>
        </p:blipFill>
        <p:spPr>
          <a:xfrm>
            <a:off x="6398079" y="3578678"/>
            <a:ext cx="2298700" cy="2603500"/>
          </a:xfrm>
          <a:prstGeom prst="rect">
            <a:avLst/>
          </a:prstGeom>
        </p:spPr>
      </p:pic>
      <p:sp>
        <p:nvSpPr>
          <p:cNvPr id="2" name="TextBox 1"/>
          <p:cNvSpPr txBox="1"/>
          <p:nvPr/>
        </p:nvSpPr>
        <p:spPr>
          <a:xfrm>
            <a:off x="5648779" y="6216526"/>
            <a:ext cx="2993127" cy="261610"/>
          </a:xfrm>
          <a:prstGeom prst="rect">
            <a:avLst/>
          </a:prstGeom>
          <a:noFill/>
        </p:spPr>
        <p:txBody>
          <a:bodyPr wrap="none" rtlCol="0">
            <a:spAutoFit/>
          </a:bodyPr>
          <a:lstStyle/>
          <a:p>
            <a:r>
              <a:rPr lang="en-US" sz="1100" dirty="0" smtClean="0"/>
              <a:t>                            www.enterpriseforkids.com</a:t>
            </a:r>
            <a:endParaRPr lang="en-US" sz="11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1703772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498474" y="987732"/>
            <a:ext cx="7556313" cy="5623360"/>
          </a:xfrm>
        </p:spPr>
        <p:txBody>
          <a:bodyPr>
            <a:normAutofit fontScale="62500" lnSpcReduction="20000"/>
          </a:bodyPr>
          <a:lstStyle/>
          <a:p>
            <a:endParaRPr lang="en-US" dirty="0" smtClean="0">
              <a:cs typeface="Comic Sans MS"/>
            </a:endParaRPr>
          </a:p>
          <a:p>
            <a:r>
              <a:rPr lang="en-US" sz="2200" dirty="0" smtClean="0">
                <a:cs typeface="Comic Sans MS"/>
              </a:rPr>
              <a:t>Clinkenbeard</a:t>
            </a:r>
            <a:r>
              <a:rPr lang="en-US" sz="2200" dirty="0">
                <a:cs typeface="Comic Sans MS"/>
              </a:rPr>
              <a:t>, P., Delcourt, M., &amp; Diegle, D.  </a:t>
            </a:r>
            <a:r>
              <a:rPr lang="en-US" sz="2200" i="1" dirty="0">
                <a:cs typeface="Comic Sans MS"/>
              </a:rPr>
              <a:t>What Educators Need to Know About </a:t>
            </a:r>
            <a:r>
              <a:rPr lang="en-US" sz="2200" i="1" dirty="0" smtClean="0">
                <a:cs typeface="Comic Sans MS"/>
              </a:rPr>
              <a:t>Student </a:t>
            </a:r>
            <a:r>
              <a:rPr lang="en-US" sz="2200" i="1" dirty="0">
                <a:cs typeface="Comic Sans MS"/>
              </a:rPr>
              <a:t>Motivation.  </a:t>
            </a:r>
            <a:r>
              <a:rPr lang="en-US" sz="2200" dirty="0">
                <a:cs typeface="Comic Sans MS"/>
              </a:rPr>
              <a:t>Retrieved Nov. 14, 2012 from:  </a:t>
            </a:r>
            <a:r>
              <a:rPr lang="en-US" sz="2200" i="1" dirty="0">
                <a:cs typeface="Comic Sans MS"/>
                <a:hlinkClick r:id="rId2"/>
              </a:rPr>
              <a:t>www.gifted.uconn.edu/</a:t>
            </a:r>
            <a:r>
              <a:rPr lang="en-US" sz="2200" i="1" dirty="0" smtClean="0">
                <a:cs typeface="Comic Sans MS"/>
                <a:hlinkClick r:id="rId2"/>
              </a:rPr>
              <a:t>nrcgt</a:t>
            </a:r>
            <a:r>
              <a:rPr lang="en-US" sz="2200" i="1" dirty="0">
                <a:cs typeface="Comic Sans MS"/>
                <a:hlinkClick r:id="rId2"/>
              </a:rPr>
              <a:t>/</a:t>
            </a:r>
            <a:r>
              <a:rPr lang="en-US" sz="2200" i="1" dirty="0" smtClean="0">
                <a:cs typeface="Comic Sans MS"/>
                <a:hlinkClick r:id="rId2"/>
              </a:rPr>
              <a:t>reports</a:t>
            </a:r>
            <a:r>
              <a:rPr lang="en-US" sz="2200" i="1" dirty="0">
                <a:cs typeface="Comic Sans MS"/>
                <a:hlinkClick r:id="rId2"/>
              </a:rPr>
              <a:t>/trifolds/</a:t>
            </a:r>
            <a:r>
              <a:rPr lang="en-US" sz="2200" i="1" dirty="0" smtClean="0">
                <a:cs typeface="Comic Sans MS"/>
                <a:hlinkClick r:id="rId2"/>
              </a:rPr>
              <a:t>a9509p.pdf</a:t>
            </a:r>
            <a:endParaRPr lang="en-US" sz="2200" i="1" dirty="0" smtClean="0">
              <a:cs typeface="Comic Sans MS"/>
            </a:endParaRPr>
          </a:p>
          <a:p>
            <a:r>
              <a:rPr lang="en-US" sz="2200" dirty="0" smtClean="0">
                <a:cs typeface="Comic Sans MS"/>
              </a:rPr>
              <a:t>Coil, C.  (2004)</a:t>
            </a:r>
            <a:r>
              <a:rPr lang="en-US" sz="2200" i="1" dirty="0" smtClean="0">
                <a:cs typeface="Comic Sans MS"/>
              </a:rPr>
              <a:t>.  Becoming an Achiever, A Student Guide.</a:t>
            </a:r>
            <a:r>
              <a:rPr lang="en-US" sz="2200" dirty="0" smtClean="0">
                <a:cs typeface="Comic Sans MS"/>
              </a:rPr>
              <a:t>  Marion:  Pieces of Learning.  </a:t>
            </a:r>
          </a:p>
          <a:p>
            <a:r>
              <a:rPr lang="en-US" sz="2200" dirty="0" smtClean="0">
                <a:cs typeface="Comic Sans MS"/>
              </a:rPr>
              <a:t>*Coil, C.  (1992, Revised Expanded Edition)</a:t>
            </a:r>
            <a:r>
              <a:rPr lang="en-US" sz="2200" i="1" dirty="0" smtClean="0">
                <a:cs typeface="Comic Sans MS"/>
              </a:rPr>
              <a:t>.  Motivating Underachievers.  </a:t>
            </a:r>
            <a:r>
              <a:rPr lang="en-US" sz="2200" dirty="0" smtClean="0">
                <a:cs typeface="Comic Sans MS"/>
              </a:rPr>
              <a:t>Saline:  McNaughton &amp; Gunn, Inc.  </a:t>
            </a:r>
            <a:r>
              <a:rPr lang="en-US" sz="2200" i="1" dirty="0" smtClean="0">
                <a:cs typeface="Comic Sans MS"/>
              </a:rPr>
              <a:t> </a:t>
            </a:r>
          </a:p>
          <a:p>
            <a:r>
              <a:rPr lang="en-US" sz="2200" dirty="0" smtClean="0">
                <a:cs typeface="Comic Sans MS"/>
              </a:rPr>
              <a:t>Dawson. P. &amp; Guare, R. (2009</a:t>
            </a:r>
            <a:r>
              <a:rPr lang="en-US" sz="2200" i="1" dirty="0" smtClean="0">
                <a:cs typeface="Comic Sans MS"/>
              </a:rPr>
              <a:t>). Smart but scattered.  </a:t>
            </a:r>
            <a:r>
              <a:rPr lang="en-US" sz="2200" dirty="0" smtClean="0">
                <a:cs typeface="Comic Sans MS"/>
              </a:rPr>
              <a:t>New York: Guiliford Press. </a:t>
            </a:r>
            <a:endParaRPr lang="en-US" sz="2200" dirty="0" smtClean="0"/>
          </a:p>
          <a:p>
            <a:r>
              <a:rPr lang="en-US" sz="2200" dirty="0" smtClean="0"/>
              <a:t>*Delisle, J. (2011)</a:t>
            </a:r>
            <a:r>
              <a:rPr lang="en-US" sz="2200" i="1" dirty="0" smtClean="0"/>
              <a:t>.  Tips for Parents: Doing Poorly on Purpose: Underachievement and the Quest for Dignity</a:t>
            </a:r>
            <a:r>
              <a:rPr lang="en-US" sz="2200" dirty="0" smtClean="0"/>
              <a:t>.  </a:t>
            </a:r>
            <a:r>
              <a:rPr lang="en-US" sz="2200" dirty="0" smtClean="0">
                <a:hlinkClick r:id="rId3"/>
              </a:rPr>
              <a:t>www.davidsongifted.org</a:t>
            </a:r>
            <a:endParaRPr lang="en-US" sz="2200" dirty="0" smtClean="0"/>
          </a:p>
          <a:p>
            <a:r>
              <a:rPr lang="en-US" sz="2200" dirty="0" smtClean="0"/>
              <a:t>Goldberg, D. (2005) </a:t>
            </a:r>
            <a:r>
              <a:rPr lang="en-US" sz="2200" i="1" dirty="0" smtClean="0"/>
              <a:t>The organized student</a:t>
            </a:r>
            <a:r>
              <a:rPr lang="en-US" sz="2200" dirty="0" smtClean="0"/>
              <a:t>. New York: Simon and Schuster.</a:t>
            </a:r>
          </a:p>
          <a:p>
            <a:r>
              <a:rPr lang="en-US" sz="2200" dirty="0" smtClean="0"/>
              <a:t>Heacox, D.  (2014)</a:t>
            </a:r>
            <a:r>
              <a:rPr lang="en-US" sz="2200" i="1" dirty="0" smtClean="0"/>
              <a:t>.  Differentiation for Gifted Learners</a:t>
            </a:r>
            <a:r>
              <a:rPr lang="en-US" sz="2200" dirty="0" smtClean="0"/>
              <a:t>.  Minneapolis:  Free Spirit Publishing Inc.</a:t>
            </a:r>
          </a:p>
          <a:p>
            <a:r>
              <a:rPr lang="en-US" sz="2200" dirty="0" smtClean="0"/>
              <a:t>Heilbronner, N.  (2011)</a:t>
            </a:r>
            <a:r>
              <a:rPr lang="en-US" sz="2200" i="1" dirty="0" smtClean="0"/>
              <a:t>.  10 Things NOT to Say to Your Gifted Child:  One Family’s Perspective</a:t>
            </a:r>
            <a:r>
              <a:rPr lang="en-US" sz="2200" dirty="0" smtClean="0"/>
              <a:t>.  Scottsdale:  Great Potential Press.</a:t>
            </a:r>
          </a:p>
          <a:p>
            <a:r>
              <a:rPr lang="en-US" sz="2200" dirty="0" smtClean="0"/>
              <a:t>Kanevsky, L &amp; Keighley, T. (2003 Fall)</a:t>
            </a:r>
            <a:r>
              <a:rPr lang="en-US" sz="2200" i="1" dirty="0" smtClean="0"/>
              <a:t>. To Produce or Not to Produce? Understanding Boredom and the Honor in Underachievement</a:t>
            </a:r>
            <a:r>
              <a:rPr lang="en-US" sz="2200" dirty="0" smtClean="0"/>
              <a:t>. Roeper</a:t>
            </a:r>
            <a:r>
              <a:rPr lang="en-US" sz="2200" dirty="0"/>
              <a:t> </a:t>
            </a:r>
            <a:r>
              <a:rPr lang="en-US" sz="2200" dirty="0" smtClean="0"/>
              <a:t>Review 26, 20-27.</a:t>
            </a:r>
          </a:p>
          <a:p>
            <a:endParaRPr lang="en-US" sz="21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1628555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cont’d.</a:t>
            </a:r>
            <a:endParaRPr lang="en-US" dirty="0"/>
          </a:p>
        </p:txBody>
      </p:sp>
      <p:sp>
        <p:nvSpPr>
          <p:cNvPr id="3" name="Content Placeholder 2"/>
          <p:cNvSpPr>
            <a:spLocks noGrp="1"/>
          </p:cNvSpPr>
          <p:nvPr>
            <p:ph idx="1"/>
          </p:nvPr>
        </p:nvSpPr>
        <p:spPr>
          <a:xfrm>
            <a:off x="498474" y="1169036"/>
            <a:ext cx="7556313" cy="5482368"/>
          </a:xfrm>
        </p:spPr>
        <p:txBody>
          <a:bodyPr>
            <a:normAutofit fontScale="85000" lnSpcReduction="20000"/>
          </a:bodyPr>
          <a:lstStyle/>
          <a:p>
            <a:r>
              <a:rPr lang="en-US" dirty="0"/>
              <a:t>Moss, S. (2007) </a:t>
            </a:r>
            <a:r>
              <a:rPr lang="en-US" i="1" dirty="0"/>
              <a:t>Where’s my stuff</a:t>
            </a:r>
            <a:r>
              <a:rPr lang="en-US" dirty="0"/>
              <a:t>?. San Francisco: Zest</a:t>
            </a:r>
            <a:r>
              <a:rPr lang="en-US" dirty="0" smtClean="0"/>
              <a:t>.</a:t>
            </a:r>
          </a:p>
          <a:p>
            <a:r>
              <a:rPr lang="en-US" dirty="0" smtClean="0"/>
              <a:t>Olenchak</a:t>
            </a:r>
            <a:r>
              <a:rPr lang="en-US" dirty="0"/>
              <a:t>, G.  (2008</a:t>
            </a:r>
            <a:r>
              <a:rPr lang="en-US" dirty="0" smtClean="0"/>
              <a:t>).  </a:t>
            </a:r>
            <a:r>
              <a:rPr lang="en-US" i="1" dirty="0"/>
              <a:t>Counseling to Deal with Underachievement</a:t>
            </a:r>
            <a:r>
              <a:rPr lang="en-US" dirty="0"/>
              <a:t>. </a:t>
            </a:r>
            <a:r>
              <a:rPr lang="en-US" dirty="0" smtClean="0"/>
              <a:t> NAGC </a:t>
            </a:r>
            <a:r>
              <a:rPr lang="en-US" dirty="0"/>
              <a:t>in Florida.  Powerpoint.</a:t>
            </a:r>
          </a:p>
          <a:p>
            <a:r>
              <a:rPr lang="en-US" dirty="0"/>
              <a:t>Rimm, S.  (1986)</a:t>
            </a:r>
            <a:r>
              <a:rPr lang="en-US" i="1" dirty="0"/>
              <a:t>.  Underachievement Syndrome, Causes and Cures</a:t>
            </a:r>
            <a:r>
              <a:rPr lang="en-US" dirty="0"/>
              <a:t>.  Watertown:  Apple Publishing Company.</a:t>
            </a:r>
          </a:p>
          <a:p>
            <a:r>
              <a:rPr lang="en-US" dirty="0"/>
              <a:t>Rimm, S. (2006). </a:t>
            </a:r>
            <a:r>
              <a:rPr lang="en-US" dirty="0" smtClean="0"/>
              <a:t> </a:t>
            </a:r>
            <a:r>
              <a:rPr lang="en-US" i="1" dirty="0" smtClean="0"/>
              <a:t>When </a:t>
            </a:r>
            <a:r>
              <a:rPr lang="en-US" i="1" dirty="0"/>
              <a:t>Gifted Students Underachieve, What You Can Do About</a:t>
            </a:r>
            <a:r>
              <a:rPr lang="en-US" dirty="0"/>
              <a:t>.  Waco:  Prufrock Press, Inc.</a:t>
            </a:r>
          </a:p>
          <a:p>
            <a:r>
              <a:rPr lang="en-US" dirty="0"/>
              <a:t>*Rimm, S. (2008). </a:t>
            </a:r>
            <a:r>
              <a:rPr lang="en-US" i="1" dirty="0" smtClean="0"/>
              <a:t>Why </a:t>
            </a:r>
            <a:r>
              <a:rPr lang="en-US" i="1" dirty="0"/>
              <a:t>Bright Kids Get Poor Grades and What you Can Do about It</a:t>
            </a:r>
            <a:r>
              <a:rPr lang="en-US" dirty="0"/>
              <a:t>.   (3</a:t>
            </a:r>
            <a:r>
              <a:rPr lang="en-US" baseline="30000" dirty="0"/>
              <a:t>rd</a:t>
            </a:r>
            <a:r>
              <a:rPr lang="en-US" dirty="0"/>
              <a:t> ed.)Scottsdale: Great Potential Press.</a:t>
            </a:r>
          </a:p>
          <a:p>
            <a:r>
              <a:rPr lang="en-US" dirty="0"/>
              <a:t>Siegle, D. (2006 Winter</a:t>
            </a:r>
            <a:r>
              <a:rPr lang="en-US" i="1" dirty="0" smtClean="0"/>
              <a:t>).  </a:t>
            </a:r>
            <a:r>
              <a:rPr lang="en-US" i="1" dirty="0"/>
              <a:t>Parenting Strategies to Motivate Underachieving Gifted Students</a:t>
            </a:r>
            <a:r>
              <a:rPr lang="en-US" dirty="0"/>
              <a:t>. ITAG newsletter, 31, 19.</a:t>
            </a:r>
          </a:p>
          <a:p>
            <a:r>
              <a:rPr lang="en-US" dirty="0"/>
              <a:t>Siegle, D</a:t>
            </a:r>
            <a:r>
              <a:rPr lang="en-US" dirty="0" smtClean="0"/>
              <a:t>.  </a:t>
            </a:r>
            <a:r>
              <a:rPr lang="en-US" dirty="0"/>
              <a:t>(2013).  </a:t>
            </a:r>
            <a:r>
              <a:rPr lang="en-US" i="1" dirty="0"/>
              <a:t>The Underachieving Gifted Child</a:t>
            </a:r>
            <a:r>
              <a:rPr lang="en-US" dirty="0"/>
              <a:t>.   Waco:  Prufrock Press, Inc.</a:t>
            </a:r>
          </a:p>
          <a:p>
            <a:r>
              <a:rPr lang="en-US" dirty="0"/>
              <a:t>**Whitley, M. (2001)</a:t>
            </a:r>
            <a:r>
              <a:rPr lang="en-US" i="1" dirty="0"/>
              <a:t>. Bright Minds, Poor Grades</a:t>
            </a:r>
            <a:r>
              <a:rPr lang="en-US" dirty="0"/>
              <a:t>. New York: Perigee.</a:t>
            </a:r>
          </a:p>
          <a:p>
            <a:r>
              <a:rPr lang="en-US" dirty="0"/>
              <a:t>Whitmore, J. R. (1998). </a:t>
            </a:r>
            <a:r>
              <a:rPr lang="en-US" i="1" dirty="0"/>
              <a:t>Gifted Underachievement</a:t>
            </a:r>
            <a:r>
              <a:rPr lang="en-US" dirty="0"/>
              <a:t>.  NAGC speech</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99826743"/>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1497106"/>
          </a:xfrm>
        </p:spPr>
        <p:txBody>
          <a:bodyPr/>
          <a:lstStyle/>
          <a:p>
            <a:r>
              <a:rPr lang="en-US" sz="6000" b="1" dirty="0" smtClean="0"/>
              <a:t>underachievement</a:t>
            </a:r>
            <a:endParaRPr lang="en-US" sz="6000" b="1" dirty="0"/>
          </a:p>
        </p:txBody>
      </p:sp>
      <p:sp>
        <p:nvSpPr>
          <p:cNvPr id="3" name="Content Placeholder 2"/>
          <p:cNvSpPr>
            <a:spLocks noGrp="1"/>
          </p:cNvSpPr>
          <p:nvPr>
            <p:ph idx="1"/>
          </p:nvPr>
        </p:nvSpPr>
        <p:spPr>
          <a:xfrm>
            <a:off x="398579" y="2522628"/>
            <a:ext cx="7556313" cy="3757522"/>
          </a:xfrm>
        </p:spPr>
        <p:txBody>
          <a:bodyPr/>
          <a:lstStyle/>
          <a:p>
            <a:r>
              <a:rPr lang="en-US" dirty="0" smtClean="0"/>
              <a:t>“Chairman of the Bored”  - self-image formed by 9 years</a:t>
            </a:r>
          </a:p>
          <a:p>
            <a:r>
              <a:rPr lang="en-US" dirty="0" smtClean="0"/>
              <a:t>Underachievement is easier to reverse the earlier it’s caught</a:t>
            </a:r>
          </a:p>
          <a:p>
            <a:pPr lvl="1"/>
            <a:r>
              <a:rPr lang="en-US" dirty="0"/>
              <a:t>P</a:t>
            </a:r>
            <a:r>
              <a:rPr lang="en-US" dirty="0" smtClean="0"/>
              <a:t>revention through appropriate curriculum</a:t>
            </a:r>
            <a:br>
              <a:rPr lang="en-US" dirty="0" smtClean="0"/>
            </a:br>
            <a:r>
              <a:rPr lang="en-US" dirty="0" smtClean="0"/>
              <a:t> is even better</a:t>
            </a:r>
          </a:p>
          <a:p>
            <a:r>
              <a:rPr lang="en-US" dirty="0" smtClean="0"/>
              <a:t>Counseling is key, but needs to start early </a:t>
            </a:r>
            <a:endParaRPr lang="en-US" dirty="0"/>
          </a:p>
          <a:p>
            <a:pPr lvl="1"/>
            <a:r>
              <a:rPr lang="en-US" dirty="0"/>
              <a:t>C</a:t>
            </a:r>
            <a:r>
              <a:rPr lang="en-US" dirty="0" smtClean="0"/>
              <a:t>an bring about behavior changes </a:t>
            </a:r>
            <a:br>
              <a:rPr lang="en-US" dirty="0" smtClean="0"/>
            </a:br>
            <a:r>
              <a:rPr lang="en-US" dirty="0" smtClean="0"/>
              <a:t>and teach strategies for self-efficacy</a:t>
            </a:r>
            <a:endParaRPr lang="en-US" dirty="0"/>
          </a:p>
        </p:txBody>
      </p:sp>
      <p:sp>
        <p:nvSpPr>
          <p:cNvPr id="6" name="TextBox 5"/>
          <p:cNvSpPr txBox="1"/>
          <p:nvPr/>
        </p:nvSpPr>
        <p:spPr>
          <a:xfrm>
            <a:off x="5936391" y="6280150"/>
            <a:ext cx="2418734" cy="261610"/>
          </a:xfrm>
          <a:prstGeom prst="rect">
            <a:avLst/>
          </a:prstGeom>
          <a:noFill/>
        </p:spPr>
        <p:txBody>
          <a:bodyPr wrap="square" rtlCol="0">
            <a:spAutoFit/>
          </a:bodyPr>
          <a:lstStyle/>
          <a:p>
            <a:r>
              <a:rPr lang="en-US" sz="1100" dirty="0" smtClean="0"/>
              <a:t>Curtisagency.com</a:t>
            </a:r>
            <a:endParaRPr lang="en-US" sz="1100" dirty="0"/>
          </a:p>
        </p:txBody>
      </p:sp>
      <p:pic>
        <p:nvPicPr>
          <p:cNvPr id="4" name="Picture 3" descr="curtisagency.com.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562600" y="4062036"/>
            <a:ext cx="3581400" cy="22733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Underachievement is like a maze:</a:t>
            </a:r>
            <a:endParaRPr lang="en-US" dirty="0"/>
          </a:p>
        </p:txBody>
      </p:sp>
      <p:sp>
        <p:nvSpPr>
          <p:cNvPr id="3" name="Content Placeholder 2"/>
          <p:cNvSpPr>
            <a:spLocks noGrp="1"/>
          </p:cNvSpPr>
          <p:nvPr>
            <p:ph idx="1"/>
          </p:nvPr>
        </p:nvSpPr>
        <p:spPr>
          <a:xfrm>
            <a:off x="498474" y="1483869"/>
            <a:ext cx="7050768" cy="4144963"/>
          </a:xfrm>
        </p:spPr>
        <p:txBody>
          <a:bodyPr>
            <a:normAutofit/>
          </a:bodyPr>
          <a:lstStyle/>
          <a:p>
            <a:r>
              <a:rPr lang="en-US" sz="4400" dirty="0" smtClean="0"/>
              <a:t>There are lots of blind alleys and more than one path to get to </a:t>
            </a:r>
            <a:br>
              <a:rPr lang="en-US" sz="4400" dirty="0" smtClean="0"/>
            </a:br>
            <a:r>
              <a:rPr lang="en-US" sz="4400" dirty="0" smtClean="0"/>
              <a:t>the end!</a:t>
            </a:r>
            <a:endParaRPr lang="en-US" sz="4400" dirty="0"/>
          </a:p>
        </p:txBody>
      </p:sp>
      <p:pic>
        <p:nvPicPr>
          <p:cNvPr id="4" name="Picture 3"/>
          <p:cNvPicPr>
            <a:picLocks noChangeAspect="1"/>
          </p:cNvPicPr>
          <p:nvPr/>
        </p:nvPicPr>
        <p:blipFill>
          <a:blip r:embed="rId3"/>
          <a:stretch>
            <a:fillRect/>
          </a:stretch>
        </p:blipFill>
        <p:spPr>
          <a:xfrm>
            <a:off x="5119701" y="2939397"/>
            <a:ext cx="3695784" cy="3618955"/>
          </a:xfrm>
          <a:prstGeom prst="rect">
            <a:avLst/>
          </a:prstGeom>
        </p:spPr>
      </p:pic>
      <p:sp>
        <p:nvSpPr>
          <p:cNvPr id="5" name="Rectangle 4"/>
          <p:cNvSpPr/>
          <p:nvPr/>
        </p:nvSpPr>
        <p:spPr>
          <a:xfrm>
            <a:off x="5070474" y="6553562"/>
            <a:ext cx="3905844" cy="261610"/>
          </a:xfrm>
          <a:prstGeom prst="rect">
            <a:avLst/>
          </a:prstGeom>
        </p:spPr>
        <p:txBody>
          <a:bodyPr wrap="square">
            <a:spAutoFit/>
          </a:bodyPr>
          <a:lstStyle/>
          <a:p>
            <a:r>
              <a:rPr lang="en-US" sz="1100" dirty="0"/>
              <a:t>http://en.wikipedia.org/wiki/File:Wandiligong_maze.jpg</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015491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105828"/>
            <a:ext cx="7712203" cy="2494744"/>
          </a:xfrm>
        </p:spPr>
        <p:txBody>
          <a:bodyPr/>
          <a:lstStyle/>
          <a:p>
            <a:r>
              <a:rPr lang="en-US" dirty="0" smtClean="0"/>
              <a:t>Definition: Achievement does not match ability.  A </a:t>
            </a:r>
            <a:r>
              <a:rPr lang="en-US" dirty="0"/>
              <a:t>c</a:t>
            </a:r>
            <a:r>
              <a:rPr lang="en-US" dirty="0" smtClean="0"/>
              <a:t>apable, intelligent person who has learned to not perform to his/her ability. </a:t>
            </a:r>
            <a:r>
              <a:rPr lang="en-US" sz="1800" dirty="0" smtClean="0"/>
              <a:t>(Rimm</a:t>
            </a:r>
            <a:r>
              <a:rPr lang="en-US" sz="1800" dirty="0"/>
              <a:t>)</a:t>
            </a:r>
          </a:p>
        </p:txBody>
      </p:sp>
      <p:sp>
        <p:nvSpPr>
          <p:cNvPr id="3" name="Content Placeholder 2"/>
          <p:cNvSpPr>
            <a:spLocks noGrp="1"/>
          </p:cNvSpPr>
          <p:nvPr>
            <p:ph idx="1"/>
          </p:nvPr>
        </p:nvSpPr>
        <p:spPr>
          <a:xfrm>
            <a:off x="498474" y="2445258"/>
            <a:ext cx="7556313" cy="4261397"/>
          </a:xfrm>
        </p:spPr>
        <p:txBody>
          <a:bodyPr>
            <a:normAutofit/>
          </a:bodyPr>
          <a:lstStyle/>
          <a:p>
            <a:pPr>
              <a:lnSpc>
                <a:spcPct val="90000"/>
              </a:lnSpc>
            </a:pPr>
            <a:r>
              <a:rPr lang="en-US" sz="2800" dirty="0" smtClean="0"/>
              <a:t>Not easily defined–what is “true” ability? </a:t>
            </a:r>
          </a:p>
          <a:p>
            <a:pPr>
              <a:lnSpc>
                <a:spcPct val="90000"/>
              </a:lnSpc>
            </a:pPr>
            <a:r>
              <a:rPr lang="en-US" sz="2800" dirty="0" smtClean="0"/>
              <a:t>Caused by BEHAVIOR rather than work habits or attitude.  </a:t>
            </a:r>
          </a:p>
          <a:p>
            <a:pPr lvl="1">
              <a:lnSpc>
                <a:spcPct val="90000"/>
              </a:lnSpc>
            </a:pPr>
            <a:r>
              <a:rPr lang="en-US" sz="2800" dirty="0" smtClean="0"/>
              <a:t>BEHAVIOR can change over time.</a:t>
            </a:r>
          </a:p>
          <a:p>
            <a:pPr>
              <a:lnSpc>
                <a:spcPct val="90000"/>
              </a:lnSpc>
            </a:pPr>
            <a:r>
              <a:rPr lang="en-US" sz="2800" dirty="0" smtClean="0"/>
              <a:t>People often do not outgrow it.</a:t>
            </a:r>
          </a:p>
          <a:p>
            <a:pPr>
              <a:lnSpc>
                <a:spcPct val="90000"/>
              </a:lnSpc>
            </a:pPr>
            <a:r>
              <a:rPr lang="en-US" sz="2800" dirty="0" smtClean="0"/>
              <a:t>If it becomes a pattern for over a year, intervention is needed. NONPRODUCERS vs. UNDERACHIEVERS (Delisle, 1992)</a:t>
            </a:r>
          </a:p>
          <a:p>
            <a:pPr>
              <a:lnSpc>
                <a:spcPct val="90000"/>
              </a:lnSpc>
            </a:pPr>
            <a:endParaRPr lang="en-US" dirty="0" smtClean="0"/>
          </a:p>
          <a:p>
            <a:pPr marL="0" indent="0">
              <a:buNone/>
            </a:pP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75568709"/>
      </p:ext>
    </p:extLst>
  </p:cSld>
  <p:clrMapOvr>
    <a:masterClrMapping/>
  </p:clrMapOvr>
  <p:timing>
    <p:tnLst>
      <p:par>
        <p:cTn id="1" dur="indefinite" restart="never" nodeType="tmRoot"/>
      </p:par>
    </p:tn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1931</TotalTime>
  <Words>6256</Words>
  <Application>Microsoft Macintosh PowerPoint</Application>
  <PresentationFormat>On-screen Show (4:3)</PresentationFormat>
  <Paragraphs>559</Paragraphs>
  <Slides>61</Slides>
  <Notes>54</Notes>
  <HiddenSlides>0</HiddenSlides>
  <MMClips>0</MMClips>
  <ScaleCrop>false</ScaleCrop>
  <HeadingPairs>
    <vt:vector size="4" baseType="variant">
      <vt:variant>
        <vt:lpstr>Design Template</vt:lpstr>
      </vt:variant>
      <vt:variant>
        <vt:i4>1</vt:i4>
      </vt:variant>
      <vt:variant>
        <vt:lpstr>Slide Titles</vt:lpstr>
      </vt:variant>
      <vt:variant>
        <vt:i4>61</vt:i4>
      </vt:variant>
    </vt:vector>
  </HeadingPairs>
  <TitlesOfParts>
    <vt:vector size="62" baseType="lpstr">
      <vt:lpstr>Advantage</vt:lpstr>
      <vt:lpstr>Motivation and Underachievement:  How they Affect your High Ability Student</vt:lpstr>
      <vt:lpstr>Motivation: Essential to Achievement</vt:lpstr>
      <vt:lpstr>Demonstrations of lack of  MOTIVATION:</vt:lpstr>
      <vt:lpstr>Destroyers of Motivation</vt:lpstr>
      <vt:lpstr>Destroyer of Motivation 2:</vt:lpstr>
      <vt:lpstr>Slide 6</vt:lpstr>
      <vt:lpstr>underachievement</vt:lpstr>
      <vt:lpstr>Underachievement is like a maze:</vt:lpstr>
      <vt:lpstr>Definition: Achievement does not match ability.  A capable, intelligent person who has learned to not perform to his/her ability. (Rimm)</vt:lpstr>
      <vt:lpstr>Nonproducers vs. Underachievers</vt:lpstr>
      <vt:lpstr>Often an issue at an early age-</vt:lpstr>
      <vt:lpstr>Dependent</vt:lpstr>
      <vt:lpstr>Underachiever: General Characteristics</vt:lpstr>
      <vt:lpstr>Underachievers lack self-discipline to start a task</vt:lpstr>
      <vt:lpstr>Underachievers lack commitment</vt:lpstr>
      <vt:lpstr>STRATEGY:</vt:lpstr>
      <vt:lpstr>LISTS!</vt:lpstr>
      <vt:lpstr>They are generally “good” kids!</vt:lpstr>
      <vt:lpstr>Underachievers fail to accept responsibility for themselves</vt:lpstr>
      <vt:lpstr>“Parents to the Rescue” syndrome  Carolyn Coil, expert in underachievement, recommends coming to aid of a child for a “school” issue:</vt:lpstr>
      <vt:lpstr>Underachievers lack independence</vt:lpstr>
      <vt:lpstr>Underachievers fear feelings of personal responsibility</vt:lpstr>
      <vt:lpstr>Difficulty changing negative into positive feelings</vt:lpstr>
      <vt:lpstr>Lack Insight</vt:lpstr>
      <vt:lpstr>Does this sounds like anyone you know?</vt:lpstr>
      <vt:lpstr>Underachievement is a choice</vt:lpstr>
      <vt:lpstr>Parents should not shield or protect children from risks or hard work. Parents also need to allow children to experience tensions and stress that rise from  challenging ideas and high expectations. </vt:lpstr>
      <vt:lpstr>Lying:  The Path to Self-Defeat</vt:lpstr>
      <vt:lpstr>To reverse the cycle?</vt:lpstr>
      <vt:lpstr>Motivate through self-management</vt:lpstr>
      <vt:lpstr>Strategy: Tackle Long Term Assignments</vt:lpstr>
      <vt:lpstr>Strategy: Help children see their strengths  checklist from Coil’s Becoming an Achiever(2004)</vt:lpstr>
      <vt:lpstr>A word about “PRAISE”</vt:lpstr>
      <vt:lpstr>Which type of praise?     Stanford researcher Dr. Carol Dweck’s Mindsets: Fixed or Growth- belief in one’s own ability    </vt:lpstr>
      <vt:lpstr>Communication between students, teachers, and parents</vt:lpstr>
      <vt:lpstr>   It’s not whether you win or lose but how you play the game!  </vt:lpstr>
      <vt:lpstr>What to say when children succeed with little or no effort?</vt:lpstr>
      <vt:lpstr>What does often NOT work?</vt:lpstr>
      <vt:lpstr>Types of underachievers  (Whitley 51-145)</vt:lpstr>
      <vt:lpstr>The Procrastinator: wastes time &amp; puts off tasks until it is too late</vt:lpstr>
      <vt:lpstr>What to do for the procrastinator?</vt:lpstr>
      <vt:lpstr>Conversation to use with a sports-minded student who is not succeeding in school:</vt:lpstr>
      <vt:lpstr>Dealing with an angry, non-conforming child:  They may bond with adults they perceive as strong enough to respect, providing the adult can get through defenses and communicate that they value something inside the child</vt:lpstr>
      <vt:lpstr>Anti-Arguing Instructions- for the “I’m smart, notice me!” student</vt:lpstr>
      <vt:lpstr>The Hidden Perfectionist</vt:lpstr>
      <vt:lpstr>What to do with the Hidden Perfectionist?</vt:lpstr>
      <vt:lpstr>The Martyr</vt:lpstr>
      <vt:lpstr>What to do with the Martyr?</vt:lpstr>
      <vt:lpstr>The Socialite</vt:lpstr>
      <vt:lpstr>What to Do with the Socialite? </vt:lpstr>
      <vt:lpstr>The Shy Type</vt:lpstr>
      <vt:lpstr>Conversation with an 8th gr. student about his inability to remember to complete make-up work. (Wanted to be in advanced courses, but was getting C’s/D’s in several courses)  “When I am gone, I forget that I have anything else to do. I remember that I have work for the current day, but not from when I was gone.”</vt:lpstr>
      <vt:lpstr>Slide 53</vt:lpstr>
      <vt:lpstr>What to do with the Shy Type?</vt:lpstr>
      <vt:lpstr>The Con Artist</vt:lpstr>
      <vt:lpstr>What to do with the Con Artist?</vt:lpstr>
      <vt:lpstr>Your Toolbox (Kanevsky &amp; Keighley 23-25)</vt:lpstr>
      <vt:lpstr>ALLIANCE: Reversing Student Underachievement  (Rimm, 153)</vt:lpstr>
      <vt:lpstr>Parents and Teachers have similar goals:</vt:lpstr>
      <vt:lpstr>Resources</vt:lpstr>
      <vt:lpstr>Resources, cont’d.</vt:lpstr>
    </vt:vector>
  </TitlesOfParts>
  <Company>Johnston CSD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Bright Minds, Poor Grades</dc:title>
  <dc:creator>Johnston CSD</dc:creator>
  <cp:lastModifiedBy>Office 2004 Test Drive User</cp:lastModifiedBy>
  <cp:revision>140</cp:revision>
  <cp:lastPrinted>2013-12-06T16:58:35Z</cp:lastPrinted>
  <dcterms:created xsi:type="dcterms:W3CDTF">2014-01-11T19:50:07Z</dcterms:created>
  <dcterms:modified xsi:type="dcterms:W3CDTF">2014-01-11T20:19:28Z</dcterms:modified>
</cp:coreProperties>
</file>