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handoutMasterIdLst>
    <p:handoutMasterId r:id="rId18"/>
  </p:handoutMasterIdLst>
  <p:sldIdLst>
    <p:sldId id="256" r:id="rId2"/>
    <p:sldId id="257" r:id="rId3"/>
    <p:sldId id="258" r:id="rId4"/>
    <p:sldId id="259" r:id="rId5"/>
    <p:sldId id="260" r:id="rId6"/>
    <p:sldId id="267" r:id="rId7"/>
    <p:sldId id="271" r:id="rId8"/>
    <p:sldId id="261" r:id="rId9"/>
    <p:sldId id="262" r:id="rId10"/>
    <p:sldId id="270" r:id="rId11"/>
    <p:sldId id="272" r:id="rId12"/>
    <p:sldId id="263" r:id="rId13"/>
    <p:sldId id="265" r:id="rId14"/>
    <p:sldId id="264" r:id="rId15"/>
    <p:sldId id="266" r:id="rId16"/>
  </p:sldIdLst>
  <p:sldSz cx="9144000" cy="6858000" type="screen4x3"/>
  <p:notesSz cx="69977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426" autoAdjust="0"/>
  </p:normalViewPr>
  <p:slideViewPr>
    <p:cSldViewPr>
      <p:cViewPr varScale="1">
        <p:scale>
          <a:sx n="53" d="100"/>
          <a:sy n="53" d="100"/>
        </p:scale>
        <p:origin x="-1854" y="-96"/>
      </p:cViewPr>
      <p:guideLst>
        <p:guide orient="horz" pos="2160"/>
        <p:guide pos="2880"/>
      </p:guideLst>
    </p:cSldViewPr>
  </p:slideViewPr>
  <p:notesTextViewPr>
    <p:cViewPr>
      <p:scale>
        <a:sx n="75" d="100"/>
        <a:sy n="7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12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63988" y="0"/>
            <a:ext cx="3032125" cy="463550"/>
          </a:xfrm>
          <a:prstGeom prst="rect">
            <a:avLst/>
          </a:prstGeom>
        </p:spPr>
        <p:txBody>
          <a:bodyPr vert="horz" lIns="91440" tIns="45720" rIns="91440" bIns="45720" rtlCol="0"/>
          <a:lstStyle>
            <a:lvl1pPr algn="r">
              <a:defRPr sz="1200"/>
            </a:lvl1pPr>
          </a:lstStyle>
          <a:p>
            <a:fld id="{56AA2B69-9D4F-4C9D-8B0E-56944DA1DF0E}" type="datetimeFigureOut">
              <a:rPr lang="en-US" smtClean="0"/>
              <a:t>10/6/2014</a:t>
            </a:fld>
            <a:endParaRPr lang="en-US"/>
          </a:p>
        </p:txBody>
      </p:sp>
      <p:sp>
        <p:nvSpPr>
          <p:cNvPr id="4" name="Footer Placeholder 3"/>
          <p:cNvSpPr>
            <a:spLocks noGrp="1"/>
          </p:cNvSpPr>
          <p:nvPr>
            <p:ph type="ftr" sz="quarter" idx="2"/>
          </p:nvPr>
        </p:nvSpPr>
        <p:spPr>
          <a:xfrm>
            <a:off x="0" y="8818563"/>
            <a:ext cx="3032125"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63988" y="8818563"/>
            <a:ext cx="3032125" cy="463550"/>
          </a:xfrm>
          <a:prstGeom prst="rect">
            <a:avLst/>
          </a:prstGeom>
        </p:spPr>
        <p:txBody>
          <a:bodyPr vert="horz" lIns="91440" tIns="45720" rIns="91440" bIns="45720" rtlCol="0" anchor="b"/>
          <a:lstStyle>
            <a:lvl1pPr algn="r">
              <a:defRPr sz="1200"/>
            </a:lvl1pPr>
          </a:lstStyle>
          <a:p>
            <a:fld id="{229CE5F0-F795-4BEF-8CE3-645148BF13A1}" type="slidenum">
              <a:rPr lang="en-US" smtClean="0"/>
              <a:t>‹#›</a:t>
            </a:fld>
            <a:endParaRPr lang="en-US"/>
          </a:p>
        </p:txBody>
      </p:sp>
    </p:spTree>
    <p:extLst>
      <p:ext uri="{BB962C8B-B14F-4D97-AF65-F5344CB8AC3E}">
        <p14:creationId xmlns:p14="http://schemas.microsoft.com/office/powerpoint/2010/main" val="29269467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2337" cy="464185"/>
          </a:xfrm>
          <a:prstGeom prst="rect">
            <a:avLst/>
          </a:prstGeom>
        </p:spPr>
        <p:txBody>
          <a:bodyPr vert="horz" lIns="93031" tIns="46516" rIns="93031" bIns="46516" rtlCol="0"/>
          <a:lstStyle>
            <a:lvl1pPr algn="l">
              <a:defRPr sz="1200"/>
            </a:lvl1pPr>
          </a:lstStyle>
          <a:p>
            <a:endParaRPr lang="en-US"/>
          </a:p>
        </p:txBody>
      </p:sp>
      <p:sp>
        <p:nvSpPr>
          <p:cNvPr id="3" name="Date Placeholder 2"/>
          <p:cNvSpPr>
            <a:spLocks noGrp="1"/>
          </p:cNvSpPr>
          <p:nvPr>
            <p:ph type="dt" idx="1"/>
          </p:nvPr>
        </p:nvSpPr>
        <p:spPr>
          <a:xfrm>
            <a:off x="3963744" y="0"/>
            <a:ext cx="3032337" cy="464185"/>
          </a:xfrm>
          <a:prstGeom prst="rect">
            <a:avLst/>
          </a:prstGeom>
        </p:spPr>
        <p:txBody>
          <a:bodyPr vert="horz" lIns="93031" tIns="46516" rIns="93031" bIns="46516" rtlCol="0"/>
          <a:lstStyle>
            <a:lvl1pPr algn="r">
              <a:defRPr sz="1200"/>
            </a:lvl1pPr>
          </a:lstStyle>
          <a:p>
            <a:fld id="{4EDA35FD-AE68-4452-B98A-BBC697446369}" type="datetimeFigureOut">
              <a:rPr lang="en-US" smtClean="0"/>
              <a:t>10/6/2014</a:t>
            </a:fld>
            <a:endParaRPr lang="en-US"/>
          </a:p>
        </p:txBody>
      </p:sp>
      <p:sp>
        <p:nvSpPr>
          <p:cNvPr id="4" name="Slide Image Placeholder 3"/>
          <p:cNvSpPr>
            <a:spLocks noGrp="1" noRot="1" noChangeAspect="1"/>
          </p:cNvSpPr>
          <p:nvPr>
            <p:ph type="sldImg" idx="2"/>
          </p:nvPr>
        </p:nvSpPr>
        <p:spPr>
          <a:xfrm>
            <a:off x="1177925" y="696913"/>
            <a:ext cx="4641850" cy="3481387"/>
          </a:xfrm>
          <a:prstGeom prst="rect">
            <a:avLst/>
          </a:prstGeom>
          <a:noFill/>
          <a:ln w="12700">
            <a:solidFill>
              <a:prstClr val="black"/>
            </a:solidFill>
          </a:ln>
        </p:spPr>
        <p:txBody>
          <a:bodyPr vert="horz" lIns="93031" tIns="46516" rIns="93031" bIns="46516" rtlCol="0" anchor="ctr"/>
          <a:lstStyle/>
          <a:p>
            <a:endParaRPr lang="en-US"/>
          </a:p>
        </p:txBody>
      </p:sp>
      <p:sp>
        <p:nvSpPr>
          <p:cNvPr id="5" name="Notes Placeholder 4"/>
          <p:cNvSpPr>
            <a:spLocks noGrp="1"/>
          </p:cNvSpPr>
          <p:nvPr>
            <p:ph type="body" sz="quarter" idx="3"/>
          </p:nvPr>
        </p:nvSpPr>
        <p:spPr>
          <a:xfrm>
            <a:off x="699770" y="4409758"/>
            <a:ext cx="5598160" cy="4177665"/>
          </a:xfrm>
          <a:prstGeom prst="rect">
            <a:avLst/>
          </a:prstGeom>
        </p:spPr>
        <p:txBody>
          <a:bodyPr vert="horz" lIns="93031" tIns="46516" rIns="93031" bIns="4651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32337" cy="464185"/>
          </a:xfrm>
          <a:prstGeom prst="rect">
            <a:avLst/>
          </a:prstGeom>
        </p:spPr>
        <p:txBody>
          <a:bodyPr vert="horz" lIns="93031" tIns="46516" rIns="93031" bIns="46516" rtlCol="0" anchor="b"/>
          <a:lstStyle>
            <a:lvl1pPr algn="l">
              <a:defRPr sz="1200"/>
            </a:lvl1pPr>
          </a:lstStyle>
          <a:p>
            <a:endParaRPr lang="en-US"/>
          </a:p>
        </p:txBody>
      </p:sp>
      <p:sp>
        <p:nvSpPr>
          <p:cNvPr id="7" name="Slide Number Placeholder 6"/>
          <p:cNvSpPr>
            <a:spLocks noGrp="1"/>
          </p:cNvSpPr>
          <p:nvPr>
            <p:ph type="sldNum" sz="quarter" idx="5"/>
          </p:nvPr>
        </p:nvSpPr>
        <p:spPr>
          <a:xfrm>
            <a:off x="3963744" y="8817904"/>
            <a:ext cx="3032337" cy="464185"/>
          </a:xfrm>
          <a:prstGeom prst="rect">
            <a:avLst/>
          </a:prstGeom>
        </p:spPr>
        <p:txBody>
          <a:bodyPr vert="horz" lIns="93031" tIns="46516" rIns="93031" bIns="46516" rtlCol="0" anchor="b"/>
          <a:lstStyle>
            <a:lvl1pPr algn="r">
              <a:defRPr sz="1200"/>
            </a:lvl1pPr>
          </a:lstStyle>
          <a:p>
            <a:fld id="{591E8AC9-6765-4F23-A5B6-E9DAC2A9341D}" type="slidenum">
              <a:rPr lang="en-US" smtClean="0"/>
              <a:t>‹#›</a:t>
            </a:fld>
            <a:endParaRPr lang="en-US"/>
          </a:p>
        </p:txBody>
      </p:sp>
    </p:spTree>
    <p:extLst>
      <p:ext uri="{BB962C8B-B14F-4D97-AF65-F5344CB8AC3E}">
        <p14:creationId xmlns:p14="http://schemas.microsoft.com/office/powerpoint/2010/main" val="29824667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311"/>
            <a:r>
              <a:rPr lang="en-US" dirty="0" smtClean="0"/>
              <a:t>Talk about how Luke introduced himself to Abby</a:t>
            </a:r>
            <a:r>
              <a:rPr lang="en-US" baseline="0" dirty="0" smtClean="0"/>
              <a:t> – I’m Luke and I’m in AELP.  We had to have a conversation about the fine line that exists between being proud and bragging.  You don’t talk about yourself unless someone asks.  Now I’m going to talk about myself.  </a:t>
            </a:r>
            <a:r>
              <a:rPr lang="en-US" baseline="0" dirty="0" smtClean="0">
                <a:sym typeface="Wingdings" panose="05000000000000000000" pitchFamily="2" charset="2"/>
              </a:rPr>
              <a:t></a:t>
            </a:r>
            <a:endParaRPr lang="en-US" dirty="0" smtClean="0"/>
          </a:p>
          <a:p>
            <a:pPr defTabSz="930311"/>
            <a:endParaRPr lang="en-US" dirty="0" smtClean="0"/>
          </a:p>
          <a:p>
            <a:pPr defTabSz="930311"/>
            <a:r>
              <a:rPr lang="en-US" dirty="0" smtClean="0"/>
              <a:t>Introduce </a:t>
            </a:r>
            <a:r>
              <a:rPr lang="en-US" dirty="0" smtClean="0"/>
              <a:t>myself (so that you have a</a:t>
            </a:r>
            <a:r>
              <a:rPr lang="en-US" baseline="0" dirty="0" smtClean="0"/>
              <a:t> clear picture of the lens that I bring with me to a talk like this) – my teaching history, ITAG, Drake courses, </a:t>
            </a:r>
            <a:r>
              <a:rPr lang="en-US" baseline="0" dirty="0" err="1" smtClean="0"/>
              <a:t>EdAdmin</a:t>
            </a:r>
            <a:r>
              <a:rPr lang="en-US" baseline="0" dirty="0" smtClean="0"/>
              <a:t> degree + my family</a:t>
            </a:r>
          </a:p>
          <a:p>
            <a:pPr defTabSz="930311"/>
            <a:r>
              <a:rPr lang="en-US" baseline="0" dirty="0" smtClean="0"/>
              <a:t/>
            </a:r>
            <a:br>
              <a:rPr lang="en-US" baseline="0" dirty="0" smtClean="0"/>
            </a:br>
            <a:r>
              <a:rPr lang="en-US" dirty="0"/>
              <a:t>I wanted to jazz up the presentation, trying to decide between countless analogies, YouTube </a:t>
            </a:r>
            <a:r>
              <a:rPr lang="en-US" dirty="0" smtClean="0"/>
              <a:t>videos (my wife said that if I play several</a:t>
            </a:r>
            <a:r>
              <a:rPr lang="en-US" baseline="0" dirty="0" smtClean="0"/>
              <a:t> long videos, it gives the impression that I’m trying to fill space to hide that I don’t know what I’m talking about – then she covered)</a:t>
            </a:r>
            <a:r>
              <a:rPr lang="en-US" dirty="0" smtClean="0"/>
              <a:t>, role-playing (introverts,</a:t>
            </a:r>
            <a:r>
              <a:rPr lang="en-US" baseline="0" dirty="0" smtClean="0"/>
              <a:t> easily embarrassed)</a:t>
            </a:r>
          </a:p>
          <a:p>
            <a:pPr defTabSz="930311"/>
            <a:endParaRPr lang="en-US" baseline="0" dirty="0" smtClean="0"/>
          </a:p>
          <a:p>
            <a:pPr defTabSz="930311"/>
            <a:r>
              <a:rPr lang="en-US" baseline="0" dirty="0" smtClean="0"/>
              <a:t>In the end, </a:t>
            </a:r>
            <a:r>
              <a:rPr lang="en-US" baseline="0" dirty="0" smtClean="0"/>
              <a:t>6 analogies</a:t>
            </a:r>
            <a:r>
              <a:rPr lang="en-US" baseline="0" dirty="0" smtClean="0"/>
              <a:t>, a couple videos, </a:t>
            </a:r>
            <a:r>
              <a:rPr lang="en-US" baseline="0" dirty="0" smtClean="0"/>
              <a:t>3 examples, a non-example, and no </a:t>
            </a:r>
            <a:r>
              <a:rPr lang="en-US" baseline="0" dirty="0" smtClean="0"/>
              <a:t>role-playing.  </a:t>
            </a:r>
            <a:r>
              <a:rPr lang="en-US" baseline="0" dirty="0" smtClean="0">
                <a:sym typeface="Wingdings" panose="05000000000000000000" pitchFamily="2" charset="2"/>
              </a:rPr>
              <a:t></a:t>
            </a:r>
            <a:endParaRPr lang="en-US" dirty="0"/>
          </a:p>
          <a:p>
            <a:endParaRPr lang="en-US" dirty="0"/>
          </a:p>
        </p:txBody>
      </p:sp>
      <p:sp>
        <p:nvSpPr>
          <p:cNvPr id="4" name="Slide Number Placeholder 3"/>
          <p:cNvSpPr>
            <a:spLocks noGrp="1"/>
          </p:cNvSpPr>
          <p:nvPr>
            <p:ph type="sldNum" sz="quarter" idx="10"/>
          </p:nvPr>
        </p:nvSpPr>
        <p:spPr/>
        <p:txBody>
          <a:bodyPr/>
          <a:lstStyle/>
          <a:p>
            <a:fld id="{591E8AC9-6765-4F23-A5B6-E9DAC2A9341D}" type="slidenum">
              <a:rPr lang="en-US" smtClean="0"/>
              <a:t>1</a:t>
            </a:fld>
            <a:endParaRPr lang="en-US"/>
          </a:p>
        </p:txBody>
      </p:sp>
    </p:spTree>
    <p:extLst>
      <p:ext uri="{BB962C8B-B14F-4D97-AF65-F5344CB8AC3E}">
        <p14:creationId xmlns:p14="http://schemas.microsoft.com/office/powerpoint/2010/main" val="6052324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E8AC9-6765-4F23-A5B6-E9DAC2A9341D}" type="slidenum">
              <a:rPr lang="en-US" smtClean="0"/>
              <a:t>10</a:t>
            </a:fld>
            <a:endParaRPr lang="en-US"/>
          </a:p>
        </p:txBody>
      </p:sp>
    </p:spTree>
    <p:extLst>
      <p:ext uri="{BB962C8B-B14F-4D97-AF65-F5344CB8AC3E}">
        <p14:creationId xmlns:p14="http://schemas.microsoft.com/office/powerpoint/2010/main" val="314184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Second bullet:  Grouping cannot be static.  There are times when gifted students are in enrichment or extension groups, but also times when they might need </a:t>
            </a:r>
            <a:r>
              <a:rPr lang="en-US" dirty="0" err="1" smtClean="0"/>
              <a:t>reteaching</a:t>
            </a:r>
            <a:r>
              <a:rPr lang="en-US" dirty="0" smtClean="0"/>
              <a:t>.  Or there are times when students are best grouped by interest. </a:t>
            </a:r>
          </a:p>
          <a:p>
            <a:endParaRPr lang="en-US" baseline="0" dirty="0" smtClean="0"/>
          </a:p>
          <a:p>
            <a:r>
              <a:rPr lang="en-US" baseline="0" dirty="0" smtClean="0"/>
              <a:t>All any parent wants is to know that teachers truly know their students.  When you hear your child talk about working with different groups of students, it likely means that the teacher is using regular assessment to guide her </a:t>
            </a:r>
            <a:r>
              <a:rPr lang="en-US" baseline="0" smtClean="0"/>
              <a:t>instructional decisions.  </a:t>
            </a:r>
            <a:endParaRPr lang="en-US" baseline="0" dirty="0" smtClean="0"/>
          </a:p>
        </p:txBody>
      </p:sp>
      <p:sp>
        <p:nvSpPr>
          <p:cNvPr id="4" name="Slide Number Placeholder 3"/>
          <p:cNvSpPr>
            <a:spLocks noGrp="1"/>
          </p:cNvSpPr>
          <p:nvPr>
            <p:ph type="sldNum" sz="quarter" idx="10"/>
          </p:nvPr>
        </p:nvSpPr>
        <p:spPr/>
        <p:txBody>
          <a:bodyPr/>
          <a:lstStyle/>
          <a:p>
            <a:fld id="{591E8AC9-6765-4F23-A5B6-E9DAC2A9341D}" type="slidenum">
              <a:rPr lang="en-US" smtClean="0"/>
              <a:t>11</a:t>
            </a:fld>
            <a:endParaRPr lang="en-US"/>
          </a:p>
        </p:txBody>
      </p:sp>
    </p:spTree>
    <p:extLst>
      <p:ext uri="{BB962C8B-B14F-4D97-AF65-F5344CB8AC3E}">
        <p14:creationId xmlns:p14="http://schemas.microsoft.com/office/powerpoint/2010/main" val="8460163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Unfortunately,</a:t>
            </a:r>
            <a:r>
              <a:rPr lang="en-US" baseline="0" dirty="0" smtClean="0"/>
              <a:t> these are the go-to for some teachers. </a:t>
            </a:r>
          </a:p>
          <a:p>
            <a:endParaRPr lang="en-US" dirty="0" smtClean="0"/>
          </a:p>
          <a:p>
            <a:r>
              <a:rPr lang="en-US" dirty="0" smtClean="0"/>
              <a:t>Second bullet:  That’s not their job.  They have the right to come to school, and learn.  </a:t>
            </a:r>
          </a:p>
          <a:p>
            <a:endParaRPr lang="en-US" dirty="0" smtClean="0"/>
          </a:p>
          <a:p>
            <a:r>
              <a:rPr lang="en-US" dirty="0" smtClean="0"/>
              <a:t>After third bullet:  Show “naked grandma” video </a:t>
            </a:r>
            <a:r>
              <a:rPr lang="en-US" baseline="0" dirty="0" smtClean="0"/>
              <a:t> - plus maybe show the “girl doesn’t want her brother to grow up” video</a:t>
            </a:r>
          </a:p>
          <a:p>
            <a:r>
              <a:rPr lang="en-US" baseline="0" dirty="0" smtClean="0"/>
              <a:t>Meeting children’s needs is not a reward.  </a:t>
            </a:r>
          </a:p>
          <a:p>
            <a:endParaRPr lang="en-US" baseline="0" dirty="0" smtClean="0"/>
          </a:p>
          <a:p>
            <a:r>
              <a:rPr lang="en-US" baseline="0" dirty="0" smtClean="0"/>
              <a:t>After fourth bullet:  Here’s where I start drawing analogies.  I’m a doctor in an urgent care clinic.  There’s a bug going around, and a lot of people are coming in with the same symptoms.  I’ve been prescribing a lot of </a:t>
            </a:r>
            <a:r>
              <a:rPr lang="en-US" baseline="0" dirty="0" err="1" smtClean="0"/>
              <a:t>Zpac</a:t>
            </a:r>
            <a:r>
              <a:rPr lang="en-US" baseline="0" dirty="0" smtClean="0"/>
              <a:t>.  On one night, </a:t>
            </a:r>
            <a:r>
              <a:rPr lang="en-US" baseline="0" dirty="0" err="1" smtClean="0"/>
              <a:t>Zpac</a:t>
            </a:r>
            <a:r>
              <a:rPr lang="en-US" baseline="0" dirty="0" smtClean="0"/>
              <a:t> is an appropriate prescription for 80% of my patients that night.  But then Sarah comes in with chest pains, and Scott comes in with broken ribs.  If I prescribe </a:t>
            </a:r>
            <a:r>
              <a:rPr lang="en-US" baseline="0" dirty="0" err="1" smtClean="0"/>
              <a:t>Zpac</a:t>
            </a:r>
            <a:r>
              <a:rPr lang="en-US" baseline="0" dirty="0" smtClean="0"/>
              <a:t>, I am not meeting their needs.  And that’s a mild way of saying it.  I am committing malpractice if I don’t differentiate for my patients.  </a:t>
            </a:r>
          </a:p>
          <a:p>
            <a:endParaRPr lang="en-US" baseline="0" dirty="0" smtClean="0"/>
          </a:p>
          <a:p>
            <a:r>
              <a:rPr lang="en-US" baseline="0" dirty="0" smtClean="0"/>
              <a:t>I’m a financial planner, and I’m in love with a certain mutual fund.  Every client that comes in, I put their money in this mutual fund.  It’s going to serve the needs of the majority of my clients, but not all.  My clients on the verge of retirement need to be in something different than my 16-year client with $1000 to invest.  I differentiate what I do for these clients.  </a:t>
            </a:r>
          </a:p>
          <a:p>
            <a:endParaRPr lang="en-US" baseline="0" dirty="0" smtClean="0"/>
          </a:p>
          <a:p>
            <a:pPr defTabSz="930311"/>
            <a:r>
              <a:rPr lang="en-US" baseline="0" dirty="0" smtClean="0"/>
              <a:t>I’m a football coach. </a:t>
            </a:r>
            <a:r>
              <a:rPr lang="en-US" dirty="0"/>
              <a:t>There are times when the whole team is doing the same thing.  All players need to stretch, so when stretching they can be grouped heterogeneously.  They all listen to the same pregame speech, so it doesn’t matter how they are seated in the locker room.  But conversely, there are times when the kicker needs to work with the other kickers in an area of strength.  The receivers practice running routes and catching passes (their strength area), and the linemen practice technique with other lineman.  If I don’t differentiate my practices, they will not improve, and we will lose. </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91E8AC9-6765-4F23-A5B6-E9DAC2A9341D}" type="slidenum">
              <a:rPr lang="en-US" smtClean="0"/>
              <a:t>12</a:t>
            </a:fld>
            <a:endParaRPr lang="en-US"/>
          </a:p>
        </p:txBody>
      </p:sp>
    </p:spTree>
    <p:extLst>
      <p:ext uri="{BB962C8B-B14F-4D97-AF65-F5344CB8AC3E}">
        <p14:creationId xmlns:p14="http://schemas.microsoft.com/office/powerpoint/2010/main" val="3718402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311"/>
            <a:r>
              <a:rPr lang="en-US" dirty="0" smtClean="0"/>
              <a:t>Second bullet:  </a:t>
            </a:r>
            <a:r>
              <a:rPr lang="en-US" dirty="0"/>
              <a:t>It’s very difficult for parents of gifted children to talk about their child’s needs without coming across as conceited, elitist.  Others think they are bragging, or concerned about the ELP label.   Emails are fine, but you can’t interpret tone, so don’t let a string develop where the relationship seems to be getting more and more adversarial.  Schedule a meeting or a phone call.  </a:t>
            </a:r>
          </a:p>
          <a:p>
            <a:pPr defTabSz="930311"/>
            <a:endParaRPr lang="en-US" dirty="0"/>
          </a:p>
          <a:p>
            <a:pPr defTabSz="930311"/>
            <a:endParaRPr lang="en-US" dirty="0"/>
          </a:p>
        </p:txBody>
      </p:sp>
      <p:sp>
        <p:nvSpPr>
          <p:cNvPr id="4" name="Slide Number Placeholder 3"/>
          <p:cNvSpPr>
            <a:spLocks noGrp="1"/>
          </p:cNvSpPr>
          <p:nvPr>
            <p:ph type="sldNum" sz="quarter" idx="10"/>
          </p:nvPr>
        </p:nvSpPr>
        <p:spPr/>
        <p:txBody>
          <a:bodyPr/>
          <a:lstStyle/>
          <a:p>
            <a:fld id="{591E8AC9-6765-4F23-A5B6-E9DAC2A9341D}" type="slidenum">
              <a:rPr lang="en-US" smtClean="0"/>
              <a:t>13</a:t>
            </a:fld>
            <a:endParaRPr lang="en-US"/>
          </a:p>
        </p:txBody>
      </p:sp>
    </p:spTree>
    <p:extLst>
      <p:ext uri="{BB962C8B-B14F-4D97-AF65-F5344CB8AC3E}">
        <p14:creationId xmlns:p14="http://schemas.microsoft.com/office/powerpoint/2010/main" val="35958629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Second bullet: </a:t>
            </a:r>
            <a:r>
              <a:rPr lang="en-US" dirty="0" err="1" smtClean="0"/>
              <a:t>Preassessment</a:t>
            </a:r>
            <a:r>
              <a:rPr lang="en-US" dirty="0" smtClean="0"/>
              <a:t> is vital</a:t>
            </a:r>
            <a:r>
              <a:rPr lang="en-US" baseline="0" dirty="0" smtClean="0"/>
              <a:t> to differentiation.  Vital.</a:t>
            </a:r>
          </a:p>
          <a:p>
            <a:endParaRPr lang="en-US" baseline="0" dirty="0" smtClean="0"/>
          </a:p>
          <a:p>
            <a:r>
              <a:rPr lang="en-US" baseline="0" dirty="0" smtClean="0"/>
              <a:t>Third:  Examples</a:t>
            </a:r>
          </a:p>
          <a:p>
            <a:r>
              <a:rPr lang="en-US" baseline="0" dirty="0" smtClean="0"/>
              <a:t>Ben, a kindergarten student is reading well above grade level.  About 90% of kindergarteners come in as pre-readers, and letters their sounds is very appropriate instruction for most.  There are certain centers that are naturally differentiated, writing as an example.  But when most students are pairing uppercase and lowercase letters, Ben is instead asked to read on-level text with a certain purpose and journal back and forth with the teacher (or a student in a different grade level or classroom).   When most students are building their sight word vocabulary, Ben and another student are working on an inquiry project about tigers, with clear checkpoints along the way where the teacher instructs them about nonfiction text features.</a:t>
            </a:r>
          </a:p>
          <a:p>
            <a:endParaRPr lang="en-US" baseline="0" dirty="0" smtClean="0"/>
          </a:p>
          <a:p>
            <a:r>
              <a:rPr lang="en-US" baseline="0" dirty="0" smtClean="0"/>
              <a:t>A geometry teacher has set up a structure in her room where students can prove mastery and work at a faster pace.  After five months, Kelly has proven mastery of the entire school year’s content.  Kelly’s teacher knows that Kelly wants to be a physical therapist when she grows up, so she and the school’s ELP teacher set Kelly up with a PT mentor who guides Kelly in an informal study of anatomy during her scheduled geometry class.  </a:t>
            </a:r>
          </a:p>
          <a:p>
            <a:endParaRPr lang="en-US" baseline="0" dirty="0" smtClean="0"/>
          </a:p>
          <a:p>
            <a:r>
              <a:rPr lang="en-US" baseline="0" dirty="0" smtClean="0"/>
              <a:t>Of course, this is one option.  Kelly’s teacher can also instruct Kelly around deeper geometric concepts or immerse her in problem based learning around a topic.  Depending on the district and the student needs, acceleration to Algebra II might be an option.   The law says that you must have a program that provides for the needs of gifted students, but it’s up to individual districts to decide how.  </a:t>
            </a:r>
          </a:p>
          <a:p>
            <a:endParaRPr lang="en-US" baseline="0" dirty="0" smtClean="0"/>
          </a:p>
          <a:p>
            <a:r>
              <a:rPr lang="en-US" baseline="0" dirty="0" smtClean="0"/>
              <a:t>The point is…</a:t>
            </a:r>
            <a:endParaRPr lang="en-US" dirty="0"/>
          </a:p>
        </p:txBody>
      </p:sp>
      <p:sp>
        <p:nvSpPr>
          <p:cNvPr id="4" name="Slide Number Placeholder 3"/>
          <p:cNvSpPr>
            <a:spLocks noGrp="1"/>
          </p:cNvSpPr>
          <p:nvPr>
            <p:ph type="sldNum" sz="quarter" idx="10"/>
          </p:nvPr>
        </p:nvSpPr>
        <p:spPr/>
        <p:txBody>
          <a:bodyPr/>
          <a:lstStyle/>
          <a:p>
            <a:fld id="{591E8AC9-6765-4F23-A5B6-E9DAC2A9341D}" type="slidenum">
              <a:rPr lang="en-US" smtClean="0"/>
              <a:t>14</a:t>
            </a:fld>
            <a:endParaRPr lang="en-US"/>
          </a:p>
        </p:txBody>
      </p:sp>
    </p:spTree>
    <p:extLst>
      <p:ext uri="{BB962C8B-B14F-4D97-AF65-F5344CB8AC3E}">
        <p14:creationId xmlns:p14="http://schemas.microsoft.com/office/powerpoint/2010/main" val="7435331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311"/>
            <a:r>
              <a:rPr lang="en-US" baseline="0" dirty="0" smtClean="0"/>
              <a:t>Kelly’s teacher is recognizing that she needs something different, and she’s doing something about it. </a:t>
            </a:r>
          </a:p>
          <a:p>
            <a:pPr defTabSz="930311"/>
            <a:r>
              <a:rPr lang="en-US" baseline="0" dirty="0" smtClean="0"/>
              <a:t>Thanks so much for allowing me to visit today.   </a:t>
            </a:r>
            <a:endParaRPr lang="en-US" dirty="0" smtClean="0"/>
          </a:p>
          <a:p>
            <a:endParaRPr lang="en-US" dirty="0"/>
          </a:p>
        </p:txBody>
      </p:sp>
      <p:sp>
        <p:nvSpPr>
          <p:cNvPr id="4" name="Slide Number Placeholder 3"/>
          <p:cNvSpPr>
            <a:spLocks noGrp="1"/>
          </p:cNvSpPr>
          <p:nvPr>
            <p:ph type="sldNum" sz="quarter" idx="10"/>
          </p:nvPr>
        </p:nvSpPr>
        <p:spPr/>
        <p:txBody>
          <a:bodyPr/>
          <a:lstStyle/>
          <a:p>
            <a:fld id="{591E8AC9-6765-4F23-A5B6-E9DAC2A9341D}" type="slidenum">
              <a:rPr lang="en-US" smtClean="0"/>
              <a:t>15</a:t>
            </a:fld>
            <a:endParaRPr lang="en-US"/>
          </a:p>
        </p:txBody>
      </p:sp>
    </p:spTree>
    <p:extLst>
      <p:ext uri="{BB962C8B-B14F-4D97-AF65-F5344CB8AC3E}">
        <p14:creationId xmlns:p14="http://schemas.microsoft.com/office/powerpoint/2010/main" val="3753367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It’s the first week of school, and you receive the following note from your child’s teacher:</a:t>
            </a:r>
          </a:p>
          <a:p>
            <a:r>
              <a:rPr lang="en-US" dirty="0"/>
              <a:t>Your first thought is, “This sounds great.” And it’s likely that your second thought is, “But what does it mean for my child?”</a:t>
            </a:r>
          </a:p>
          <a:p>
            <a:endParaRPr lang="en-US" dirty="0" smtClean="0"/>
          </a:p>
          <a:p>
            <a:r>
              <a:rPr lang="en-US" dirty="0" smtClean="0"/>
              <a:t>I</a:t>
            </a:r>
            <a:r>
              <a:rPr lang="en-US" baseline="0" dirty="0" smtClean="0"/>
              <a:t> always smile when I hear the name of your group, “Friends of Johnston ELP”.  Your name leaves no doubt as to what the purpose of your organization is.  I smile because I recognize that I have a habit of standing up for teachers in any conversation I have outside of school.  Even if I don’t know the teacher.  Talking to family – whatever happened, I assume positive intent.  </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591E8AC9-6765-4F23-A5B6-E9DAC2A9341D}" type="slidenum">
              <a:rPr lang="en-US" smtClean="0"/>
              <a:t>2</a:t>
            </a:fld>
            <a:endParaRPr lang="en-US"/>
          </a:p>
        </p:txBody>
      </p:sp>
    </p:spTree>
    <p:extLst>
      <p:ext uri="{BB962C8B-B14F-4D97-AF65-F5344CB8AC3E}">
        <p14:creationId xmlns:p14="http://schemas.microsoft.com/office/powerpoint/2010/main" val="9925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a:t>
            </a:r>
            <a:r>
              <a:rPr lang="en-US" baseline="0" dirty="0" smtClean="0"/>
              <a:t> first piece of advice this evening is that you always start here.  Star this is your notes, hang it on your fridge, tweet it to @</a:t>
            </a:r>
            <a:r>
              <a:rPr lang="en-US" baseline="0" dirty="0" err="1" smtClean="0"/>
              <a:t>MatthewRobie</a:t>
            </a:r>
            <a:r>
              <a:rPr lang="en-US" baseline="0" dirty="0" smtClean="0"/>
              <a:t> or @</a:t>
            </a:r>
            <a:r>
              <a:rPr lang="en-US" baseline="0" dirty="0" err="1" smtClean="0"/>
              <a:t>IowaGifted</a:t>
            </a:r>
            <a:endParaRPr lang="en-US" baseline="0" dirty="0" smtClean="0"/>
          </a:p>
          <a:p>
            <a:endParaRPr lang="en-US" baseline="0" dirty="0" smtClean="0"/>
          </a:p>
          <a:p>
            <a:r>
              <a:rPr lang="en-US" baseline="0" dirty="0" smtClean="0"/>
              <a:t>For three years, I taught a graduate course at Drake about differentiation.  My audience was practicing teachers, or perspective teachers.  I could stand here tonight and talk about different ways to differentiate the student’s product, process, or content.  But because you are a room full of parents, I want to steer in a bit of a different direction.  Tonight, let’s talk about what differentiation is, and how to start and maintain a conversation with your child’s teacher when you think there might be a need.  </a:t>
            </a:r>
          </a:p>
          <a:p>
            <a:endParaRPr lang="en-US" baseline="0" dirty="0" smtClean="0"/>
          </a:p>
          <a:p>
            <a:r>
              <a:rPr lang="en-US" baseline="0" dirty="0" smtClean="0"/>
              <a:t>Show “it’s not about the nail”  - It’s easy to get adversarial when you don’t think the teacher is understanding your child’s needs.  But you have to constantly remember that you’re on the same side.  You may have different opinions about how to get the job done, just like the couple in the video – but you both want the SAME THING.  Please assume positive intent. </a:t>
            </a:r>
          </a:p>
          <a:p>
            <a:endParaRPr lang="en-US" baseline="0" dirty="0" smtClean="0"/>
          </a:p>
        </p:txBody>
      </p:sp>
      <p:sp>
        <p:nvSpPr>
          <p:cNvPr id="4" name="Slide Number Placeholder 3"/>
          <p:cNvSpPr>
            <a:spLocks noGrp="1"/>
          </p:cNvSpPr>
          <p:nvPr>
            <p:ph type="sldNum" sz="quarter" idx="10"/>
          </p:nvPr>
        </p:nvSpPr>
        <p:spPr/>
        <p:txBody>
          <a:bodyPr/>
          <a:lstStyle/>
          <a:p>
            <a:fld id="{591E8AC9-6765-4F23-A5B6-E9DAC2A9341D}" type="slidenum">
              <a:rPr lang="en-US" smtClean="0"/>
              <a:t>3</a:t>
            </a:fld>
            <a:endParaRPr lang="en-US"/>
          </a:p>
        </p:txBody>
      </p:sp>
    </p:spTree>
    <p:extLst>
      <p:ext uri="{BB962C8B-B14F-4D97-AF65-F5344CB8AC3E}">
        <p14:creationId xmlns:p14="http://schemas.microsoft.com/office/powerpoint/2010/main" val="2234938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0311"/>
            <a:r>
              <a:rPr lang="en-US" dirty="0" smtClean="0"/>
              <a:t>The goal is to provide challenge and success for all learners. Differentiation is based on the notion that, in order to learn, students need to experience a bit of challenge and that when work is too easy intellectual growth is impaired or, perhaps, even impossible</a:t>
            </a:r>
            <a:r>
              <a:rPr lang="en-US" dirty="0" smtClean="0"/>
              <a:t>. </a:t>
            </a:r>
            <a:r>
              <a:rPr lang="en-US" smtClean="0"/>
              <a:t>(Talk about Lauren?)</a:t>
            </a:r>
            <a:endParaRPr lang="en-US" dirty="0" smtClean="0"/>
          </a:p>
          <a:p>
            <a:endParaRPr lang="en-US" dirty="0" smtClean="0"/>
          </a:p>
          <a:p>
            <a:r>
              <a:rPr lang="en-US" dirty="0" smtClean="0"/>
              <a:t>For example,</a:t>
            </a:r>
            <a:r>
              <a:rPr lang="en-US" baseline="0" dirty="0" smtClean="0"/>
              <a:t> through a pre-assessment, Mrs. Smith learns that five of her students have already mastered the math content she plans to teach this week about area of triangles.  So she gives those five students a set of difficult problems – what our generation called “word problems” that involve applying what they know about area of triangles.  While the teacher is explicitly teaching the rest of the class the content, this group of five is individually struggling with their set of problems.  </a:t>
            </a:r>
          </a:p>
          <a:p>
            <a:endParaRPr lang="en-US" baseline="0" dirty="0" smtClean="0"/>
          </a:p>
          <a:p>
            <a:r>
              <a:rPr lang="en-US" baseline="0" dirty="0" smtClean="0"/>
              <a:t>I say “struggling” on purpose.  I’ve heard it called “productive failure” or “failing forward” or “productive struggle” – but it’s all about…</a:t>
            </a:r>
          </a:p>
        </p:txBody>
      </p:sp>
      <p:sp>
        <p:nvSpPr>
          <p:cNvPr id="4" name="Slide Number Placeholder 3"/>
          <p:cNvSpPr>
            <a:spLocks noGrp="1"/>
          </p:cNvSpPr>
          <p:nvPr>
            <p:ph type="sldNum" sz="quarter" idx="10"/>
          </p:nvPr>
        </p:nvSpPr>
        <p:spPr/>
        <p:txBody>
          <a:bodyPr/>
          <a:lstStyle/>
          <a:p>
            <a:fld id="{591E8AC9-6765-4F23-A5B6-E9DAC2A9341D}" type="slidenum">
              <a:rPr lang="en-US" smtClean="0"/>
              <a:t>4</a:t>
            </a:fld>
            <a:endParaRPr lang="en-US"/>
          </a:p>
        </p:txBody>
      </p:sp>
    </p:spTree>
    <p:extLst>
      <p:ext uri="{BB962C8B-B14F-4D97-AF65-F5344CB8AC3E}">
        <p14:creationId xmlns:p14="http://schemas.microsoft.com/office/powerpoint/2010/main" val="1909567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591E8AC9-6765-4F23-A5B6-E9DAC2A9341D}" type="slidenum">
              <a:rPr lang="en-US" smtClean="0"/>
              <a:t>5</a:t>
            </a:fld>
            <a:endParaRPr lang="en-US"/>
          </a:p>
        </p:txBody>
      </p:sp>
    </p:spTree>
    <p:extLst>
      <p:ext uri="{BB962C8B-B14F-4D97-AF65-F5344CB8AC3E}">
        <p14:creationId xmlns:p14="http://schemas.microsoft.com/office/powerpoint/2010/main" val="7685592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91E8AC9-6765-4F23-A5B6-E9DAC2A9341D}" type="slidenum">
              <a:rPr lang="en-US" smtClean="0"/>
              <a:t>6</a:t>
            </a:fld>
            <a:endParaRPr lang="en-US"/>
          </a:p>
        </p:txBody>
      </p:sp>
    </p:spTree>
    <p:extLst>
      <p:ext uri="{BB962C8B-B14F-4D97-AF65-F5344CB8AC3E}">
        <p14:creationId xmlns:p14="http://schemas.microsoft.com/office/powerpoint/2010/main" val="11069004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So after 15 minutes of “productive struggle” – the students convene with each other in a corner of the room.  They explain their reasoning, defend their solutions and methods, and try to come to consensus regarding the solutions.  Towards the end of the period, the teacher meets with the group to share solutions and teach content and/or problem solving skills that the group of students needs.  In an ideal setting, these students leave with a problem for homework that asks them to then practice that new learning.</a:t>
            </a:r>
          </a:p>
          <a:p>
            <a:endParaRPr lang="en-US" baseline="0" dirty="0" smtClean="0"/>
          </a:p>
          <a:p>
            <a:r>
              <a:rPr lang="en-US" baseline="0" dirty="0" smtClean="0"/>
              <a:t>In this example of differentiation, the teacher has executed what I believe to be two non-</a:t>
            </a:r>
            <a:r>
              <a:rPr lang="en-US" baseline="0" dirty="0" err="1" smtClean="0"/>
              <a:t>negotiables</a:t>
            </a:r>
            <a:r>
              <a:rPr lang="en-US" baseline="0" dirty="0" smtClean="0"/>
              <a:t> for gifted students:</a:t>
            </a:r>
          </a:p>
          <a:p>
            <a:r>
              <a:rPr lang="en-US" baseline="0" dirty="0" smtClean="0"/>
              <a:t>1.  Gifted students need instruction and support.  Notice that this quote doesn’t say that “when you leave them alone to do independent work, they’ll take themselves farther than ever.” and…</a:t>
            </a:r>
          </a:p>
        </p:txBody>
      </p:sp>
      <p:sp>
        <p:nvSpPr>
          <p:cNvPr id="4" name="Slide Number Placeholder 3"/>
          <p:cNvSpPr>
            <a:spLocks noGrp="1"/>
          </p:cNvSpPr>
          <p:nvPr>
            <p:ph type="sldNum" sz="quarter" idx="10"/>
          </p:nvPr>
        </p:nvSpPr>
        <p:spPr/>
        <p:txBody>
          <a:bodyPr/>
          <a:lstStyle/>
          <a:p>
            <a:fld id="{591E8AC9-6765-4F23-A5B6-E9DAC2A9341D}" type="slidenum">
              <a:rPr lang="en-US" smtClean="0"/>
              <a:t>7</a:t>
            </a:fld>
            <a:endParaRPr lang="en-US"/>
          </a:p>
        </p:txBody>
      </p:sp>
    </p:spTree>
    <p:extLst>
      <p:ext uri="{BB962C8B-B14F-4D97-AF65-F5344CB8AC3E}">
        <p14:creationId xmlns:p14="http://schemas.microsoft.com/office/powerpoint/2010/main" val="768559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91E8AC9-6765-4F23-A5B6-E9DAC2A9341D}" type="slidenum">
              <a:rPr lang="en-US" smtClean="0"/>
              <a:t>8</a:t>
            </a:fld>
            <a:endParaRPr lang="en-US"/>
          </a:p>
        </p:txBody>
      </p:sp>
    </p:spTree>
    <p:extLst>
      <p:ext uri="{BB962C8B-B14F-4D97-AF65-F5344CB8AC3E}">
        <p14:creationId xmlns:p14="http://schemas.microsoft.com/office/powerpoint/2010/main" val="3173534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bullet:  Talk about when I would assign Level 3 spelling words</a:t>
            </a:r>
          </a:p>
        </p:txBody>
      </p:sp>
      <p:sp>
        <p:nvSpPr>
          <p:cNvPr id="4" name="Slide Number Placeholder 3"/>
          <p:cNvSpPr>
            <a:spLocks noGrp="1"/>
          </p:cNvSpPr>
          <p:nvPr>
            <p:ph type="sldNum" sz="quarter" idx="10"/>
          </p:nvPr>
        </p:nvSpPr>
        <p:spPr/>
        <p:txBody>
          <a:bodyPr/>
          <a:lstStyle/>
          <a:p>
            <a:fld id="{591E8AC9-6765-4F23-A5B6-E9DAC2A9341D}" type="slidenum">
              <a:rPr lang="en-US" smtClean="0"/>
              <a:t>9</a:t>
            </a:fld>
            <a:endParaRPr lang="en-US"/>
          </a:p>
        </p:txBody>
      </p:sp>
    </p:spTree>
    <p:extLst>
      <p:ext uri="{BB962C8B-B14F-4D97-AF65-F5344CB8AC3E}">
        <p14:creationId xmlns:p14="http://schemas.microsoft.com/office/powerpoint/2010/main" val="846016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F727176-B66D-49F3-9BC4-CEC386EFAFF0}"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normAutofit/>
          </a:bodyPr>
          <a:lstStyle/>
          <a:p>
            <a:fld id="{E3444278-9949-4ABD-AF20-8276DCFF76E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727176-B66D-49F3-9BC4-CEC386EFAFF0}"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44278-9949-4ABD-AF20-8276DCFF76E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727176-B66D-49F3-9BC4-CEC386EFAFF0}"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44278-9949-4ABD-AF20-8276DCFF76E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F727176-B66D-49F3-9BC4-CEC386EFAFF0}"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44278-9949-4ABD-AF20-8276DCFF76E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0F727176-B66D-49F3-9BC4-CEC386EFAFF0}" type="datetimeFigureOut">
              <a:rPr lang="en-US" smtClean="0"/>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444278-9949-4ABD-AF20-8276DCFF76E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F727176-B66D-49F3-9BC4-CEC386EFAFF0}"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44278-9949-4ABD-AF20-8276DCFF76EB}" type="slidenum">
              <a:rPr lang="en-US" smtClean="0"/>
              <a:t>‹#›</a:t>
            </a:fld>
            <a:endParaRPr lang="en-US"/>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0F727176-B66D-49F3-9BC4-CEC386EFAFF0}" type="datetimeFigureOut">
              <a:rPr lang="en-US" smtClean="0"/>
              <a:t>10/6/2014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444278-9949-4ABD-AF20-8276DCFF76EB}" type="slidenum">
              <a:rPr lang="en-US" smtClean="0"/>
              <a:t>‹#›</a:t>
            </a:fld>
            <a:endParaRPr lang="en-US"/>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Date Placeholder 2"/>
          <p:cNvSpPr>
            <a:spLocks noGrp="1"/>
          </p:cNvSpPr>
          <p:nvPr>
            <p:ph type="dt" sz="half" idx="10"/>
          </p:nvPr>
        </p:nvSpPr>
        <p:spPr/>
        <p:txBody>
          <a:bodyPr/>
          <a:lstStyle/>
          <a:p>
            <a:fld id="{0F727176-B66D-49F3-9BC4-CEC386EFAFF0}" type="datetimeFigureOut">
              <a:rPr lang="en-US" smtClean="0"/>
              <a:t>10/6/2014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444278-9949-4ABD-AF20-8276DCFF76E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0F727176-B66D-49F3-9BC4-CEC386EFAFF0}" type="datetimeFigureOut">
              <a:rPr lang="en-US" smtClean="0"/>
              <a:t>10/6/2014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444278-9949-4ABD-AF20-8276DCFF76E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F727176-B66D-49F3-9BC4-CEC386EFAFF0}"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44278-9949-4ABD-AF20-8276DCFF76EB}" type="slidenum">
              <a:rPr lang="en-US" smtClean="0"/>
              <a:t>‹#›</a:t>
            </a:fld>
            <a:endParaRPr lang="en-US"/>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F727176-B66D-49F3-9BC4-CEC386EFAFF0}" type="datetimeFigureOut">
              <a:rPr lang="en-US" smtClean="0"/>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444278-9949-4ABD-AF20-8276DCFF76EB}" type="slidenum">
              <a:rPr lang="en-US" smtClean="0"/>
              <a:t>‹#›</a:t>
            </a:fld>
            <a:endParaRPr lang="en-US"/>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0F727176-B66D-49F3-9BC4-CEC386EFAFF0}" type="datetimeFigureOut">
              <a:rPr lang="en-US" smtClean="0"/>
              <a:t>10/6/2014</a:t>
            </a:fld>
            <a:endParaRPr lang="en-US"/>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E3444278-9949-4ABD-AF20-8276DCFF76E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533400"/>
            <a:ext cx="6324600" cy="2667000"/>
          </a:xfrm>
        </p:spPr>
        <p:txBody>
          <a:bodyPr>
            <a:normAutofit/>
          </a:bodyPr>
          <a:lstStyle/>
          <a:p>
            <a:r>
              <a:rPr lang="en-US" sz="4800" dirty="0" smtClean="0"/>
              <a:t>Differentiation in K-12 Classrooms</a:t>
            </a:r>
            <a:endParaRPr lang="en-US" sz="4800" dirty="0"/>
          </a:p>
        </p:txBody>
      </p:sp>
      <p:sp>
        <p:nvSpPr>
          <p:cNvPr id="3" name="Subtitle 2"/>
          <p:cNvSpPr>
            <a:spLocks noGrp="1"/>
          </p:cNvSpPr>
          <p:nvPr>
            <p:ph type="subTitle" idx="1"/>
          </p:nvPr>
        </p:nvSpPr>
        <p:spPr>
          <a:xfrm>
            <a:off x="4953000" y="3657600"/>
            <a:ext cx="3886200" cy="1825625"/>
          </a:xfrm>
        </p:spPr>
        <p:txBody>
          <a:bodyPr>
            <a:normAutofit/>
          </a:bodyPr>
          <a:lstStyle/>
          <a:p>
            <a:r>
              <a:rPr lang="en-US" sz="2800" dirty="0" smtClean="0"/>
              <a:t>Matt Robie</a:t>
            </a:r>
            <a:br>
              <a:rPr lang="en-US" sz="2800" dirty="0" smtClean="0"/>
            </a:br>
            <a:r>
              <a:rPr lang="en-US" sz="2800" dirty="0" smtClean="0"/>
              <a:t>ITAG President</a:t>
            </a:r>
          </a:p>
          <a:p>
            <a:r>
              <a:rPr lang="en-US" sz="2800" dirty="0" smtClean="0"/>
              <a:t>October 6, 2014</a:t>
            </a:r>
          </a:p>
        </p:txBody>
      </p:sp>
    </p:spTree>
    <p:extLst>
      <p:ext uri="{BB962C8B-B14F-4D97-AF65-F5344CB8AC3E}">
        <p14:creationId xmlns:p14="http://schemas.microsoft.com/office/powerpoint/2010/main" val="3965228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non-Example</a:t>
            </a:r>
            <a:endParaRPr lang="en-US" dirty="0"/>
          </a:p>
        </p:txBody>
      </p:sp>
      <p:sp>
        <p:nvSpPr>
          <p:cNvPr id="3" name="Content Placeholder 2"/>
          <p:cNvSpPr>
            <a:spLocks noGrp="1"/>
          </p:cNvSpPr>
          <p:nvPr>
            <p:ph idx="1"/>
          </p:nvPr>
        </p:nvSpPr>
        <p:spPr/>
        <p:txBody>
          <a:bodyPr>
            <a:normAutofit fontScale="92500" lnSpcReduction="10000"/>
          </a:bodyPr>
          <a:lstStyle/>
          <a:p>
            <a:pPr marL="68580" indent="0">
              <a:buNone/>
            </a:pPr>
            <a:r>
              <a:rPr lang="en-US" b="1" dirty="0"/>
              <a:t>cynosure</a:t>
            </a:r>
            <a:r>
              <a:rPr lang="en-US" dirty="0"/>
              <a:t> (</a:t>
            </a:r>
            <a:r>
              <a:rPr lang="en-US" dirty="0" err="1"/>
              <a:t>synosure</a:t>
            </a:r>
            <a:r>
              <a:rPr lang="en-US" dirty="0"/>
              <a:t>): An object that serves as a focal point of attention and admiration.</a:t>
            </a:r>
            <a:br>
              <a:rPr lang="en-US" dirty="0"/>
            </a:br>
            <a:r>
              <a:rPr lang="en-US" dirty="0"/>
              <a:t/>
            </a:r>
            <a:br>
              <a:rPr lang="en-US" dirty="0"/>
            </a:br>
            <a:r>
              <a:rPr lang="en-US" b="1" dirty="0"/>
              <a:t>commissar</a:t>
            </a:r>
            <a:r>
              <a:rPr lang="en-US" dirty="0"/>
              <a:t> (</a:t>
            </a:r>
            <a:r>
              <a:rPr lang="en-US" dirty="0" err="1"/>
              <a:t>commasar</a:t>
            </a:r>
            <a:r>
              <a:rPr lang="en-US" dirty="0"/>
              <a:t>): An official of the Communist Party in charge of political indoctrination and the enforcement of party loyalty.</a:t>
            </a:r>
            <a:br>
              <a:rPr lang="en-US" dirty="0"/>
            </a:br>
            <a:r>
              <a:rPr lang="en-US" dirty="0"/>
              <a:t/>
            </a:r>
            <a:br>
              <a:rPr lang="en-US" dirty="0"/>
            </a:br>
            <a:r>
              <a:rPr lang="en-US" b="1" dirty="0" err="1"/>
              <a:t>graupel</a:t>
            </a:r>
            <a:r>
              <a:rPr lang="en-US" dirty="0"/>
              <a:t> (</a:t>
            </a:r>
            <a:r>
              <a:rPr lang="en-US" dirty="0" err="1"/>
              <a:t>grouple</a:t>
            </a:r>
            <a:r>
              <a:rPr lang="en-US" dirty="0"/>
              <a:t>): A snow pellet.</a:t>
            </a:r>
            <a:br>
              <a:rPr lang="en-US" dirty="0"/>
            </a:br>
            <a:r>
              <a:rPr lang="en-US" dirty="0"/>
              <a:t/>
            </a:r>
            <a:br>
              <a:rPr lang="en-US" dirty="0"/>
            </a:br>
            <a:r>
              <a:rPr lang="en-US" b="1" dirty="0" err="1"/>
              <a:t>voortrekker</a:t>
            </a:r>
            <a:r>
              <a:rPr lang="en-US" dirty="0"/>
              <a:t> (</a:t>
            </a:r>
            <a:r>
              <a:rPr lang="en-US" dirty="0" err="1"/>
              <a:t>vortrekker</a:t>
            </a:r>
            <a:r>
              <a:rPr lang="en-US" dirty="0"/>
              <a:t>): One of the original Afrikaner settlers of the Transvaal and the Orange Free State who migrated from the Cape Colony in the 1830.</a:t>
            </a:r>
            <a:br>
              <a:rPr lang="en-US" dirty="0"/>
            </a:br>
            <a:r>
              <a:rPr lang="en-US" dirty="0"/>
              <a:t/>
            </a:r>
            <a:br>
              <a:rPr lang="en-US" dirty="0"/>
            </a:br>
            <a:r>
              <a:rPr lang="en-US" b="1" dirty="0" err="1"/>
              <a:t>weissnichtwo</a:t>
            </a:r>
            <a:r>
              <a:rPr lang="en-US" dirty="0"/>
              <a:t> (</a:t>
            </a:r>
            <a:r>
              <a:rPr lang="en-US" dirty="0" err="1"/>
              <a:t>weisnichtwo</a:t>
            </a:r>
            <a:r>
              <a:rPr lang="en-US" dirty="0"/>
              <a:t>): An indefinite, unknown, or imaginary place</a:t>
            </a:r>
            <a:r>
              <a:rPr lang="en-US" dirty="0" smtClean="0"/>
              <a:t>.</a:t>
            </a:r>
            <a:endParaRPr lang="en-US" dirty="0"/>
          </a:p>
        </p:txBody>
      </p:sp>
    </p:spTree>
    <p:extLst>
      <p:ext uri="{BB962C8B-B14F-4D97-AF65-F5344CB8AC3E}">
        <p14:creationId xmlns:p14="http://schemas.microsoft.com/office/powerpoint/2010/main" val="10607391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know?</a:t>
            </a:r>
            <a:endParaRPr lang="en-US" dirty="0"/>
          </a:p>
        </p:txBody>
      </p:sp>
      <p:sp>
        <p:nvSpPr>
          <p:cNvPr id="3" name="Content Placeholder 2"/>
          <p:cNvSpPr>
            <a:spLocks noGrp="1"/>
          </p:cNvSpPr>
          <p:nvPr>
            <p:ph idx="1"/>
          </p:nvPr>
        </p:nvSpPr>
        <p:spPr/>
        <p:txBody>
          <a:bodyPr/>
          <a:lstStyle/>
          <a:p>
            <a:r>
              <a:rPr lang="en-US" sz="3200" dirty="0" smtClean="0"/>
              <a:t>Listen to your child.  Does the work seem in her grasp if she applies herself?</a:t>
            </a:r>
          </a:p>
          <a:p>
            <a:r>
              <a:rPr lang="en-US" sz="3200" dirty="0" smtClean="0"/>
              <a:t>Does your child talk about working with different groups of students?  </a:t>
            </a:r>
          </a:p>
          <a:p>
            <a:endParaRPr lang="en-US" dirty="0"/>
          </a:p>
        </p:txBody>
      </p:sp>
    </p:spTree>
    <p:extLst>
      <p:ext uri="{BB962C8B-B14F-4D97-AF65-F5344CB8AC3E}">
        <p14:creationId xmlns:p14="http://schemas.microsoft.com/office/powerpoint/2010/main" val="846066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don’t want to hear</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The bulk of his time is spent working independently with no peer interaction or teacher support.  </a:t>
            </a:r>
          </a:p>
          <a:p>
            <a:r>
              <a:rPr lang="en-US" sz="3200" dirty="0" smtClean="0"/>
              <a:t>He is frequently tutoring other students. </a:t>
            </a:r>
          </a:p>
          <a:p>
            <a:r>
              <a:rPr lang="en-US" sz="3200" dirty="0" smtClean="0"/>
              <a:t>If his behavior doesn’t improve, he won’t get to work with the ELP teacher.</a:t>
            </a:r>
          </a:p>
          <a:p>
            <a:r>
              <a:rPr lang="en-US" sz="3200" dirty="0" smtClean="0"/>
              <a:t>It wouldn’t be fair to the other students.</a:t>
            </a:r>
            <a:endParaRPr lang="en-US" sz="3200" dirty="0"/>
          </a:p>
        </p:txBody>
      </p:sp>
    </p:spTree>
    <p:extLst>
      <p:ext uri="{BB962C8B-B14F-4D97-AF65-F5344CB8AC3E}">
        <p14:creationId xmlns:p14="http://schemas.microsoft.com/office/powerpoint/2010/main" val="170560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Approaching the teacher</a:t>
            </a:r>
            <a:endParaRPr lang="en-US" dirty="0"/>
          </a:p>
        </p:txBody>
      </p:sp>
      <p:sp>
        <p:nvSpPr>
          <p:cNvPr id="3" name="Content Placeholder 2"/>
          <p:cNvSpPr>
            <a:spLocks noGrp="1"/>
          </p:cNvSpPr>
          <p:nvPr>
            <p:ph idx="1"/>
          </p:nvPr>
        </p:nvSpPr>
        <p:spPr/>
        <p:txBody>
          <a:bodyPr/>
          <a:lstStyle/>
          <a:p>
            <a:r>
              <a:rPr lang="en-US" sz="3200" dirty="0" smtClean="0"/>
              <a:t>Assume positive intent</a:t>
            </a:r>
          </a:p>
          <a:p>
            <a:r>
              <a:rPr lang="en-US" sz="3200" dirty="0" smtClean="0"/>
              <a:t>Avoid emails</a:t>
            </a:r>
          </a:p>
          <a:p>
            <a:r>
              <a:rPr lang="en-US" sz="3200" dirty="0" smtClean="0"/>
              <a:t>Give the teacher time to process</a:t>
            </a:r>
          </a:p>
          <a:p>
            <a:r>
              <a:rPr lang="en-US" sz="3200" dirty="0" smtClean="0"/>
              <a:t>Set goals together</a:t>
            </a:r>
          </a:p>
          <a:p>
            <a:r>
              <a:rPr lang="en-US" sz="3200" dirty="0" smtClean="0"/>
              <a:t>Be solution-focused, come with ideas</a:t>
            </a:r>
          </a:p>
          <a:p>
            <a:endParaRPr lang="en-US" dirty="0"/>
          </a:p>
        </p:txBody>
      </p:sp>
    </p:spTree>
    <p:extLst>
      <p:ext uri="{BB962C8B-B14F-4D97-AF65-F5344CB8AC3E}">
        <p14:creationId xmlns:p14="http://schemas.microsoft.com/office/powerpoint/2010/main" val="2256994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a:t>
            </a:r>
            <a:endParaRPr lang="en-US" dirty="0"/>
          </a:p>
        </p:txBody>
      </p:sp>
      <p:sp>
        <p:nvSpPr>
          <p:cNvPr id="3" name="Content Placeholder 2"/>
          <p:cNvSpPr>
            <a:spLocks noGrp="1"/>
          </p:cNvSpPr>
          <p:nvPr>
            <p:ph idx="1"/>
          </p:nvPr>
        </p:nvSpPr>
        <p:spPr/>
        <p:txBody>
          <a:bodyPr/>
          <a:lstStyle/>
          <a:p>
            <a:r>
              <a:rPr lang="en-US" sz="3200" dirty="0"/>
              <a:t>How is my child growing in this subject area?  </a:t>
            </a:r>
          </a:p>
          <a:p>
            <a:pPr lvl="0"/>
            <a:r>
              <a:rPr lang="en-US" sz="3200" dirty="0" smtClean="0"/>
              <a:t>Can my child have the chance to show you what she already </a:t>
            </a:r>
            <a:r>
              <a:rPr lang="en-US" sz="3200" dirty="0"/>
              <a:t>knows and can </a:t>
            </a:r>
            <a:r>
              <a:rPr lang="en-US" sz="3200" dirty="0" smtClean="0"/>
              <a:t>do?</a:t>
            </a:r>
          </a:p>
          <a:p>
            <a:r>
              <a:rPr lang="en-US" sz="3200" dirty="0"/>
              <a:t>If my child already knows a lot about a particular topic and has clearly mastered the associated skills, what other possibilities exist for him or her?</a:t>
            </a:r>
          </a:p>
          <a:p>
            <a:endParaRPr lang="en-US" dirty="0"/>
          </a:p>
        </p:txBody>
      </p:sp>
    </p:spTree>
    <p:extLst>
      <p:ext uri="{BB962C8B-B14F-4D97-AF65-F5344CB8AC3E}">
        <p14:creationId xmlns:p14="http://schemas.microsoft.com/office/powerpoint/2010/main" val="141724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Another definition of differentiation</a:t>
            </a:r>
            <a:endParaRPr lang="en-US" dirty="0"/>
          </a:p>
        </p:txBody>
      </p:sp>
      <p:sp>
        <p:nvSpPr>
          <p:cNvPr id="3" name="Content Placeholder 2"/>
          <p:cNvSpPr>
            <a:spLocks noGrp="1"/>
          </p:cNvSpPr>
          <p:nvPr>
            <p:ph idx="1"/>
          </p:nvPr>
        </p:nvSpPr>
        <p:spPr/>
        <p:txBody>
          <a:bodyPr>
            <a:normAutofit/>
          </a:bodyPr>
          <a:lstStyle/>
          <a:p>
            <a:r>
              <a:rPr lang="en-US" sz="3200" dirty="0" smtClean="0"/>
              <a:t>Recognizing that a student needs something different, and doing something about it.  </a:t>
            </a:r>
            <a:endParaRPr lang="en-US" sz="3200" dirty="0"/>
          </a:p>
        </p:txBody>
      </p:sp>
    </p:spTree>
    <p:extLst>
      <p:ext uri="{BB962C8B-B14F-4D97-AF65-F5344CB8AC3E}">
        <p14:creationId xmlns:p14="http://schemas.microsoft.com/office/powerpoint/2010/main" val="34759529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sz="2800" i="1" dirty="0"/>
              <a:t>Dear Parents</a:t>
            </a:r>
            <a:r>
              <a:rPr lang="en-US" sz="2800" i="1" dirty="0" smtClean="0"/>
              <a:t>, </a:t>
            </a:r>
            <a:br>
              <a:rPr lang="en-US" sz="2800" i="1" dirty="0" smtClean="0"/>
            </a:br>
            <a:r>
              <a:rPr lang="en-US" sz="2800" i="1" dirty="0" smtClean="0"/>
              <a:t>…My </a:t>
            </a:r>
            <a:r>
              <a:rPr lang="en-US" sz="2800" i="1" dirty="0"/>
              <a:t>goal </a:t>
            </a:r>
            <a:r>
              <a:rPr lang="en-US" sz="2800" i="1" dirty="0" smtClean="0"/>
              <a:t>is to differentiate so as to </a:t>
            </a:r>
            <a:r>
              <a:rPr lang="en-US" sz="2800" i="1" dirty="0"/>
              <a:t>meet the needs of all of my students, so I’ll be using many different teaching and learning strategies over the course of the year. I hope that you’ll see your child learning and enjoying school. Please do not hesitate to call or e-mail with your questions or concerns.</a:t>
            </a:r>
            <a:endParaRPr lang="en-US" sz="2800" dirty="0"/>
          </a:p>
          <a:p>
            <a:endParaRPr lang="en-US" dirty="0"/>
          </a:p>
        </p:txBody>
      </p:sp>
      <p:sp>
        <p:nvSpPr>
          <p:cNvPr id="4" name="TextBox 3"/>
          <p:cNvSpPr txBox="1"/>
          <p:nvPr/>
        </p:nvSpPr>
        <p:spPr>
          <a:xfrm>
            <a:off x="6705600" y="5791200"/>
            <a:ext cx="1981200" cy="381000"/>
          </a:xfrm>
          <a:prstGeom prst="rect">
            <a:avLst/>
          </a:prstGeom>
          <a:noFill/>
        </p:spPr>
        <p:txBody>
          <a:bodyPr wrap="square" rtlCol="0">
            <a:spAutoFit/>
          </a:bodyPr>
          <a:lstStyle/>
          <a:p>
            <a:r>
              <a:rPr lang="en-US" dirty="0" err="1" smtClean="0"/>
              <a:t>Eidson</a:t>
            </a:r>
            <a:r>
              <a:rPr lang="en-US" dirty="0" smtClean="0"/>
              <a:t>, 2008</a:t>
            </a:r>
            <a:endParaRPr lang="en-US" dirty="0"/>
          </a:p>
        </p:txBody>
      </p:sp>
    </p:spTree>
    <p:extLst>
      <p:ext uri="{BB962C8B-B14F-4D97-AF65-F5344CB8AC3E}">
        <p14:creationId xmlns:p14="http://schemas.microsoft.com/office/powerpoint/2010/main" val="30635680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6000" dirty="0" smtClean="0"/>
              <a:t>Assume positive intent.</a:t>
            </a:r>
            <a:endParaRPr lang="en-US" sz="6000" dirty="0"/>
          </a:p>
        </p:txBody>
      </p:sp>
    </p:spTree>
    <p:extLst>
      <p:ext uri="{BB962C8B-B14F-4D97-AF65-F5344CB8AC3E}">
        <p14:creationId xmlns:p14="http://schemas.microsoft.com/office/powerpoint/2010/main" val="222258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143000"/>
          </a:xfrm>
        </p:spPr>
        <p:txBody>
          <a:bodyPr>
            <a:normAutofit fontScale="90000"/>
          </a:bodyPr>
          <a:lstStyle/>
          <a:p>
            <a:r>
              <a:rPr lang="en-US" dirty="0" smtClean="0"/>
              <a:t>One definition of differentiated instruction</a:t>
            </a:r>
            <a:endParaRPr lang="en-US" dirty="0"/>
          </a:p>
        </p:txBody>
      </p:sp>
      <p:sp>
        <p:nvSpPr>
          <p:cNvPr id="3" name="Content Placeholder 2"/>
          <p:cNvSpPr>
            <a:spLocks noGrp="1"/>
          </p:cNvSpPr>
          <p:nvPr>
            <p:ph idx="1"/>
          </p:nvPr>
        </p:nvSpPr>
        <p:spPr>
          <a:xfrm>
            <a:off x="685800" y="2209800"/>
            <a:ext cx="7772400" cy="3733800"/>
          </a:xfrm>
        </p:spPr>
        <p:txBody>
          <a:bodyPr/>
          <a:lstStyle/>
          <a:p>
            <a:pPr marL="68580" indent="0">
              <a:buNone/>
            </a:pPr>
            <a:r>
              <a:rPr lang="en-US" sz="3600" dirty="0"/>
              <a:t>A</a:t>
            </a:r>
            <a:r>
              <a:rPr lang="en-US" sz="3600" dirty="0" smtClean="0"/>
              <a:t> </a:t>
            </a:r>
            <a:r>
              <a:rPr lang="en-US" sz="3600" dirty="0"/>
              <a:t>teacher’s </a:t>
            </a:r>
            <a:r>
              <a:rPr lang="en-US" sz="3600" dirty="0" smtClean="0"/>
              <a:t>response </a:t>
            </a:r>
            <a:r>
              <a:rPr lang="en-US" sz="3600" dirty="0"/>
              <a:t>to students’ needs as defined by their </a:t>
            </a:r>
            <a:r>
              <a:rPr lang="en-US" sz="3600" dirty="0" smtClean="0"/>
              <a:t>readiness, </a:t>
            </a:r>
            <a:r>
              <a:rPr lang="en-US" sz="3600" dirty="0"/>
              <a:t>learning styles, and interests. </a:t>
            </a:r>
            <a:endParaRPr lang="en-US" sz="3600" dirty="0" smtClean="0"/>
          </a:p>
          <a:p>
            <a:pPr marL="68580" indent="0">
              <a:buNone/>
            </a:pPr>
            <a:endParaRPr lang="en-US" dirty="0"/>
          </a:p>
        </p:txBody>
      </p:sp>
    </p:spTree>
    <p:extLst>
      <p:ext uri="{BB962C8B-B14F-4D97-AF65-F5344CB8AC3E}">
        <p14:creationId xmlns:p14="http://schemas.microsoft.com/office/powerpoint/2010/main" val="1193595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4000" dirty="0" smtClean="0"/>
              <a:t>When you steal a student’s struggle, you steal their learning.  When you support the struggle, you take them farther than ever.  </a:t>
            </a:r>
            <a:endParaRPr lang="en-US" sz="4000" dirty="0"/>
          </a:p>
        </p:txBody>
      </p:sp>
    </p:spTree>
    <p:extLst>
      <p:ext uri="{BB962C8B-B14F-4D97-AF65-F5344CB8AC3E}">
        <p14:creationId xmlns:p14="http://schemas.microsoft.com/office/powerpoint/2010/main" val="2163874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rot="5400000">
            <a:off x="1911350" y="831850"/>
            <a:ext cx="5435600" cy="4076700"/>
          </a:xfrm>
        </p:spPr>
      </p:pic>
    </p:spTree>
    <p:extLst>
      <p:ext uri="{BB962C8B-B14F-4D97-AF65-F5344CB8AC3E}">
        <p14:creationId xmlns:p14="http://schemas.microsoft.com/office/powerpoint/2010/main" val="3573301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4000" dirty="0" smtClean="0"/>
              <a:t>When you steal a student’s struggle, you steal their learning.  When you support the struggle, you take them farther than ever.  </a:t>
            </a:r>
            <a:endParaRPr lang="en-US" sz="4000" dirty="0"/>
          </a:p>
        </p:txBody>
      </p:sp>
    </p:spTree>
    <p:extLst>
      <p:ext uri="{BB962C8B-B14F-4D97-AF65-F5344CB8AC3E}">
        <p14:creationId xmlns:p14="http://schemas.microsoft.com/office/powerpoint/2010/main" val="4288724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68580" indent="0">
              <a:buNone/>
            </a:pPr>
            <a:r>
              <a:rPr lang="en-US" sz="4000" dirty="0" smtClean="0"/>
              <a:t>Every child deserves to learn something new every day.  </a:t>
            </a:r>
            <a:endParaRPr lang="en-US" sz="4000" dirty="0"/>
          </a:p>
        </p:txBody>
      </p:sp>
    </p:spTree>
    <p:extLst>
      <p:ext uri="{BB962C8B-B14F-4D97-AF65-F5344CB8AC3E}">
        <p14:creationId xmlns:p14="http://schemas.microsoft.com/office/powerpoint/2010/main" val="12569555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you know?</a:t>
            </a:r>
            <a:endParaRPr lang="en-US" dirty="0"/>
          </a:p>
        </p:txBody>
      </p:sp>
      <p:sp>
        <p:nvSpPr>
          <p:cNvPr id="3" name="Content Placeholder 2"/>
          <p:cNvSpPr>
            <a:spLocks noGrp="1"/>
          </p:cNvSpPr>
          <p:nvPr>
            <p:ph idx="1"/>
          </p:nvPr>
        </p:nvSpPr>
        <p:spPr/>
        <p:txBody>
          <a:bodyPr/>
          <a:lstStyle/>
          <a:p>
            <a:r>
              <a:rPr lang="en-US" sz="3200" dirty="0" smtClean="0"/>
              <a:t>Listen to your child.  Does the work seem in her grasp if she applies herself?</a:t>
            </a:r>
          </a:p>
          <a:p>
            <a:r>
              <a:rPr lang="en-US" sz="3200" dirty="0" smtClean="0"/>
              <a:t>Does your child talk about working with different groups of students?  </a:t>
            </a:r>
          </a:p>
          <a:p>
            <a:endParaRPr lang="en-US" dirty="0"/>
          </a:p>
        </p:txBody>
      </p:sp>
    </p:spTree>
    <p:extLst>
      <p:ext uri="{BB962C8B-B14F-4D97-AF65-F5344CB8AC3E}">
        <p14:creationId xmlns:p14="http://schemas.microsoft.com/office/powerpoint/2010/main" val="827708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rban Pop">
  <a:themeElements>
    <a:clrScheme name="Urban Pop">
      <a:dk1>
        <a:srgbClr val="000000"/>
      </a:dk1>
      <a:lt1>
        <a:srgbClr val="FFFFFF"/>
      </a:lt1>
      <a:dk2>
        <a:srgbClr val="282828"/>
      </a:dk2>
      <a:lt2>
        <a:srgbClr val="D4D4D4"/>
      </a:lt2>
      <a:accent1>
        <a:srgbClr val="86CE24"/>
      </a:accent1>
      <a:accent2>
        <a:srgbClr val="00A2E6"/>
      </a:accent2>
      <a:accent3>
        <a:srgbClr val="FAC810"/>
      </a:accent3>
      <a:accent4>
        <a:srgbClr val="7D8F8C"/>
      </a:accent4>
      <a:accent5>
        <a:srgbClr val="D06B20"/>
      </a:accent5>
      <a:accent6>
        <a:srgbClr val="958B8B"/>
      </a:accent6>
      <a:hlink>
        <a:srgbClr val="FF9900"/>
      </a:hlink>
      <a:folHlink>
        <a:srgbClr val="969696"/>
      </a:folHlink>
    </a:clrScheme>
    <a:fontScheme name="Urban Pop">
      <a:maj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Urban Pop">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2700" cap="flat" cmpd="sng" algn="ctr">
          <a:solidFill>
            <a:schemeClr val="phClr"/>
          </a:solidFill>
          <a:prstDash val="solid"/>
        </a:ln>
        <a:ln w="15875"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0800" dist="38100" dir="5400000" rotWithShape="0">
              <a:srgbClr val="000000">
                <a:alpha val="58000"/>
              </a:srgbClr>
            </a:outerShdw>
          </a:effectLst>
          <a:scene3d>
            <a:camera prst="orthographicFront">
              <a:rot lat="0" lon="0" rev="0"/>
            </a:camera>
            <a:lightRig rig="flat" dir="t"/>
          </a:scene3d>
          <a:sp3d contourW="15875">
            <a:bevelT w="95250" h="127000"/>
            <a:contourClr>
              <a:schemeClr val="phClr">
                <a:shade val="30000"/>
              </a:schemeClr>
            </a:contourClr>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TC101859862[[fn=Urban Pop]]</Template>
  <TotalTime>960</TotalTime>
  <Words>1987</Words>
  <Application>Microsoft Office PowerPoint</Application>
  <PresentationFormat>On-screen Show (4:3)</PresentationFormat>
  <Paragraphs>105</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Urban Pop</vt:lpstr>
      <vt:lpstr>Differentiation in K-12 Classrooms</vt:lpstr>
      <vt:lpstr>PowerPoint Presentation</vt:lpstr>
      <vt:lpstr>PowerPoint Presentation</vt:lpstr>
      <vt:lpstr>One definition of differentiated instruction</vt:lpstr>
      <vt:lpstr>PowerPoint Presentation</vt:lpstr>
      <vt:lpstr>PowerPoint Presentation</vt:lpstr>
      <vt:lpstr>PowerPoint Presentation</vt:lpstr>
      <vt:lpstr>PowerPoint Presentation</vt:lpstr>
      <vt:lpstr>How do you know?</vt:lpstr>
      <vt:lpstr>A non-Example</vt:lpstr>
      <vt:lpstr>How do you know?</vt:lpstr>
      <vt:lpstr>What you don’t want to hear</vt:lpstr>
      <vt:lpstr>Approaching the teacher</vt:lpstr>
      <vt:lpstr>Questions to ask</vt:lpstr>
      <vt:lpstr>Another definition of differentiation</vt:lpstr>
    </vt:vector>
  </TitlesOfParts>
  <Company>Ankeny Community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Differentiation in K-12 Classrooms</dc:title>
  <dc:creator>matt.robie</dc:creator>
  <cp:lastModifiedBy>matt.robie</cp:lastModifiedBy>
  <cp:revision>22</cp:revision>
  <cp:lastPrinted>2014-10-06T11:24:01Z</cp:lastPrinted>
  <dcterms:created xsi:type="dcterms:W3CDTF">2014-10-04T23:17:53Z</dcterms:created>
  <dcterms:modified xsi:type="dcterms:W3CDTF">2014-10-07T12:14:05Z</dcterms:modified>
</cp:coreProperties>
</file>