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omic Sans MS" panose="030F0902030302020204" pitchFamily="66" charset="0"/>
      <p:regular r:id="rId36"/>
      <p:bold r:id="rId37"/>
    </p:embeddedFont>
    <p:embeddedFont>
      <p:font typeface="Raleway" panose="020B0503030101060003" pitchFamily="34"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snapToGrid="0">
      <p:cViewPr varScale="1">
        <p:scale>
          <a:sx n="111" d="100"/>
          <a:sy n="111" d="100"/>
        </p:scale>
        <p:origin x="168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6800"/>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sz="12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
        <p:nvSpPr>
          <p:cNvPr id="35" name="Google Shape;3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 name="Google Shape;36;p1:notes"/>
          <p:cNvSpPr txBox="1">
            <a:spLocks noGrp="1"/>
          </p:cNvSpPr>
          <p:nvPr>
            <p:ph type="body" idx="1"/>
          </p:nvPr>
        </p:nvSpPr>
        <p:spPr>
          <a:xfrm>
            <a:off x="914400" y="4343400"/>
            <a:ext cx="50291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37" name="Google Shape;37;p1: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0: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127" name="Google Shape;127;p10: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
        <p:nvSpPr>
          <p:cNvPr id="128" name="Google Shape;128;p10: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2: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137" name="Google Shape;137;p12: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
        <p:nvSpPr>
          <p:cNvPr id="138" name="Google Shape;138;p12: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148" name="Google Shape;148;p11: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
        <p:nvSpPr>
          <p:cNvPr id="149" name="Google Shape;149;p11: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4: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158" name="Google Shape;158;p14: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
        <p:nvSpPr>
          <p:cNvPr id="159" name="Google Shape;159;p14: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5: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168" name="Google Shape;168;p15: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
        <p:nvSpPr>
          <p:cNvPr id="169" name="Google Shape;169;p15: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6: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178" name="Google Shape;178;p16: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
        <p:nvSpPr>
          <p:cNvPr id="179" name="Google Shape;179;p16: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3: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188" name="Google Shape;188;p13: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
        <p:nvSpPr>
          <p:cNvPr id="189" name="Google Shape;189;p13: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7: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198" name="Google Shape;198;p17: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
        <p:nvSpPr>
          <p:cNvPr id="199" name="Google Shape;199;p17: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8: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08" name="Google Shape;208;p18: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
        <p:nvSpPr>
          <p:cNvPr id="209" name="Google Shape;209;p18: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9: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18" name="Google Shape;218;p19: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
        <p:nvSpPr>
          <p:cNvPr id="219" name="Google Shape;219;p19: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2: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48" name="Google Shape;48;p2: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
        <p:nvSpPr>
          <p:cNvPr id="49" name="Google Shape;49;p2: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0: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28" name="Google Shape;228;p20: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
        <p:nvSpPr>
          <p:cNvPr id="229" name="Google Shape;229;p20: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1: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40" name="Google Shape;240;p21: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
        <p:nvSpPr>
          <p:cNvPr id="241" name="Google Shape;241;p21: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2: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50" name="Google Shape;250;p22: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
        <p:nvSpPr>
          <p:cNvPr id="251" name="Google Shape;251;p22: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24: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60" name="Google Shape;260;p24: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
        <p:nvSpPr>
          <p:cNvPr id="261" name="Google Shape;261;p24: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8: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70" name="Google Shape;270;p28: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32: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79" name="Google Shape;279;p32: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36: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88" name="Google Shape;288;p36: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
        <p:nvSpPr>
          <p:cNvPr id="289" name="Google Shape;289;p36: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37: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98" name="Google Shape;298;p37: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
        <p:nvSpPr>
          <p:cNvPr id="299" name="Google Shape;299;p37: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38: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dirty="0"/>
          </a:p>
        </p:txBody>
      </p:sp>
      <p:sp>
        <p:nvSpPr>
          <p:cNvPr id="308" name="Google Shape;308;p38: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
        <p:nvSpPr>
          <p:cNvPr id="309" name="Google Shape;309;p38: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p39: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318" name="Google Shape;318;p39: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
        <p:nvSpPr>
          <p:cNvPr id="319" name="Google Shape;319;p39: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faf19ea1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g5faf19ea1e_0_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59" name="Google Shape;59;g5faf19ea1e_0_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0" name="Google Shape;60;g5faf19ea1e_0_0:notes"/>
          <p:cNvSpPr txBox="1">
            <a:spLocks noGrp="1"/>
          </p:cNvSpPr>
          <p:nvPr>
            <p:ph type="hdr" idx="3"/>
          </p:nvPr>
        </p:nvSpPr>
        <p:spPr>
          <a:xfrm>
            <a:off x="0" y="0"/>
            <a:ext cx="2971800"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faf19ea1e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5faf19ea1e_0_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69" name="Google Shape;69;g5faf19ea1e_0_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70" name="Google Shape;70;g5faf19ea1e_0_9:notes"/>
          <p:cNvSpPr txBox="1">
            <a:spLocks noGrp="1"/>
          </p:cNvSpPr>
          <p:nvPr>
            <p:ph type="hdr" idx="3"/>
          </p:nvPr>
        </p:nvSpPr>
        <p:spPr>
          <a:xfrm>
            <a:off x="0" y="0"/>
            <a:ext cx="2971800"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6: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79" name="Google Shape;79;p6: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80" name="Google Shape;80;p6: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8" name="Google Shape;88;p7: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89" name="Google Shape;89;p7: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
        <p:nvSpPr>
          <p:cNvPr id="90" name="Google Shape;90;p7: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6</a:t>
            </a:fld>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97" name="Google Shape;97;p5: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98" name="Google Shape;98;p5: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8: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107" name="Google Shape;107;p8: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08" name="Google Shape;108;p8: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9:notes"/>
          <p:cNvSpPr txBox="1">
            <a:spLocks noGrp="1"/>
          </p:cNvSpPr>
          <p:nvPr>
            <p:ph type="body" idx="1"/>
          </p:nvPr>
        </p:nvSpPr>
        <p:spPr>
          <a:xfrm>
            <a:off x="914400" y="4343400"/>
            <a:ext cx="50291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117" name="Google Shape;117;p9:notes"/>
          <p:cNvSpPr txBox="1">
            <a:spLocks noGrp="1"/>
          </p:cNvSpPr>
          <p:nvPr>
            <p:ph type="sldNum" idx="12"/>
          </p:nvPr>
        </p:nvSpPr>
        <p:spPr>
          <a:xfrm>
            <a:off x="3886200" y="8686800"/>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18" name="Google Shape;118;p9:notes"/>
          <p:cNvSpPr txBox="1">
            <a:spLocks noGrp="1"/>
          </p:cNvSpPr>
          <p:nvPr>
            <p:ph type="hdr" idx="3"/>
          </p:nvPr>
        </p:nvSpPr>
        <p:spPr>
          <a:xfrm>
            <a:off x="0" y="0"/>
            <a:ext cx="2971799"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2015 Elementary ELP Parent Night      Kate Florer, Mitzi Hetherton and          Kristen Hartman, ELP Teachers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4786314" y="1357298"/>
            <a:ext cx="4286399" cy="891599"/>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4786314" y="2278813"/>
            <a:ext cx="4257599" cy="622799"/>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560"/>
              </a:spcBef>
              <a:spcAft>
                <a:spcPts val="0"/>
              </a:spcAft>
              <a:buClr>
                <a:schemeClr val="lt1"/>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56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48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457200" y="6356350"/>
            <a:ext cx="2133599" cy="365099"/>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p2"/>
          <p:cNvSpPr txBox="1">
            <a:spLocks noGrp="1"/>
          </p:cNvSpPr>
          <p:nvPr>
            <p:ph type="ftr" idx="11"/>
          </p:nvPr>
        </p:nvSpPr>
        <p:spPr>
          <a:xfrm>
            <a:off x="4932039" y="6356350"/>
            <a:ext cx="2568899" cy="3650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2699791" y="6356350"/>
            <a:ext cx="2133599" cy="3650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11560" y="188531"/>
            <a:ext cx="8064899" cy="7919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611560" y="1285861"/>
            <a:ext cx="8075099" cy="3786299"/>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64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56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8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4" name="Google Shape;24;p3"/>
          <p:cNvSpPr txBox="1">
            <a:spLocks noGrp="1"/>
          </p:cNvSpPr>
          <p:nvPr>
            <p:ph type="dt" idx="10"/>
          </p:nvPr>
        </p:nvSpPr>
        <p:spPr>
          <a:xfrm>
            <a:off x="457200" y="6356350"/>
            <a:ext cx="2133599" cy="365099"/>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4932039" y="6356350"/>
            <a:ext cx="2568899" cy="3650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2699791" y="6356350"/>
            <a:ext cx="2133599" cy="3650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27583" y="3786178"/>
            <a:ext cx="7667100" cy="136199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827583" y="2285991"/>
            <a:ext cx="7667100" cy="15003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rgbClr val="2A7387"/>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888888"/>
              </a:buClr>
              <a:buSzPts val="1400"/>
              <a:buFont typeface="Calibri"/>
              <a:buNone/>
              <a:defRPr sz="1400" b="0" i="0" u="none" strike="noStrike" cap="none">
                <a:solidFill>
                  <a:srgbClr val="000000"/>
                </a:solidFill>
                <a:latin typeface="Arial"/>
                <a:ea typeface="Arial"/>
                <a:cs typeface="Arial"/>
                <a:sym typeface="Arial"/>
              </a:defRPr>
            </a:lvl9pPr>
          </a:lstStyle>
          <a:p>
            <a:endParaRPr/>
          </a:p>
        </p:txBody>
      </p:sp>
      <p:sp>
        <p:nvSpPr>
          <p:cNvPr id="30" name="Google Shape;30;p4"/>
          <p:cNvSpPr txBox="1">
            <a:spLocks noGrp="1"/>
          </p:cNvSpPr>
          <p:nvPr>
            <p:ph type="dt" idx="10"/>
          </p:nvPr>
        </p:nvSpPr>
        <p:spPr>
          <a:xfrm>
            <a:off x="457200" y="6356350"/>
            <a:ext cx="2133599" cy="365099"/>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4"/>
          <p:cNvSpPr txBox="1">
            <a:spLocks noGrp="1"/>
          </p:cNvSpPr>
          <p:nvPr>
            <p:ph type="ftr" idx="11"/>
          </p:nvPr>
        </p:nvSpPr>
        <p:spPr>
          <a:xfrm>
            <a:off x="4932039" y="6356350"/>
            <a:ext cx="2568899" cy="3650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4"/>
          <p:cNvSpPr txBox="1">
            <a:spLocks noGrp="1"/>
          </p:cNvSpPr>
          <p:nvPr>
            <p:ph type="sldNum" idx="12"/>
          </p:nvPr>
        </p:nvSpPr>
        <p:spPr>
          <a:xfrm>
            <a:off x="2699791" y="6356350"/>
            <a:ext cx="2133599" cy="3650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11560" y="188531"/>
            <a:ext cx="8064899" cy="7919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11560" y="1285861"/>
            <a:ext cx="8075099" cy="3786299"/>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64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56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8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356350"/>
            <a:ext cx="2133599" cy="365099"/>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932039" y="6356350"/>
            <a:ext cx="2568899" cy="3650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2699791" y="6356350"/>
            <a:ext cx="2133599" cy="3650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3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johnston.k12.ia.us/students-staff-warm-to-new-fire-j-logo/" TargetMode="External"/><Relationship Id="rId5" Type="http://schemas.openxmlformats.org/officeDocument/2006/relationships/hyperlink" Target="http://www.geneticsandsociety.org/article.php?id=8177"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johnston.k12.ia.us/students-staff-warm-to-new-fire-j-logo/" TargetMode="External"/><Relationship Id="rId5" Type="http://schemas.openxmlformats.org/officeDocument/2006/relationships/hyperlink" Target="http://www.pbs.org/parents/education/going-to-school/grade-by-grade/first/" TargetMode="Externa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tinyurl.com/jcsdel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johnston.k12.ia.us/students-staff-warm-to-new-fire-j-logo/"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johnston.k12.ia.us/students-staff-warm-to-new-fire-j-log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8"/>
        <p:cNvGrpSpPr/>
        <p:nvPr/>
      </p:nvGrpSpPr>
      <p:grpSpPr>
        <a:xfrm>
          <a:off x="0" y="0"/>
          <a:ext cx="0" cy="0"/>
          <a:chOff x="0" y="0"/>
          <a:chExt cx="0" cy="0"/>
        </a:xfrm>
      </p:grpSpPr>
      <p:pic>
        <p:nvPicPr>
          <p:cNvPr id="39" name="Google Shape;39;p5"/>
          <p:cNvPicPr preferRelativeResize="0"/>
          <p:nvPr/>
        </p:nvPicPr>
        <p:blipFill rotWithShape="1">
          <a:blip r:embed="rId3">
            <a:alphaModFix/>
          </a:blip>
          <a:srcRect/>
          <a:stretch/>
        </p:blipFill>
        <p:spPr>
          <a:xfrm>
            <a:off x="1143000" y="0"/>
            <a:ext cx="6857999" cy="6857999"/>
          </a:xfrm>
          <a:prstGeom prst="rect">
            <a:avLst/>
          </a:prstGeom>
          <a:noFill/>
          <a:ln>
            <a:noFill/>
          </a:ln>
        </p:spPr>
      </p:pic>
      <p:sp>
        <p:nvSpPr>
          <p:cNvPr id="40" name="Google Shape;40;p5"/>
          <p:cNvSpPr txBox="1"/>
          <p:nvPr/>
        </p:nvSpPr>
        <p:spPr>
          <a:xfrm>
            <a:off x="0" y="62325"/>
            <a:ext cx="3419999" cy="8639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B641CC"/>
              </a:buClr>
              <a:buSzPts val="9600"/>
              <a:buFont typeface="Arial"/>
              <a:buNone/>
            </a:pPr>
            <a:r>
              <a:rPr lang="en-US" sz="9600" b="0" i="0" u="none" strike="noStrike" cap="none">
                <a:solidFill>
                  <a:srgbClr val="B641CC"/>
                </a:solidFill>
                <a:latin typeface="Arial"/>
                <a:ea typeface="Arial"/>
                <a:cs typeface="Arial"/>
                <a:sym typeface="Arial"/>
              </a:rPr>
              <a:t>ELP</a:t>
            </a:r>
            <a:endParaRPr/>
          </a:p>
        </p:txBody>
      </p:sp>
      <p:sp>
        <p:nvSpPr>
          <p:cNvPr id="41" name="Google Shape;41;p5"/>
          <p:cNvSpPr txBox="1"/>
          <p:nvPr/>
        </p:nvSpPr>
        <p:spPr>
          <a:xfrm>
            <a:off x="7331900" y="4346400"/>
            <a:ext cx="2196899" cy="18434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E599"/>
              </a:buClr>
              <a:buSzPts val="3000"/>
              <a:buFont typeface="Arial"/>
              <a:buNone/>
            </a:pPr>
            <a:r>
              <a:rPr lang="en-US" sz="3000" b="0" i="0" u="none" strike="noStrike" cap="none">
                <a:solidFill>
                  <a:srgbClr val="FFE599"/>
                </a:solidFill>
                <a:latin typeface="Arial"/>
                <a:ea typeface="Arial"/>
                <a:cs typeface="Arial"/>
                <a:sym typeface="Arial"/>
              </a:rPr>
              <a:t>Extended</a:t>
            </a:r>
            <a:endParaRPr/>
          </a:p>
          <a:p>
            <a:pPr marL="0" marR="0" lvl="0" indent="0" algn="l" rtl="0">
              <a:lnSpc>
                <a:spcPct val="100000"/>
              </a:lnSpc>
              <a:spcBef>
                <a:spcPts val="0"/>
              </a:spcBef>
              <a:spcAft>
                <a:spcPts val="0"/>
              </a:spcAft>
              <a:buClr>
                <a:srgbClr val="FFE599"/>
              </a:buClr>
              <a:buSzPts val="3000"/>
              <a:buFont typeface="Arial"/>
              <a:buNone/>
            </a:pPr>
            <a:r>
              <a:rPr lang="en-US" sz="3000" b="0" i="0" u="none" strike="noStrike" cap="none">
                <a:solidFill>
                  <a:srgbClr val="FFE599"/>
                </a:solidFill>
                <a:latin typeface="Arial"/>
                <a:ea typeface="Arial"/>
                <a:cs typeface="Arial"/>
                <a:sym typeface="Arial"/>
              </a:rPr>
              <a:t> </a:t>
            </a:r>
            <a:endParaRPr/>
          </a:p>
          <a:p>
            <a:pPr marL="0" marR="0" lvl="0" indent="0" algn="l" rtl="0">
              <a:lnSpc>
                <a:spcPct val="100000"/>
              </a:lnSpc>
              <a:spcBef>
                <a:spcPts val="0"/>
              </a:spcBef>
              <a:spcAft>
                <a:spcPts val="0"/>
              </a:spcAft>
              <a:buClr>
                <a:srgbClr val="FFE599"/>
              </a:buClr>
              <a:buSzPts val="3000"/>
              <a:buFont typeface="Arial"/>
              <a:buNone/>
            </a:pPr>
            <a:r>
              <a:rPr lang="en-US" sz="3000" b="0" i="0" u="none" strike="noStrike" cap="none">
                <a:solidFill>
                  <a:srgbClr val="FFE599"/>
                </a:solidFill>
                <a:latin typeface="Arial"/>
                <a:ea typeface="Arial"/>
                <a:cs typeface="Arial"/>
                <a:sym typeface="Arial"/>
              </a:rPr>
              <a:t>Learning </a:t>
            </a:r>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E599"/>
              </a:solidFill>
              <a:latin typeface="Arial"/>
              <a:ea typeface="Arial"/>
              <a:cs typeface="Arial"/>
              <a:sym typeface="Arial"/>
            </a:endParaRPr>
          </a:p>
          <a:p>
            <a:pPr marL="0" marR="0" lvl="0" indent="0" algn="l" rtl="0">
              <a:lnSpc>
                <a:spcPct val="100000"/>
              </a:lnSpc>
              <a:spcBef>
                <a:spcPts val="0"/>
              </a:spcBef>
              <a:spcAft>
                <a:spcPts val="0"/>
              </a:spcAft>
              <a:buClr>
                <a:srgbClr val="FFE599"/>
              </a:buClr>
              <a:buSzPts val="3000"/>
              <a:buFont typeface="Arial"/>
              <a:buNone/>
            </a:pPr>
            <a:r>
              <a:rPr lang="en-US" sz="3000" b="0" i="0" u="none" strike="noStrike" cap="none">
                <a:solidFill>
                  <a:srgbClr val="FFE599"/>
                </a:solidFill>
                <a:latin typeface="Arial"/>
                <a:ea typeface="Arial"/>
                <a:cs typeface="Arial"/>
                <a:sym typeface="Arial"/>
              </a:rPr>
              <a:t>Program</a:t>
            </a:r>
            <a:endParaRPr/>
          </a:p>
        </p:txBody>
      </p:sp>
      <p:pic>
        <p:nvPicPr>
          <p:cNvPr id="42" name="Google Shape;42;p5"/>
          <p:cNvPicPr preferRelativeResize="0"/>
          <p:nvPr/>
        </p:nvPicPr>
        <p:blipFill rotWithShape="1">
          <a:blip r:embed="rId4">
            <a:alphaModFix amt="85000"/>
          </a:blip>
          <a:srcRect/>
          <a:stretch/>
        </p:blipFill>
        <p:spPr>
          <a:xfrm>
            <a:off x="7614081" y="0"/>
            <a:ext cx="1486415" cy="1046398"/>
          </a:xfrm>
          <a:prstGeom prst="rect">
            <a:avLst/>
          </a:prstGeom>
          <a:noFill/>
          <a:ln>
            <a:noFill/>
          </a:ln>
        </p:spPr>
      </p:pic>
      <p:sp>
        <p:nvSpPr>
          <p:cNvPr id="43" name="Google Shape;43;p5"/>
          <p:cNvSpPr txBox="1"/>
          <p:nvPr/>
        </p:nvSpPr>
        <p:spPr>
          <a:xfrm>
            <a:off x="0" y="6189900"/>
            <a:ext cx="1834799" cy="6680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999999"/>
              </a:buClr>
              <a:buSzPts val="600"/>
              <a:buFont typeface="Raleway"/>
              <a:buNone/>
            </a:pPr>
            <a:r>
              <a:rPr lang="en-US" sz="600" b="0" i="0" u="sng" strike="noStrike" cap="none">
                <a:solidFill>
                  <a:schemeClr val="hlink"/>
                </a:solidFill>
                <a:latin typeface="Raleway"/>
                <a:ea typeface="Raleway"/>
                <a:cs typeface="Raleway"/>
                <a:sym typeface="Raleway"/>
                <a:hlinkClick r:id="rId5"/>
              </a:rPr>
              <a:t>www.geneticsandsociety.org</a:t>
            </a:r>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999999"/>
              </a:solidFill>
              <a:latin typeface="Raleway"/>
              <a:ea typeface="Raleway"/>
              <a:cs typeface="Raleway"/>
              <a:sym typeface="Raleway"/>
            </a:endParaRPr>
          </a:p>
          <a:p>
            <a:pPr marL="0" marR="0" lvl="0" indent="0" algn="l" rtl="0">
              <a:lnSpc>
                <a:spcPct val="100000"/>
              </a:lnSpc>
              <a:spcBef>
                <a:spcPts val="0"/>
              </a:spcBef>
              <a:spcAft>
                <a:spcPts val="0"/>
              </a:spcAft>
              <a:buClr>
                <a:srgbClr val="999999"/>
              </a:buClr>
              <a:buSzPts val="600"/>
              <a:buFont typeface="Raleway"/>
              <a:buNone/>
            </a:pPr>
            <a:r>
              <a:rPr lang="en-US" sz="600" b="0" i="0" u="none" strike="noStrike" cap="none">
                <a:solidFill>
                  <a:srgbClr val="999999"/>
                </a:solidFill>
                <a:latin typeface="Raleway"/>
                <a:ea typeface="Raleway"/>
                <a:cs typeface="Raleway"/>
                <a:sym typeface="Raleway"/>
              </a:rPr>
              <a:t>"CGS : Center for Genetics and Society." </a:t>
            </a:r>
            <a:r>
              <a:rPr lang="en-US" sz="600" b="0" i="1" u="none" strike="noStrike" cap="none">
                <a:solidFill>
                  <a:srgbClr val="999999"/>
                </a:solidFill>
                <a:latin typeface="Raleway"/>
                <a:ea typeface="Raleway"/>
                <a:cs typeface="Raleway"/>
                <a:sym typeface="Raleway"/>
              </a:rPr>
              <a:t>CGS : Center for Genetics and Society</a:t>
            </a:r>
            <a:r>
              <a:rPr lang="en-US" sz="600" b="0" i="0" u="none" strike="noStrike" cap="none">
                <a:solidFill>
                  <a:srgbClr val="999999"/>
                </a:solidFill>
                <a:latin typeface="Raleway"/>
                <a:ea typeface="Raleway"/>
                <a:cs typeface="Raleway"/>
                <a:sym typeface="Raleway"/>
              </a:rPr>
              <a:t>. N.p., n.d. Web. 19 Aug. 2015.</a:t>
            </a:r>
            <a:endParaRPr/>
          </a:p>
        </p:txBody>
      </p:sp>
      <p:sp>
        <p:nvSpPr>
          <p:cNvPr id="44" name="Google Shape;44;p5"/>
          <p:cNvSpPr txBox="1"/>
          <p:nvPr/>
        </p:nvSpPr>
        <p:spPr>
          <a:xfrm>
            <a:off x="7794825" y="1000925"/>
            <a:ext cx="1437000" cy="48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999999"/>
              </a:buClr>
              <a:buSzPts val="600"/>
              <a:buFont typeface="Arial"/>
              <a:buNone/>
            </a:pPr>
            <a:r>
              <a:rPr lang="en-US" sz="600" b="0" i="0" u="none" strike="noStrike" cap="none">
                <a:solidFill>
                  <a:srgbClr val="999999"/>
                </a:solidFill>
                <a:latin typeface="Arial"/>
                <a:ea typeface="Arial"/>
                <a:cs typeface="Arial"/>
                <a:sym typeface="Arial"/>
              </a:rPr>
              <a:t>"JOHNSTON COMMUNITY SCHOOL DISTRICT." </a:t>
            </a:r>
            <a:r>
              <a:rPr lang="en-US" sz="600" b="0" i="1" u="none" strike="noStrike" cap="none">
                <a:solidFill>
                  <a:srgbClr val="999999"/>
                </a:solidFill>
                <a:latin typeface="Arial"/>
                <a:ea typeface="Arial"/>
                <a:cs typeface="Arial"/>
                <a:sym typeface="Arial"/>
              </a:rPr>
              <a:t>Johnston CSD</a:t>
            </a:r>
            <a:r>
              <a:rPr lang="en-US" sz="600" b="0" i="0" u="none" strike="noStrike" cap="none">
                <a:solidFill>
                  <a:srgbClr val="999999"/>
                </a:solidFill>
                <a:latin typeface="Arial"/>
                <a:ea typeface="Arial"/>
                <a:cs typeface="Arial"/>
                <a:sym typeface="Arial"/>
              </a:rPr>
              <a:t>. N.p., n.d. Web. 19 Aug. 2015.</a:t>
            </a:r>
            <a:endParaRPr/>
          </a:p>
          <a:p>
            <a:pPr marL="0" marR="0" lvl="0" indent="0" algn="l" rtl="0">
              <a:lnSpc>
                <a:spcPct val="100000"/>
              </a:lnSpc>
              <a:spcBef>
                <a:spcPts val="0"/>
              </a:spcBef>
              <a:spcAft>
                <a:spcPts val="0"/>
              </a:spcAft>
              <a:buClr>
                <a:srgbClr val="999999"/>
              </a:buClr>
              <a:buSzPts val="600"/>
              <a:buFont typeface="Arial"/>
              <a:buNone/>
            </a:pPr>
            <a:r>
              <a:rPr lang="en-US" sz="600" b="0" i="0" u="sng" strike="noStrike" cap="none">
                <a:solidFill>
                  <a:schemeClr val="hlink"/>
                </a:solidFill>
                <a:latin typeface="Arial"/>
                <a:ea typeface="Arial"/>
                <a:cs typeface="Arial"/>
                <a:sym typeface="Arial"/>
                <a:hlinkClick r:id="rId6"/>
              </a:rPr>
              <a:t>www.johnston.k12.ia.us</a:t>
            </a:r>
            <a:endParaRPr/>
          </a:p>
          <a:p>
            <a:pPr marL="0" marR="0" lvl="0" indent="0" algn="l" rtl="0">
              <a:lnSpc>
                <a:spcPct val="100000"/>
              </a:lnSpc>
              <a:spcBef>
                <a:spcPts val="0"/>
              </a:spcBef>
              <a:spcAft>
                <a:spcPts val="0"/>
              </a:spcAft>
              <a:buClr>
                <a:srgbClr val="000000"/>
              </a:buClr>
              <a:buSzPts val="600"/>
              <a:buFont typeface="Arial"/>
              <a:buNone/>
            </a:pPr>
            <a:endParaRPr sz="600" b="0" i="0" u="sng" strike="noStrike" cap="none">
              <a:solidFill>
                <a:schemeClr val="hlink"/>
              </a:solidFill>
              <a:latin typeface="Arial"/>
              <a:ea typeface="Arial"/>
              <a:cs typeface="Arial"/>
              <a:sym typeface="Arial"/>
              <a:hlinkClick r:id="rId6"/>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rgbClr val="999999"/>
              </a:solidFill>
              <a:latin typeface="Arial"/>
              <a:ea typeface="Arial"/>
              <a:cs typeface="Arial"/>
              <a:sym typeface="Aria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4"/>
          <p:cNvSpPr txBox="1">
            <a:spLocks noGrp="1"/>
          </p:cNvSpPr>
          <p:nvPr>
            <p:ph type="title"/>
          </p:nvPr>
        </p:nvSpPr>
        <p:spPr>
          <a:xfrm>
            <a:off x="601360" y="701637"/>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Differentiation</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1" name="Google Shape;131;p14"/>
          <p:cNvSpPr txBox="1">
            <a:spLocks noGrp="1"/>
          </p:cNvSpPr>
          <p:nvPr>
            <p:ph type="body" idx="1"/>
          </p:nvPr>
        </p:nvSpPr>
        <p:spPr>
          <a:xfrm>
            <a:off x="203774" y="1808175"/>
            <a:ext cx="8576100" cy="3786300"/>
          </a:xfrm>
          <a:prstGeom prst="rect">
            <a:avLst/>
          </a:prstGeom>
          <a:noFill/>
          <a:ln>
            <a:noFill/>
          </a:ln>
        </p:spPr>
        <p:txBody>
          <a:bodyPr spcFirstLastPara="1" wrap="square" lIns="91425" tIns="91425" rIns="91425" bIns="91425" anchor="t" anchorCtr="0">
            <a:noAutofit/>
          </a:bodyPr>
          <a:lstStyle/>
          <a:p>
            <a:pPr marL="342900" marR="0" lvl="0" indent="-2032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Raleway"/>
                <a:ea typeface="Raleway"/>
                <a:cs typeface="Raleway"/>
                <a:sym typeface="Raleway"/>
              </a:rPr>
              <a:t> Provides curriculum and instruction at the appropriate level of challenge</a:t>
            </a:r>
            <a:endParaRPr/>
          </a:p>
          <a:p>
            <a:pPr marL="20320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Raleway"/>
              <a:ea typeface="Raleway"/>
              <a:cs typeface="Raleway"/>
              <a:sym typeface="Raleway"/>
            </a:endParaRPr>
          </a:p>
          <a:p>
            <a:pPr marL="342900" marR="0" lvl="0" indent="-2032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Raleway"/>
                <a:ea typeface="Raleway"/>
                <a:cs typeface="Raleway"/>
                <a:sym typeface="Raleway"/>
              </a:rPr>
              <a:t> Considers:</a:t>
            </a:r>
            <a:endParaRPr/>
          </a:p>
          <a:p>
            <a:pPr marL="742950" marR="0" lvl="1" indent="457200" algn="l" rtl="0">
              <a:lnSpc>
                <a:spcPct val="100000"/>
              </a:lnSpc>
              <a:spcBef>
                <a:spcPts val="0"/>
              </a:spcBef>
              <a:spcAft>
                <a:spcPts val="0"/>
              </a:spcAft>
              <a:buClr>
                <a:schemeClr val="dk1"/>
              </a:buClr>
              <a:buSzPts val="700"/>
              <a:buFont typeface="Calibri"/>
              <a:buNone/>
            </a:pPr>
            <a:r>
              <a:rPr lang="en-US" sz="2800" b="0" i="0" u="none" strike="noStrike" cap="none">
                <a:solidFill>
                  <a:schemeClr val="dk1"/>
                </a:solidFill>
                <a:latin typeface="Raleway"/>
                <a:ea typeface="Raleway"/>
                <a:cs typeface="Raleway"/>
                <a:sym typeface="Raleway"/>
              </a:rPr>
              <a:t>How students best learn</a:t>
            </a:r>
            <a:endParaRPr/>
          </a:p>
          <a:p>
            <a:pPr marL="742950" marR="0" lvl="1" indent="457200" algn="l" rtl="0">
              <a:lnSpc>
                <a:spcPct val="100000"/>
              </a:lnSpc>
              <a:spcBef>
                <a:spcPts val="0"/>
              </a:spcBef>
              <a:spcAft>
                <a:spcPts val="0"/>
              </a:spcAft>
              <a:buClr>
                <a:schemeClr val="dk1"/>
              </a:buClr>
              <a:buSzPts val="700"/>
              <a:buFont typeface="Calibri"/>
              <a:buNone/>
            </a:pPr>
            <a:r>
              <a:rPr lang="en-US" sz="2800" b="0" i="0" u="none" strike="noStrike" cap="none">
                <a:solidFill>
                  <a:schemeClr val="dk1"/>
                </a:solidFill>
                <a:latin typeface="Raleway"/>
                <a:ea typeface="Raleway"/>
                <a:cs typeface="Raleway"/>
                <a:sym typeface="Raleway"/>
              </a:rPr>
              <a:t>Readiness - grade level appropriateness</a:t>
            </a:r>
            <a:endParaRPr/>
          </a:p>
          <a:p>
            <a:pPr marL="1200150" marR="0" lvl="1" indent="0" algn="l" rtl="0">
              <a:lnSpc>
                <a:spcPct val="100000"/>
              </a:lnSpc>
              <a:spcBef>
                <a:spcPts val="0"/>
              </a:spcBef>
              <a:spcAft>
                <a:spcPts val="0"/>
              </a:spcAft>
              <a:buClr>
                <a:schemeClr val="dk1"/>
              </a:buClr>
              <a:buSzPts val="700"/>
              <a:buFont typeface="Calibri"/>
              <a:buNone/>
            </a:pPr>
            <a:r>
              <a:rPr lang="en-US" sz="2800" b="0" i="0" u="none" strike="noStrike" cap="none">
                <a:solidFill>
                  <a:schemeClr val="dk1"/>
                </a:solidFill>
                <a:latin typeface="Raleway"/>
                <a:ea typeface="Raleway"/>
                <a:cs typeface="Raleway"/>
                <a:sym typeface="Raleway"/>
              </a:rPr>
              <a:t>Interest - tapping into passion for</a:t>
            </a:r>
            <a:r>
              <a:rPr lang="en-US" sz="2800">
                <a:solidFill>
                  <a:schemeClr val="dk1"/>
                </a:solidFill>
                <a:latin typeface="Raleway"/>
                <a:ea typeface="Raleway"/>
                <a:cs typeface="Raleway"/>
                <a:sym typeface="Raleway"/>
              </a:rPr>
              <a:t> </a:t>
            </a:r>
            <a:r>
              <a:rPr lang="en-US" sz="2800" b="0" i="0" u="none" strike="noStrike" cap="none">
                <a:solidFill>
                  <a:schemeClr val="dk1"/>
                </a:solidFill>
                <a:latin typeface="Raleway"/>
                <a:ea typeface="Raleway"/>
                <a:cs typeface="Raleway"/>
                <a:sym typeface="Raleway"/>
              </a:rPr>
              <a:t>learning</a:t>
            </a:r>
            <a:endParaRPr/>
          </a:p>
        </p:txBody>
      </p:sp>
      <p:pic>
        <p:nvPicPr>
          <p:cNvPr id="132" name="Google Shape;132;p14"/>
          <p:cNvPicPr preferRelativeResize="0"/>
          <p:nvPr/>
        </p:nvPicPr>
        <p:blipFill rotWithShape="1">
          <a:blip r:embed="rId3">
            <a:alphaModFix amt="85000"/>
          </a:blip>
          <a:srcRect/>
          <a:stretch/>
        </p:blipFill>
        <p:spPr>
          <a:xfrm>
            <a:off x="7489388" y="5693874"/>
            <a:ext cx="1653651" cy="1164126"/>
          </a:xfrm>
          <a:prstGeom prst="rect">
            <a:avLst/>
          </a:prstGeom>
          <a:noFill/>
          <a:ln>
            <a:noFill/>
          </a:ln>
        </p:spPr>
      </p:pic>
      <p:sp>
        <p:nvSpPr>
          <p:cNvPr id="133" name="Google Shape;133;p14"/>
          <p:cNvSpPr txBox="1"/>
          <p:nvPr/>
        </p:nvSpPr>
        <p:spPr>
          <a:xfrm>
            <a:off x="5957525" y="61459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331475" y="1513950"/>
            <a:ext cx="8345100" cy="2430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700"/>
              <a:buFont typeface="Calibri"/>
              <a:buNone/>
            </a:pPr>
            <a:r>
              <a:rPr lang="en-US" sz="2800" b="0" i="0" u="none" strike="noStrike" cap="none">
                <a:solidFill>
                  <a:schemeClr val="dk1"/>
                </a:solidFill>
                <a:latin typeface="Raleway"/>
                <a:ea typeface="Raleway"/>
                <a:cs typeface="Raleway"/>
                <a:sym typeface="Raleway"/>
              </a:rPr>
              <a:t>Enrichment </a:t>
            </a:r>
            <a:r>
              <a:rPr lang="en-US" sz="2800">
                <a:solidFill>
                  <a:schemeClr val="dk1"/>
                </a:solidFill>
                <a:latin typeface="Raleway"/>
                <a:ea typeface="Raleway"/>
                <a:cs typeface="Raleway"/>
                <a:sym typeface="Raleway"/>
              </a:rPr>
              <a:t>is an opportunity </a:t>
            </a:r>
            <a:r>
              <a:rPr lang="en-US" sz="2800" b="0" i="0" u="none" strike="noStrike" cap="none">
                <a:solidFill>
                  <a:schemeClr val="dk1"/>
                </a:solidFill>
                <a:latin typeface="Raleway"/>
                <a:ea typeface="Raleway"/>
                <a:cs typeface="Raleway"/>
                <a:sym typeface="Raleway"/>
              </a:rPr>
              <a:t>for many children– not an identified level of service, but an expectation.  These students form a TALENT POOL for </a:t>
            </a:r>
            <a:r>
              <a:rPr lang="en-US" sz="2800" b="0" i="1" u="none" strike="noStrike" cap="none">
                <a:solidFill>
                  <a:schemeClr val="dk1"/>
                </a:solidFill>
                <a:latin typeface="Raleway"/>
                <a:ea typeface="Raleway"/>
                <a:cs typeface="Raleway"/>
                <a:sym typeface="Raleway"/>
              </a:rPr>
              <a:t>potential services</a:t>
            </a:r>
            <a:r>
              <a:rPr lang="en-US" sz="2800" b="0" i="0" u="none" strike="noStrike" cap="none">
                <a:solidFill>
                  <a:schemeClr val="dk1"/>
                </a:solidFill>
                <a:latin typeface="Raleway"/>
                <a:ea typeface="Raleway"/>
                <a:cs typeface="Raleway"/>
                <a:sym typeface="Raleway"/>
              </a:rPr>
              <a:t>.</a:t>
            </a:r>
            <a:endParaRPr/>
          </a:p>
        </p:txBody>
      </p:sp>
      <p:sp>
        <p:nvSpPr>
          <p:cNvPr id="141" name="Google Shape;141;p15"/>
          <p:cNvSpPr txBox="1">
            <a:spLocks noGrp="1"/>
          </p:cNvSpPr>
          <p:nvPr>
            <p:ph type="body" idx="1"/>
          </p:nvPr>
        </p:nvSpPr>
        <p:spPr>
          <a:xfrm>
            <a:off x="611550" y="3944974"/>
            <a:ext cx="8075099" cy="1806531"/>
          </a:xfrm>
          <a:prstGeom prst="rect">
            <a:avLst/>
          </a:prstGeom>
          <a:noFill/>
          <a:ln>
            <a:noFill/>
          </a:ln>
        </p:spPr>
        <p:txBody>
          <a:bodyPr spcFirstLastPara="1" wrap="square" lIns="91425" tIns="91425" rIns="91425" bIns="91425" anchor="t" anchorCtr="0">
            <a:noAutofit/>
          </a:bodyPr>
          <a:lstStyle/>
          <a:p>
            <a:pPr marL="342900" marR="0" lvl="0" indent="-152400" algn="l" rtl="0">
              <a:lnSpc>
                <a:spcPct val="100000"/>
              </a:lnSpc>
              <a:spcBef>
                <a:spcPts val="0"/>
              </a:spcBef>
              <a:spcAft>
                <a:spcPts val="0"/>
              </a:spcAft>
              <a:buClr>
                <a:schemeClr val="dk1"/>
              </a:buClr>
              <a:buSzPts val="2400"/>
              <a:buFont typeface="Times New Roman"/>
              <a:buChar char="•"/>
            </a:pPr>
            <a:r>
              <a:rPr lang="en-US" sz="2400" b="0" i="0" u="none" strike="noStrike" cap="none">
                <a:solidFill>
                  <a:schemeClr val="dk1"/>
                </a:solidFill>
                <a:latin typeface="Raleway"/>
                <a:ea typeface="Raleway"/>
                <a:cs typeface="Raleway"/>
                <a:sym typeface="Raleway"/>
              </a:rPr>
              <a:t>In classroom</a:t>
            </a:r>
            <a:endParaRPr/>
          </a:p>
          <a:p>
            <a:pPr marL="342900" marR="0" lvl="0" indent="-152400" algn="l" rtl="0">
              <a:lnSpc>
                <a:spcPct val="100000"/>
              </a:lnSpc>
              <a:spcBef>
                <a:spcPts val="0"/>
              </a:spcBef>
              <a:spcAft>
                <a:spcPts val="0"/>
              </a:spcAft>
              <a:buClr>
                <a:schemeClr val="dk1"/>
              </a:buClr>
              <a:buSzPts val="2400"/>
              <a:buFont typeface="Raleway"/>
              <a:buChar char="•"/>
            </a:pPr>
            <a:r>
              <a:rPr lang="en-US" sz="2400" b="0" i="0" u="none" strike="noStrike" cap="none">
                <a:solidFill>
                  <a:schemeClr val="dk1"/>
                </a:solidFill>
                <a:latin typeface="Raleway"/>
                <a:ea typeface="Raleway"/>
                <a:cs typeface="Raleway"/>
                <a:sym typeface="Raleway"/>
              </a:rPr>
              <a:t>Teachers observe and meet needs</a:t>
            </a:r>
            <a:endParaRPr/>
          </a:p>
          <a:p>
            <a:pPr marL="342900" marR="0" lvl="0" indent="-152400" algn="l" rtl="0">
              <a:lnSpc>
                <a:spcPct val="100000"/>
              </a:lnSpc>
              <a:spcBef>
                <a:spcPts val="0"/>
              </a:spcBef>
              <a:spcAft>
                <a:spcPts val="0"/>
              </a:spcAft>
              <a:buClr>
                <a:schemeClr val="dk1"/>
              </a:buClr>
              <a:buSzPts val="2400"/>
              <a:buFont typeface="Raleway"/>
              <a:buChar char="•"/>
            </a:pPr>
            <a:r>
              <a:rPr lang="en-US" sz="2400" b="0" i="0" u="none" strike="noStrike" cap="none">
                <a:solidFill>
                  <a:schemeClr val="dk1"/>
                </a:solidFill>
                <a:latin typeface="Raleway"/>
                <a:ea typeface="Raleway"/>
                <a:cs typeface="Raleway"/>
                <a:sym typeface="Raleway"/>
              </a:rPr>
              <a:t>Resources </a:t>
            </a:r>
            <a:r>
              <a:rPr lang="en-US" sz="2400" b="0" i="1" u="none" strike="noStrike" cap="none">
                <a:solidFill>
                  <a:schemeClr val="dk1"/>
                </a:solidFill>
                <a:latin typeface="Raleway"/>
                <a:ea typeface="Raleway"/>
                <a:cs typeface="Raleway"/>
                <a:sym typeface="Raleway"/>
              </a:rPr>
              <a:t>may be</a:t>
            </a:r>
            <a:r>
              <a:rPr lang="en-US" sz="2400" b="0" i="0" u="none" strike="noStrike" cap="none">
                <a:solidFill>
                  <a:schemeClr val="dk1"/>
                </a:solidFill>
                <a:latin typeface="Raleway"/>
                <a:ea typeface="Raleway"/>
                <a:cs typeface="Raleway"/>
                <a:sym typeface="Raleway"/>
              </a:rPr>
              <a:t> provided by ELP, Teacher Leaders, or other sources </a:t>
            </a:r>
            <a:endParaRPr/>
          </a:p>
        </p:txBody>
      </p:sp>
      <p:pic>
        <p:nvPicPr>
          <p:cNvPr id="142" name="Google Shape;142;p15"/>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143" name="Google Shape;143;p15"/>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
        <p:nvSpPr>
          <p:cNvPr id="144" name="Google Shape;144;p15"/>
          <p:cNvSpPr txBox="1"/>
          <p:nvPr/>
        </p:nvSpPr>
        <p:spPr>
          <a:xfrm>
            <a:off x="611550" y="493831"/>
            <a:ext cx="8064899" cy="13553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Calibri"/>
              <a:buNone/>
            </a:pPr>
            <a:r>
              <a:rPr lang="en-US" sz="4400" b="0" i="0" u="none" strike="noStrike" cap="none">
                <a:solidFill>
                  <a:schemeClr val="dk1"/>
                </a:solidFill>
                <a:latin typeface="Raleway"/>
                <a:ea typeface="Raleway"/>
                <a:cs typeface="Raleway"/>
                <a:sym typeface="Raleway"/>
              </a:rPr>
              <a:t>Expectation for ALL</a:t>
            </a:r>
            <a:br>
              <a:rPr lang="en-US" sz="4000" b="0" i="0" u="none" strike="noStrike" cap="none">
                <a:solidFill>
                  <a:schemeClr val="dk1"/>
                </a:solidFill>
                <a:latin typeface="Raleway"/>
                <a:ea typeface="Raleway"/>
                <a:cs typeface="Raleway"/>
                <a:sym typeface="Raleway"/>
              </a:rPr>
            </a:br>
            <a:endParaRPr sz="4000"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p:nvPr/>
        </p:nvSpPr>
        <p:spPr>
          <a:xfrm>
            <a:off x="992221" y="486382"/>
            <a:ext cx="7684228" cy="112840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i="0" u="none" strike="noStrike" cap="none">
                <a:solidFill>
                  <a:schemeClr val="dk1"/>
                </a:solidFill>
                <a:latin typeface="Raleway"/>
                <a:ea typeface="Raleway"/>
                <a:cs typeface="Raleway"/>
                <a:sym typeface="Raleway"/>
              </a:rPr>
              <a:t>Levels of Service- </a:t>
            </a:r>
            <a:br>
              <a:rPr lang="en-US" sz="4400" i="0" u="none" strike="noStrike" cap="none">
                <a:solidFill>
                  <a:schemeClr val="dk1"/>
                </a:solidFill>
                <a:latin typeface="Raleway"/>
                <a:ea typeface="Raleway"/>
                <a:cs typeface="Raleway"/>
                <a:sym typeface="Raleway"/>
              </a:rPr>
            </a:br>
            <a:endParaRPr sz="4400"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chemeClr val="lt1"/>
              </a:buClr>
              <a:buSzPts val="1400"/>
              <a:buFont typeface="Calibri"/>
              <a:buNone/>
            </a:pPr>
            <a:endParaRPr sz="1400" b="1" i="0" u="none" strike="noStrike" cap="none">
              <a:solidFill>
                <a:srgbClr val="000000"/>
              </a:solidFill>
              <a:latin typeface="Arial"/>
              <a:ea typeface="Arial"/>
              <a:cs typeface="Arial"/>
              <a:sym typeface="Arial"/>
            </a:endParaRPr>
          </a:p>
        </p:txBody>
      </p:sp>
      <p:sp>
        <p:nvSpPr>
          <p:cNvPr id="152" name="Google Shape;152;p16"/>
          <p:cNvSpPr txBox="1"/>
          <p:nvPr/>
        </p:nvSpPr>
        <p:spPr>
          <a:xfrm>
            <a:off x="611550" y="1404797"/>
            <a:ext cx="8315996" cy="4762004"/>
          </a:xfrm>
          <a:prstGeom prst="rect">
            <a:avLst/>
          </a:prstGeom>
          <a:noFill/>
          <a:ln>
            <a:noFill/>
          </a:ln>
        </p:spPr>
        <p:txBody>
          <a:bodyPr spcFirstLastPara="1" wrap="square" lIns="91425" tIns="91425" rIns="91425" bIns="91425" anchor="t" anchorCtr="0">
            <a:noAutofit/>
          </a:bodyPr>
          <a:lstStyle/>
          <a:p>
            <a:pPr marL="0" marR="0" lvl="1" indent="457200" algn="l" rtl="0">
              <a:lnSpc>
                <a:spcPct val="100000"/>
              </a:lnSpc>
              <a:spcBef>
                <a:spcPts val="0"/>
              </a:spcBef>
              <a:spcAft>
                <a:spcPts val="0"/>
              </a:spcAft>
              <a:buClr>
                <a:schemeClr val="dk2"/>
              </a:buClr>
              <a:buSzPts val="2800"/>
              <a:buFont typeface="Arial"/>
              <a:buNone/>
            </a:pPr>
            <a:r>
              <a:rPr lang="en-US" sz="2800" i="0" u="none" strike="noStrike" cap="none">
                <a:solidFill>
                  <a:schemeClr val="dk2"/>
                </a:solidFill>
                <a:latin typeface="Raleway"/>
                <a:ea typeface="Raleway"/>
                <a:cs typeface="Raleway"/>
                <a:sym typeface="Raleway"/>
              </a:rPr>
              <a:t>Strength Area</a:t>
            </a:r>
            <a:br>
              <a:rPr lang="en-US" sz="2800" i="0" u="none" strike="noStrike" cap="none">
                <a:solidFill>
                  <a:schemeClr val="dk2"/>
                </a:solidFill>
                <a:latin typeface="Raleway"/>
                <a:ea typeface="Raleway"/>
                <a:cs typeface="Raleway"/>
                <a:sym typeface="Raleway"/>
              </a:rPr>
            </a:br>
            <a:endParaRPr sz="2800" i="0" u="none" strike="noStrike" cap="none">
              <a:solidFill>
                <a:schemeClr val="dk2"/>
              </a:solidFill>
              <a:latin typeface="Raleway"/>
              <a:ea typeface="Raleway"/>
              <a:cs typeface="Raleway"/>
              <a:sym typeface="Raleway"/>
            </a:endParaRPr>
          </a:p>
          <a:p>
            <a:pPr marL="1143000" marR="0" lvl="2" indent="-152400" algn="l" rtl="0">
              <a:lnSpc>
                <a:spcPct val="100000"/>
              </a:lnSpc>
              <a:spcBef>
                <a:spcPts val="0"/>
              </a:spcBef>
              <a:spcAft>
                <a:spcPts val="0"/>
              </a:spcAft>
              <a:buClr>
                <a:schemeClr val="dk2"/>
              </a:buClr>
              <a:buSzPts val="2400"/>
              <a:buFont typeface="Raleway"/>
              <a:buChar char="•"/>
            </a:pPr>
            <a:r>
              <a:rPr lang="en-US" sz="2400" i="0" u="none" strike="noStrike" cap="none">
                <a:solidFill>
                  <a:schemeClr val="dk2"/>
                </a:solidFill>
                <a:latin typeface="Raleway"/>
                <a:ea typeface="Raleway"/>
                <a:cs typeface="Raleway"/>
                <a:sym typeface="Raleway"/>
              </a:rPr>
              <a:t>Humanities (reading, LA, social studies) (SAH)</a:t>
            </a:r>
            <a:br>
              <a:rPr lang="en-US" sz="2400" i="0" u="none" strike="noStrike" cap="none">
                <a:solidFill>
                  <a:schemeClr val="dk2"/>
                </a:solidFill>
                <a:latin typeface="Raleway"/>
                <a:ea typeface="Raleway"/>
                <a:cs typeface="Raleway"/>
                <a:sym typeface="Raleway"/>
              </a:rPr>
            </a:br>
            <a:endParaRPr sz="2400" i="0" u="none" strike="noStrike" cap="none">
              <a:solidFill>
                <a:schemeClr val="dk2"/>
              </a:solidFill>
              <a:latin typeface="Raleway"/>
              <a:ea typeface="Raleway"/>
              <a:cs typeface="Raleway"/>
              <a:sym typeface="Raleway"/>
            </a:endParaRPr>
          </a:p>
          <a:p>
            <a:pPr marL="1143000" marR="0" lvl="2" indent="-152400" algn="l" rtl="0">
              <a:lnSpc>
                <a:spcPct val="100000"/>
              </a:lnSpc>
              <a:spcBef>
                <a:spcPts val="0"/>
              </a:spcBef>
              <a:spcAft>
                <a:spcPts val="0"/>
              </a:spcAft>
              <a:buClr>
                <a:schemeClr val="dk2"/>
              </a:buClr>
              <a:buSzPts val="2400"/>
              <a:buFont typeface="Raleway"/>
              <a:buChar char="•"/>
            </a:pPr>
            <a:r>
              <a:rPr lang="en-US" sz="2400" i="0" u="none" strike="noStrike" cap="none">
                <a:solidFill>
                  <a:schemeClr val="dk2"/>
                </a:solidFill>
                <a:latin typeface="Raleway"/>
                <a:ea typeface="Raleway"/>
                <a:cs typeface="Raleway"/>
                <a:sym typeface="Raleway"/>
              </a:rPr>
              <a:t>STEM (science/tech/engineering/math) (SAS)</a:t>
            </a:r>
            <a:br>
              <a:rPr lang="en-US" sz="2400" i="0" u="none" strike="noStrike" cap="none">
                <a:solidFill>
                  <a:schemeClr val="dk2"/>
                </a:solidFill>
                <a:latin typeface="Raleway"/>
                <a:ea typeface="Raleway"/>
                <a:cs typeface="Raleway"/>
                <a:sym typeface="Raleway"/>
              </a:rPr>
            </a:br>
            <a:endParaRPr sz="2400" i="0" u="none" strike="noStrike" cap="none">
              <a:solidFill>
                <a:schemeClr val="dk2"/>
              </a:solidFill>
              <a:latin typeface="Raleway"/>
              <a:ea typeface="Raleway"/>
              <a:cs typeface="Raleway"/>
              <a:sym typeface="Raleway"/>
            </a:endParaRPr>
          </a:p>
          <a:p>
            <a:pPr marL="1143000" marR="0" lvl="2" indent="-152400" algn="l" rtl="0">
              <a:lnSpc>
                <a:spcPct val="100000"/>
              </a:lnSpc>
              <a:spcBef>
                <a:spcPts val="0"/>
              </a:spcBef>
              <a:spcAft>
                <a:spcPts val="0"/>
              </a:spcAft>
              <a:buClr>
                <a:schemeClr val="dk2"/>
              </a:buClr>
              <a:buSzPts val="2400"/>
              <a:buFont typeface="Raleway"/>
              <a:buChar char="•"/>
            </a:pPr>
            <a:r>
              <a:rPr lang="en-US" sz="2400" i="0" u="none" strike="noStrike" cap="none">
                <a:solidFill>
                  <a:schemeClr val="dk2"/>
                </a:solidFill>
                <a:latin typeface="Raleway"/>
                <a:ea typeface="Raleway"/>
                <a:cs typeface="Raleway"/>
                <a:sym typeface="Raleway"/>
              </a:rPr>
              <a:t>Strength Area both  (SA)</a:t>
            </a:r>
            <a:br>
              <a:rPr lang="en-US" sz="2400" i="0" u="none" strike="noStrike" cap="none">
                <a:solidFill>
                  <a:schemeClr val="dk2"/>
                </a:solidFill>
                <a:latin typeface="Raleway"/>
                <a:ea typeface="Raleway"/>
                <a:cs typeface="Raleway"/>
                <a:sym typeface="Raleway"/>
              </a:rPr>
            </a:br>
            <a:endParaRPr sz="2400" i="0" u="none" strike="noStrike" cap="none">
              <a:solidFill>
                <a:schemeClr val="dk2"/>
              </a:solidFill>
              <a:latin typeface="Raleway"/>
              <a:ea typeface="Raleway"/>
              <a:cs typeface="Raleway"/>
              <a:sym typeface="Raleway"/>
            </a:endParaRPr>
          </a:p>
          <a:p>
            <a:pPr marL="635000" marR="0" lvl="1" indent="0" algn="l" rtl="0">
              <a:lnSpc>
                <a:spcPct val="100000"/>
              </a:lnSpc>
              <a:spcBef>
                <a:spcPts val="0"/>
              </a:spcBef>
              <a:spcAft>
                <a:spcPts val="0"/>
              </a:spcAft>
              <a:buClr>
                <a:schemeClr val="dk2"/>
              </a:buClr>
              <a:buSzPts val="2800"/>
              <a:buFont typeface="Arial"/>
              <a:buNone/>
            </a:pPr>
            <a:r>
              <a:rPr lang="en-US" sz="2800" i="0" u="none" strike="noStrike" cap="none">
                <a:solidFill>
                  <a:schemeClr val="dk2"/>
                </a:solidFill>
                <a:latin typeface="Raleway"/>
                <a:ea typeface="Raleway"/>
                <a:cs typeface="Raleway"/>
                <a:sym typeface="Raleway"/>
              </a:rPr>
              <a:t>Extended Studies/ Personalized Education Plan (PEP)</a:t>
            </a:r>
            <a:r>
              <a:rPr lang="en-US" sz="2400" i="0" u="none" strike="noStrike" cap="none">
                <a:solidFill>
                  <a:schemeClr val="dk2"/>
                </a:solidFill>
                <a:latin typeface="Raleway"/>
                <a:ea typeface="Raleway"/>
                <a:cs typeface="Raleway"/>
                <a:sym typeface="Raleway"/>
              </a:rPr>
              <a:t>= Significant needs above peers</a:t>
            </a:r>
            <a:endParaRPr/>
          </a:p>
          <a:p>
            <a:pPr marL="635000" marR="0" lvl="1" indent="0" algn="l" rtl="0">
              <a:lnSpc>
                <a:spcPct val="100000"/>
              </a:lnSpc>
              <a:spcBef>
                <a:spcPts val="0"/>
              </a:spcBef>
              <a:spcAft>
                <a:spcPts val="0"/>
              </a:spcAft>
              <a:buClr>
                <a:schemeClr val="dk2"/>
              </a:buClr>
              <a:buSzPts val="2400"/>
              <a:buFont typeface="Arial"/>
              <a:buNone/>
            </a:pPr>
            <a:endParaRPr sz="2400" b="1" i="0" u="none" strike="noStrike" cap="none">
              <a:solidFill>
                <a:schemeClr val="dk2"/>
              </a:solidFill>
              <a:latin typeface="Raleway"/>
              <a:ea typeface="Raleway"/>
              <a:cs typeface="Raleway"/>
              <a:sym typeface="Raleway"/>
            </a:endParaRPr>
          </a:p>
          <a:p>
            <a:pPr marL="635000" marR="0" lvl="1" indent="0" algn="l" rtl="0">
              <a:lnSpc>
                <a:spcPct val="100000"/>
              </a:lnSpc>
              <a:spcBef>
                <a:spcPts val="0"/>
              </a:spcBef>
              <a:spcAft>
                <a:spcPts val="0"/>
              </a:spcAft>
              <a:buClr>
                <a:schemeClr val="dk2"/>
              </a:buClr>
              <a:buSzPts val="2400"/>
              <a:buFont typeface="Arial"/>
              <a:buNone/>
            </a:pPr>
            <a:endParaRPr sz="2400" b="1" i="0" u="none" strike="noStrike" cap="none">
              <a:solidFill>
                <a:schemeClr val="dk2"/>
              </a:solidFill>
              <a:latin typeface="Raleway"/>
              <a:ea typeface="Raleway"/>
              <a:cs typeface="Raleway"/>
              <a:sym typeface="Raleway"/>
            </a:endParaRPr>
          </a:p>
        </p:txBody>
      </p:sp>
      <p:pic>
        <p:nvPicPr>
          <p:cNvPr id="153" name="Google Shape;153;p16"/>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154" name="Google Shape;154;p16"/>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621750" y="1048746"/>
            <a:ext cx="8064899" cy="1529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Strength Area </a:t>
            </a:r>
            <a:r>
              <a:rPr lang="en-US" sz="2400" b="0" i="0" u="none" strike="noStrike" cap="none">
                <a:solidFill>
                  <a:schemeClr val="dk1"/>
                </a:solidFill>
                <a:latin typeface="Raleway"/>
                <a:ea typeface="Raleway"/>
                <a:cs typeface="Raleway"/>
                <a:sym typeface="Raleway"/>
              </a:rPr>
              <a:t>(SAH, SAS, SA)</a:t>
            </a:r>
            <a:endParaRPr/>
          </a:p>
          <a:p>
            <a:pPr marL="0" marR="0" lvl="0" indent="0" algn="ctr" rtl="0">
              <a:lnSpc>
                <a:spcPct val="100000"/>
              </a:lnSpc>
              <a:spcBef>
                <a:spcPts val="0"/>
              </a:spcBef>
              <a:spcAft>
                <a:spcPts val="0"/>
              </a:spcAft>
              <a:buClr>
                <a:schemeClr val="dk1"/>
              </a:buClr>
              <a:buSzPts val="600"/>
              <a:buFont typeface="Calibri"/>
              <a:buNone/>
            </a:pPr>
            <a:r>
              <a:rPr lang="en-US" sz="2400" b="0" i="0" u="none" strike="noStrike" cap="none">
                <a:solidFill>
                  <a:schemeClr val="dk1"/>
                </a:solidFill>
                <a:latin typeface="Raleway"/>
                <a:ea typeface="Raleway"/>
                <a:cs typeface="Raleway"/>
                <a:sym typeface="Raleway"/>
              </a:rPr>
              <a:t>Students who excel far beyond peers in one or more academic areas</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62" name="Google Shape;162;p17"/>
          <p:cNvSpPr txBox="1">
            <a:spLocks noGrp="1"/>
          </p:cNvSpPr>
          <p:nvPr>
            <p:ph type="body" idx="1"/>
          </p:nvPr>
        </p:nvSpPr>
        <p:spPr>
          <a:xfrm>
            <a:off x="611550" y="2992935"/>
            <a:ext cx="8075099" cy="2674199"/>
          </a:xfrm>
          <a:prstGeom prst="rect">
            <a:avLst/>
          </a:prstGeom>
          <a:noFill/>
          <a:ln>
            <a:noFill/>
          </a:ln>
        </p:spPr>
        <p:txBody>
          <a:bodyPr spcFirstLastPara="1" wrap="square" lIns="91425" tIns="91425" rIns="91425" bIns="91425" anchor="t" anchorCtr="0">
            <a:noAutofit/>
          </a:bodyPr>
          <a:lstStyle/>
          <a:p>
            <a:pPr marL="342900" marR="0" lvl="0" indent="-203200" algn="l" rtl="0">
              <a:lnSpc>
                <a:spcPct val="100000"/>
              </a:lnSpc>
              <a:spcBef>
                <a:spcPts val="0"/>
              </a:spcBef>
              <a:spcAft>
                <a:spcPts val="0"/>
              </a:spcAft>
              <a:buClr>
                <a:schemeClr val="dk1"/>
              </a:buClr>
              <a:buSzPts val="3200"/>
              <a:buFont typeface="Raleway"/>
              <a:buChar char="•"/>
            </a:pPr>
            <a:r>
              <a:rPr lang="en-US" sz="3200" b="0" i="0" u="none" strike="noStrike" cap="none">
                <a:solidFill>
                  <a:schemeClr val="dk1"/>
                </a:solidFill>
                <a:latin typeface="Raleway"/>
                <a:ea typeface="Raleway"/>
                <a:cs typeface="Raleway"/>
                <a:sym typeface="Raleway"/>
              </a:rPr>
              <a:t> Direct service through a scheduled class or through the ELP teacher</a:t>
            </a:r>
            <a:endParaRPr/>
          </a:p>
          <a:p>
            <a:pPr marL="20320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Raleway"/>
              <a:ea typeface="Raleway"/>
              <a:cs typeface="Raleway"/>
              <a:sym typeface="Raleway"/>
            </a:endParaRPr>
          </a:p>
          <a:p>
            <a:pPr marL="342900" marR="0" lvl="0" indent="-203200" algn="l" rtl="0">
              <a:lnSpc>
                <a:spcPct val="100000"/>
              </a:lnSpc>
              <a:spcBef>
                <a:spcPts val="0"/>
              </a:spcBef>
              <a:spcAft>
                <a:spcPts val="0"/>
              </a:spcAft>
              <a:buClr>
                <a:schemeClr val="dk1"/>
              </a:buClr>
              <a:buSzPts val="3200"/>
              <a:buFont typeface="Raleway"/>
              <a:buChar char="•"/>
            </a:pPr>
            <a:r>
              <a:rPr lang="en-US" sz="3200" b="0" i="0" u="none" strike="noStrike" cap="none">
                <a:solidFill>
                  <a:schemeClr val="dk1"/>
                </a:solidFill>
                <a:latin typeface="Raleway"/>
                <a:ea typeface="Raleway"/>
                <a:cs typeface="Raleway"/>
                <a:sym typeface="Raleway"/>
              </a:rPr>
              <a:t> Teaching strategies and/or materials</a:t>
            </a:r>
            <a:endParaRPr/>
          </a:p>
        </p:txBody>
      </p:sp>
      <p:pic>
        <p:nvPicPr>
          <p:cNvPr id="163" name="Google Shape;163;p17"/>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164" name="Google Shape;164;p17"/>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621760" y="1144677"/>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Extended Studies (PEP)</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72" name="Google Shape;172;p18"/>
          <p:cNvSpPr txBox="1">
            <a:spLocks noGrp="1"/>
          </p:cNvSpPr>
          <p:nvPr>
            <p:ph type="body" idx="1"/>
          </p:nvPr>
        </p:nvSpPr>
        <p:spPr>
          <a:xfrm>
            <a:off x="765483" y="2586551"/>
            <a:ext cx="8075099" cy="2601381"/>
          </a:xfrm>
          <a:prstGeom prst="rect">
            <a:avLst/>
          </a:prstGeom>
          <a:noFill/>
          <a:ln>
            <a:noFill/>
          </a:ln>
        </p:spPr>
        <p:txBody>
          <a:bodyPr spcFirstLastPara="1" wrap="square" lIns="91425" tIns="91425" rIns="91425" bIns="91425" anchor="t" anchorCtr="0">
            <a:noAutofit/>
          </a:bodyPr>
          <a:lstStyle/>
          <a:p>
            <a:pPr marL="342900" marR="0" lvl="0" indent="-203200" algn="l" rtl="0">
              <a:lnSpc>
                <a:spcPct val="100000"/>
              </a:lnSpc>
              <a:spcBef>
                <a:spcPts val="0"/>
              </a:spcBef>
              <a:spcAft>
                <a:spcPts val="0"/>
              </a:spcAft>
              <a:buClr>
                <a:schemeClr val="dk1"/>
              </a:buClr>
              <a:buSzPts val="3200"/>
              <a:buFont typeface="Raleway"/>
              <a:buChar char="•"/>
            </a:pPr>
            <a:r>
              <a:rPr lang="en-US" sz="3200" b="0" i="0" u="none" strike="noStrike" cap="none">
                <a:solidFill>
                  <a:schemeClr val="dk1"/>
                </a:solidFill>
                <a:latin typeface="Raleway"/>
                <a:ea typeface="Raleway"/>
                <a:cs typeface="Raleway"/>
                <a:sym typeface="Raleway"/>
              </a:rPr>
              <a:t> Need differentiated curriculum to progress academically</a:t>
            </a:r>
            <a:endParaRPr/>
          </a:p>
          <a:p>
            <a:pPr marL="342900" marR="0" lvl="0" indent="-203200" algn="l" rtl="0">
              <a:lnSpc>
                <a:spcPct val="100000"/>
              </a:lnSpc>
              <a:spcBef>
                <a:spcPts val="0"/>
              </a:spcBef>
              <a:spcAft>
                <a:spcPts val="0"/>
              </a:spcAft>
              <a:buClr>
                <a:schemeClr val="dk1"/>
              </a:buClr>
              <a:buSzPts val="3200"/>
              <a:buFont typeface="Raleway"/>
              <a:buChar char="•"/>
            </a:pPr>
            <a:r>
              <a:rPr lang="en-US" sz="3200" b="0" i="0" u="none" strike="noStrike" cap="none">
                <a:solidFill>
                  <a:schemeClr val="dk1"/>
                </a:solidFill>
                <a:latin typeface="Raleway"/>
                <a:ea typeface="Raleway"/>
                <a:cs typeface="Raleway"/>
                <a:sym typeface="Raleway"/>
              </a:rPr>
              <a:t> Documented services</a:t>
            </a:r>
            <a:endParaRPr/>
          </a:p>
          <a:p>
            <a:pPr marL="342900" marR="0" lvl="0" indent="-203200" algn="l" rtl="0">
              <a:lnSpc>
                <a:spcPct val="100000"/>
              </a:lnSpc>
              <a:spcBef>
                <a:spcPts val="0"/>
              </a:spcBef>
              <a:spcAft>
                <a:spcPts val="0"/>
              </a:spcAft>
              <a:buClr>
                <a:schemeClr val="dk1"/>
              </a:buClr>
              <a:buSzPts val="3200"/>
              <a:buFont typeface="Raleway"/>
              <a:buChar char="•"/>
            </a:pPr>
            <a:r>
              <a:rPr lang="en-US" sz="3200" b="0" i="0" u="none" strike="noStrike" cap="none">
                <a:solidFill>
                  <a:schemeClr val="dk1"/>
                </a:solidFill>
                <a:latin typeface="Raleway"/>
                <a:ea typeface="Raleway"/>
                <a:cs typeface="Raleway"/>
                <a:sym typeface="Raleway"/>
              </a:rPr>
              <a:t> Many districts provide only at this level</a:t>
            </a:r>
            <a:endParaRPr/>
          </a:p>
        </p:txBody>
      </p:sp>
      <p:pic>
        <p:nvPicPr>
          <p:cNvPr id="173" name="Google Shape;173;p18"/>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174" name="Google Shape;174;p18"/>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a:spLocks noGrp="1"/>
          </p:cNvSpPr>
          <p:nvPr>
            <p:ph type="title"/>
          </p:nvPr>
        </p:nvSpPr>
        <p:spPr>
          <a:xfrm>
            <a:off x="601350" y="961329"/>
            <a:ext cx="8064899" cy="90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Calibri"/>
              <a:buNone/>
            </a:pPr>
            <a:r>
              <a:rPr lang="en-US" sz="4000" b="0" i="0" u="none" strike="noStrike" cap="none">
                <a:solidFill>
                  <a:schemeClr val="dk1"/>
                </a:solidFill>
                <a:latin typeface="Raleway"/>
                <a:ea typeface="Raleway"/>
                <a:cs typeface="Raleway"/>
                <a:sym typeface="Raleway"/>
              </a:rPr>
              <a:t>PEP:</a:t>
            </a:r>
            <a:br>
              <a:rPr lang="en-US" sz="4000" b="0" i="0" u="none" strike="noStrike" cap="none">
                <a:solidFill>
                  <a:schemeClr val="dk1"/>
                </a:solidFill>
                <a:latin typeface="Raleway"/>
                <a:ea typeface="Raleway"/>
                <a:cs typeface="Raleway"/>
                <a:sym typeface="Raleway"/>
              </a:rPr>
            </a:br>
            <a:r>
              <a:rPr lang="en-US" sz="4000" b="0" i="0" u="none" strike="noStrike" cap="none">
                <a:solidFill>
                  <a:schemeClr val="dk1"/>
                </a:solidFill>
                <a:latin typeface="Raleway"/>
                <a:ea typeface="Raleway"/>
                <a:cs typeface="Raleway"/>
                <a:sym typeface="Raleway"/>
              </a:rPr>
              <a:t>       Expectations of ELP Teachers</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82" name="Google Shape;182;p19"/>
          <p:cNvSpPr txBox="1">
            <a:spLocks noGrp="1"/>
          </p:cNvSpPr>
          <p:nvPr>
            <p:ph type="body" idx="1"/>
          </p:nvPr>
        </p:nvSpPr>
        <p:spPr>
          <a:xfrm>
            <a:off x="601350" y="1951225"/>
            <a:ext cx="8075100" cy="3721800"/>
          </a:xfrm>
          <a:prstGeom prst="rect">
            <a:avLst/>
          </a:prstGeom>
          <a:noFill/>
          <a:ln>
            <a:noFill/>
          </a:ln>
        </p:spPr>
        <p:txBody>
          <a:bodyPr spcFirstLastPara="1" wrap="square" lIns="91425" tIns="91425" rIns="91425" bIns="91425" anchor="t" anchorCtr="0">
            <a:noAutofit/>
          </a:bodyPr>
          <a:lstStyle/>
          <a:p>
            <a:pPr marL="495300" marR="0" lvl="0" indent="-152400" algn="l" rtl="0">
              <a:lnSpc>
                <a:spcPct val="90000"/>
              </a:lnSpc>
              <a:spcBef>
                <a:spcPts val="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Meet with students and parents to gather initial information.</a:t>
            </a:r>
            <a:endParaRPr/>
          </a:p>
          <a:p>
            <a:pPr marL="495300" marR="0" lvl="0" indent="-152400" algn="l" rtl="0">
              <a:lnSpc>
                <a:spcPct val="90000"/>
              </a:lnSpc>
              <a:spcBef>
                <a:spcPts val="48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Provide classroom teachers with copies of the personalized educational plan with preliminary information completed.</a:t>
            </a:r>
            <a:endParaRPr/>
          </a:p>
          <a:p>
            <a:pPr marL="495300" marR="0" lvl="0" indent="-152400" algn="l" rtl="0">
              <a:lnSpc>
                <a:spcPct val="90000"/>
              </a:lnSpc>
              <a:spcBef>
                <a:spcPts val="48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Provide guidance for classroom teachers to complete documentation three times yearly.  Meet with teachers for planning and/or resources.</a:t>
            </a:r>
            <a:endParaRPr/>
          </a:p>
          <a:p>
            <a:pPr marL="495300" marR="0" lvl="0" indent="-152400" algn="l" rtl="0">
              <a:lnSpc>
                <a:spcPct val="90000"/>
              </a:lnSpc>
              <a:spcBef>
                <a:spcPts val="48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Communicate with teachers and parents.</a:t>
            </a:r>
            <a:endParaRPr/>
          </a:p>
          <a:p>
            <a:pPr marL="495300" marR="0" lvl="0" indent="-152400" algn="l" rtl="0">
              <a:lnSpc>
                <a:spcPct val="90000"/>
              </a:lnSpc>
              <a:spcBef>
                <a:spcPts val="48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Maintain records on students.</a:t>
            </a:r>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3" name="Google Shape;183;p19"/>
          <p:cNvPicPr preferRelativeResize="0"/>
          <p:nvPr/>
        </p:nvPicPr>
        <p:blipFill rotWithShape="1">
          <a:blip r:embed="rId3">
            <a:alphaModFix amt="85000"/>
          </a:blip>
          <a:srcRect/>
          <a:stretch/>
        </p:blipFill>
        <p:spPr>
          <a:xfrm>
            <a:off x="7490349" y="5673081"/>
            <a:ext cx="1653651" cy="1164126"/>
          </a:xfrm>
          <a:prstGeom prst="rect">
            <a:avLst/>
          </a:prstGeom>
          <a:noFill/>
          <a:ln>
            <a:noFill/>
          </a:ln>
        </p:spPr>
      </p:pic>
      <p:sp>
        <p:nvSpPr>
          <p:cNvPr id="184" name="Google Shape;184;p19"/>
          <p:cNvSpPr txBox="1"/>
          <p:nvPr/>
        </p:nvSpPr>
        <p:spPr>
          <a:xfrm>
            <a:off x="5957525" y="6146008"/>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611550" y="417049"/>
            <a:ext cx="8064899" cy="2974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000"/>
              <a:buFont typeface="Calibri"/>
              <a:buNone/>
            </a:pPr>
            <a:r>
              <a:rPr lang="en-US" sz="4000" i="0" u="none" strike="noStrike" cap="none">
                <a:solidFill>
                  <a:schemeClr val="dk1"/>
                </a:solidFill>
                <a:latin typeface="Raleway"/>
                <a:ea typeface="Raleway"/>
                <a:cs typeface="Raleway"/>
                <a:sym typeface="Raleway"/>
              </a:rPr>
              <a:t>Twice-exceptional students and non-academic needs: </a:t>
            </a:r>
            <a:br>
              <a:rPr lang="en-US" sz="4000" i="0" u="none" strike="noStrike" cap="none">
                <a:solidFill>
                  <a:schemeClr val="dk1"/>
                </a:solidFill>
                <a:latin typeface="Raleway"/>
                <a:ea typeface="Raleway"/>
                <a:cs typeface="Raleway"/>
                <a:sym typeface="Raleway"/>
              </a:rPr>
            </a:br>
            <a:r>
              <a:rPr lang="en-US" sz="4000" i="0" u="none" strike="noStrike" cap="none">
                <a:solidFill>
                  <a:schemeClr val="dk1"/>
                </a:solidFill>
                <a:latin typeface="Raleway"/>
                <a:ea typeface="Raleway"/>
                <a:cs typeface="Raleway"/>
                <a:sym typeface="Raleway"/>
              </a:rPr>
              <a:t>The Star (*)</a:t>
            </a:r>
            <a:br>
              <a:rPr lang="en-US" sz="4000" i="0" u="none" strike="noStrike" cap="none">
                <a:solidFill>
                  <a:schemeClr val="dk1"/>
                </a:solidFill>
                <a:latin typeface="Raleway"/>
                <a:ea typeface="Raleway"/>
                <a:cs typeface="Raleway"/>
                <a:sym typeface="Raleway"/>
              </a:rPr>
            </a:br>
            <a:endParaRPr sz="4000" i="0" u="none" strike="noStrike" cap="none">
              <a:solidFill>
                <a:schemeClr val="dk1"/>
              </a:solidFill>
              <a:latin typeface="Raleway"/>
              <a:ea typeface="Raleway"/>
              <a:cs typeface="Raleway"/>
              <a:sym typeface="Raleway"/>
            </a:endParaRPr>
          </a:p>
        </p:txBody>
      </p:sp>
      <p:sp>
        <p:nvSpPr>
          <p:cNvPr id="192" name="Google Shape;192;p20"/>
          <p:cNvSpPr txBox="1">
            <a:spLocks noGrp="1"/>
          </p:cNvSpPr>
          <p:nvPr>
            <p:ph type="body" idx="1"/>
          </p:nvPr>
        </p:nvSpPr>
        <p:spPr>
          <a:xfrm>
            <a:off x="149250" y="2597900"/>
            <a:ext cx="8834400" cy="3568800"/>
          </a:xfrm>
          <a:prstGeom prst="rect">
            <a:avLst/>
          </a:prstGeom>
          <a:noFill/>
          <a:ln>
            <a:noFill/>
          </a:ln>
        </p:spPr>
        <p:txBody>
          <a:bodyPr spcFirstLastPara="1" wrap="square" lIns="91425" tIns="91425" rIns="91425" bIns="91425" anchor="t" anchorCtr="0">
            <a:noAutofit/>
          </a:bodyPr>
          <a:lstStyle/>
          <a:p>
            <a:pPr marL="342900" marR="0" lvl="0" indent="-177800" algn="l" rtl="0">
              <a:lnSpc>
                <a:spcPct val="100000"/>
              </a:lnSpc>
              <a:spcBef>
                <a:spcPts val="0"/>
              </a:spcBef>
              <a:spcAft>
                <a:spcPts val="0"/>
              </a:spcAft>
              <a:buClr>
                <a:schemeClr val="dk1"/>
              </a:buClr>
              <a:buSzPts val="2800"/>
              <a:buFont typeface="Times New Roman"/>
              <a:buChar char="•"/>
            </a:pPr>
            <a:r>
              <a:rPr lang="en-US" sz="2800" i="0" u="none" strike="noStrike" cap="none">
                <a:solidFill>
                  <a:schemeClr val="dk1"/>
                </a:solidFill>
                <a:latin typeface="Raleway"/>
                <a:ea typeface="Raleway"/>
                <a:cs typeface="Raleway"/>
                <a:sym typeface="Raleway"/>
              </a:rPr>
              <a:t>A star (*) symbol is used to designate students who have non-academic needs that may impact their learning</a:t>
            </a:r>
            <a:endParaRPr/>
          </a:p>
          <a:p>
            <a:pPr marL="342900" marR="0" lvl="0" indent="-177800" algn="l" rtl="0">
              <a:lnSpc>
                <a:spcPct val="100000"/>
              </a:lnSpc>
              <a:spcBef>
                <a:spcPts val="0"/>
              </a:spcBef>
              <a:spcAft>
                <a:spcPts val="0"/>
              </a:spcAft>
              <a:buClr>
                <a:schemeClr val="dk1"/>
              </a:buClr>
              <a:buSzPts val="2800"/>
              <a:buFont typeface="Times New Roman"/>
              <a:buChar char="•"/>
            </a:pPr>
            <a:r>
              <a:rPr lang="en-US" sz="2800" i="0" u="none" strike="noStrike" cap="none">
                <a:solidFill>
                  <a:schemeClr val="dk1"/>
                </a:solidFill>
                <a:latin typeface="Raleway"/>
                <a:ea typeface="Raleway"/>
                <a:cs typeface="Raleway"/>
                <a:sym typeface="Raleway"/>
              </a:rPr>
              <a:t>These students are still part of ELP but may need adaptations to their extended services</a:t>
            </a:r>
            <a:endParaRPr/>
          </a:p>
          <a:p>
            <a:pPr marL="342900" marR="0" lvl="0" indent="-177800" algn="l" rtl="0">
              <a:lnSpc>
                <a:spcPct val="100000"/>
              </a:lnSpc>
              <a:spcBef>
                <a:spcPts val="0"/>
              </a:spcBef>
              <a:spcAft>
                <a:spcPts val="0"/>
              </a:spcAft>
              <a:buClr>
                <a:schemeClr val="dk1"/>
              </a:buClr>
              <a:buSzPts val="2800"/>
              <a:buFont typeface="Times New Roman"/>
              <a:buChar char="•"/>
            </a:pPr>
            <a:r>
              <a:rPr lang="en-US" sz="2800" i="0" u="none" strike="noStrike" cap="none">
                <a:solidFill>
                  <a:schemeClr val="dk1"/>
                </a:solidFill>
                <a:latin typeface="Raleway"/>
                <a:ea typeface="Raleway"/>
                <a:cs typeface="Raleway"/>
                <a:sym typeface="Raleway"/>
              </a:rPr>
              <a:t>Gifted with additional needs </a:t>
            </a:r>
            <a:r>
              <a:rPr lang="en-US" sz="2800">
                <a:solidFill>
                  <a:schemeClr val="dk1"/>
                </a:solidFill>
                <a:latin typeface="Raleway"/>
                <a:ea typeface="Raleway"/>
                <a:cs typeface="Raleway"/>
                <a:sym typeface="Raleway"/>
              </a:rPr>
              <a:t>= </a:t>
            </a:r>
            <a:r>
              <a:rPr lang="en-US" sz="2800" i="0" u="none" strike="noStrike" cap="none">
                <a:solidFill>
                  <a:schemeClr val="dk1"/>
                </a:solidFill>
                <a:latin typeface="Raleway"/>
                <a:ea typeface="Raleway"/>
                <a:cs typeface="Raleway"/>
                <a:sym typeface="Raleway"/>
              </a:rPr>
              <a:t>twice-exceptional </a:t>
            </a:r>
            <a:endParaRPr/>
          </a:p>
        </p:txBody>
      </p:sp>
      <p:pic>
        <p:nvPicPr>
          <p:cNvPr id="193" name="Google Shape;193;p20"/>
          <p:cNvPicPr preferRelativeResize="0"/>
          <p:nvPr/>
        </p:nvPicPr>
        <p:blipFill rotWithShape="1">
          <a:blip r:embed="rId3">
            <a:alphaModFix amt="85000"/>
          </a:blip>
          <a:srcRect/>
          <a:stretch/>
        </p:blipFill>
        <p:spPr>
          <a:xfrm>
            <a:off x="7329769" y="5584737"/>
            <a:ext cx="1653651" cy="1164126"/>
          </a:xfrm>
          <a:prstGeom prst="rect">
            <a:avLst/>
          </a:prstGeom>
          <a:noFill/>
          <a:ln>
            <a:noFill/>
          </a:ln>
        </p:spPr>
      </p:pic>
      <p:sp>
        <p:nvSpPr>
          <p:cNvPr id="194" name="Google Shape;194;p20"/>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xfrm>
            <a:off x="611551" y="405448"/>
            <a:ext cx="7758024" cy="116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FF"/>
              </a:buClr>
              <a:buSzPts val="1100"/>
              <a:buFont typeface="Calibri"/>
              <a:buNone/>
            </a:pPr>
            <a:r>
              <a:rPr lang="en-US" sz="4400" b="0" i="0" u="none" strike="noStrike" cap="none">
                <a:solidFill>
                  <a:srgbClr val="0000FF"/>
                </a:solidFill>
                <a:latin typeface="Raleway"/>
                <a:ea typeface="Raleway"/>
                <a:cs typeface="Raleway"/>
                <a:sym typeface="Raleway"/>
              </a:rPr>
              <a:t> </a:t>
            </a:r>
            <a:r>
              <a:rPr lang="en-US" sz="4400" b="0" i="0" u="none" strike="noStrike" cap="none">
                <a:solidFill>
                  <a:srgbClr val="000000"/>
                </a:solidFill>
                <a:latin typeface="Raleway"/>
                <a:ea typeface="Raleway"/>
                <a:cs typeface="Raleway"/>
                <a:sym typeface="Raleway"/>
              </a:rPr>
              <a:t>What does ELP look like at the Elementary Level?</a:t>
            </a:r>
            <a:endParaRPr/>
          </a:p>
        </p:txBody>
      </p:sp>
      <p:sp>
        <p:nvSpPr>
          <p:cNvPr id="202" name="Google Shape;202;p21"/>
          <p:cNvSpPr txBox="1">
            <a:spLocks noGrp="1"/>
          </p:cNvSpPr>
          <p:nvPr>
            <p:ph type="body" idx="1"/>
          </p:nvPr>
        </p:nvSpPr>
        <p:spPr>
          <a:xfrm>
            <a:off x="198950" y="1714500"/>
            <a:ext cx="8779500" cy="418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700"/>
              <a:buFont typeface="Calibri"/>
              <a:buNone/>
            </a:pPr>
            <a:r>
              <a:rPr lang="en-US" sz="2800">
                <a:solidFill>
                  <a:schemeClr val="dk1"/>
                </a:solidFill>
                <a:latin typeface="Raleway"/>
                <a:ea typeface="Raleway"/>
                <a:cs typeface="Raleway"/>
                <a:sym typeface="Raleway"/>
              </a:rPr>
              <a:t>       </a:t>
            </a:r>
            <a:r>
              <a:rPr lang="en-US" sz="2800" b="0" i="0" u="none" strike="noStrike" cap="none">
                <a:solidFill>
                  <a:schemeClr val="dk1"/>
                </a:solidFill>
                <a:latin typeface="Raleway"/>
                <a:ea typeface="Raleway"/>
                <a:cs typeface="Raleway"/>
                <a:sym typeface="Raleway"/>
              </a:rPr>
              <a:t>The services your child receives </a:t>
            </a:r>
            <a:r>
              <a:rPr lang="en-US" sz="2800">
                <a:solidFill>
                  <a:schemeClr val="dk1"/>
                </a:solidFill>
                <a:latin typeface="Raleway"/>
                <a:ea typeface="Raleway"/>
                <a:cs typeface="Raleway"/>
                <a:sym typeface="Raleway"/>
              </a:rPr>
              <a:t>may vary by:</a:t>
            </a:r>
            <a:endParaRPr/>
          </a:p>
          <a:p>
            <a:pPr marL="342900" marR="0" lvl="0" indent="0" algn="l" rtl="0">
              <a:lnSpc>
                <a:spcPct val="100000"/>
              </a:lnSpc>
              <a:spcBef>
                <a:spcPts val="560"/>
              </a:spcBef>
              <a:spcAft>
                <a:spcPts val="0"/>
              </a:spcAft>
              <a:buClr>
                <a:schemeClr val="dk1"/>
              </a:buClr>
              <a:buSzPts val="350"/>
              <a:buFont typeface="Calibri"/>
              <a:buNone/>
            </a:pPr>
            <a:endParaRPr sz="1400" b="0" i="0" u="none" strike="noStrike" cap="none">
              <a:solidFill>
                <a:schemeClr val="dk1"/>
              </a:solidFill>
              <a:latin typeface="Raleway"/>
              <a:ea typeface="Raleway"/>
              <a:cs typeface="Raleway"/>
              <a:sym typeface="Raleway"/>
            </a:endParaRPr>
          </a:p>
          <a:p>
            <a:pPr marL="2184400" lvl="2" indent="-1041400" algn="l" rtl="0">
              <a:spcBef>
                <a:spcPts val="480"/>
              </a:spcBef>
              <a:spcAft>
                <a:spcPts val="0"/>
              </a:spcAft>
              <a:buSzPts val="2000"/>
              <a:buFont typeface="Raleway"/>
              <a:buChar char="•"/>
            </a:pPr>
            <a:r>
              <a:rPr lang="en-US" sz="2000">
                <a:latin typeface="Raleway"/>
                <a:ea typeface="Raleway"/>
                <a:cs typeface="Raleway"/>
                <a:sym typeface="Raleway"/>
              </a:rPr>
              <a:t>Your child’s level of service/needs</a:t>
            </a:r>
            <a:endParaRPr sz="2000">
              <a:latin typeface="Raleway"/>
              <a:ea typeface="Raleway"/>
              <a:cs typeface="Raleway"/>
              <a:sym typeface="Raleway"/>
            </a:endParaRPr>
          </a:p>
          <a:p>
            <a:pPr marL="2184400" lvl="2" indent="-1041400" algn="l" rtl="0">
              <a:spcBef>
                <a:spcPts val="480"/>
              </a:spcBef>
              <a:spcAft>
                <a:spcPts val="0"/>
              </a:spcAft>
              <a:buSzPts val="2000"/>
              <a:buFont typeface="Raleway"/>
              <a:buChar char="•"/>
            </a:pPr>
            <a:r>
              <a:rPr lang="en-US" sz="2000">
                <a:latin typeface="Raleway"/>
                <a:ea typeface="Raleway"/>
                <a:cs typeface="Raleway"/>
                <a:sym typeface="Raleway"/>
              </a:rPr>
              <a:t>Differentiation skills of the classroom teacher</a:t>
            </a:r>
            <a:endParaRPr sz="2000">
              <a:latin typeface="Raleway"/>
              <a:ea typeface="Raleway"/>
              <a:cs typeface="Raleway"/>
              <a:sym typeface="Raleway"/>
            </a:endParaRPr>
          </a:p>
          <a:p>
            <a:pPr marL="2184400" lvl="2" indent="-1041400" algn="l" rtl="0">
              <a:spcBef>
                <a:spcPts val="480"/>
              </a:spcBef>
              <a:spcAft>
                <a:spcPts val="0"/>
              </a:spcAft>
              <a:buSzPts val="2000"/>
              <a:buFont typeface="Raleway"/>
              <a:buChar char="•"/>
            </a:pPr>
            <a:r>
              <a:rPr lang="en-US" sz="2000">
                <a:latin typeface="Raleway"/>
                <a:ea typeface="Raleway"/>
                <a:cs typeface="Raleway"/>
                <a:sym typeface="Raleway"/>
              </a:rPr>
              <a:t>The particular curriculum</a:t>
            </a:r>
            <a:endParaRPr sz="2000">
              <a:latin typeface="Raleway"/>
              <a:ea typeface="Raleway"/>
              <a:cs typeface="Raleway"/>
              <a:sym typeface="Raleway"/>
            </a:endParaRPr>
          </a:p>
          <a:p>
            <a:pPr marL="2184400" lvl="2" indent="-1041400" algn="l" rtl="0">
              <a:spcBef>
                <a:spcPts val="480"/>
              </a:spcBef>
              <a:spcAft>
                <a:spcPts val="0"/>
              </a:spcAft>
              <a:buSzPts val="2000"/>
              <a:buFont typeface="Raleway"/>
              <a:buChar char="•"/>
            </a:pPr>
            <a:r>
              <a:rPr lang="en-US" sz="2000">
                <a:latin typeface="Raleway"/>
                <a:ea typeface="Raleway"/>
                <a:cs typeface="Raleway"/>
                <a:sym typeface="Raleway"/>
              </a:rPr>
              <a:t>Your child’s grade level</a:t>
            </a:r>
            <a:endParaRPr sz="2000">
              <a:latin typeface="Raleway"/>
              <a:ea typeface="Raleway"/>
              <a:cs typeface="Raleway"/>
              <a:sym typeface="Raleway"/>
            </a:endParaRPr>
          </a:p>
          <a:p>
            <a:pPr marL="2184400" lvl="2" indent="-1041400" algn="l" rtl="0">
              <a:spcBef>
                <a:spcPts val="480"/>
              </a:spcBef>
              <a:spcAft>
                <a:spcPts val="0"/>
              </a:spcAft>
              <a:buSzPts val="2000"/>
              <a:buFont typeface="Raleway"/>
              <a:buChar char="•"/>
            </a:pPr>
            <a:r>
              <a:rPr lang="en-US" sz="2000">
                <a:latin typeface="Raleway"/>
                <a:ea typeface="Raleway"/>
                <a:cs typeface="Raleway"/>
                <a:sym typeface="Raleway"/>
              </a:rPr>
              <a:t>Availability of ELP teacher</a:t>
            </a:r>
            <a:endParaRPr sz="2000">
              <a:solidFill>
                <a:schemeClr val="dk1"/>
              </a:solidFill>
              <a:latin typeface="Raleway"/>
              <a:ea typeface="Raleway"/>
              <a:cs typeface="Raleway"/>
              <a:sym typeface="Raleway"/>
            </a:endParaRPr>
          </a:p>
          <a:p>
            <a:pPr marL="0" marR="0" lvl="0" indent="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500"/>
              <a:buFont typeface="Comic Sans MS"/>
              <a:buNone/>
            </a:pPr>
            <a:r>
              <a:rPr lang="en-US" sz="2000" i="1" u="none" strike="noStrike" cap="none">
                <a:solidFill>
                  <a:schemeClr val="dk1"/>
                </a:solidFill>
                <a:latin typeface="Raleway"/>
                <a:ea typeface="Raleway"/>
                <a:cs typeface="Raleway"/>
                <a:sym typeface="Raleway"/>
              </a:rPr>
              <a:t>These factors are analyzed in order to determine the most appropriate ways in which to meet your child’s academic learning needs.</a:t>
            </a:r>
            <a:endParaRPr>
              <a:latin typeface="Raleway"/>
              <a:ea typeface="Raleway"/>
              <a:cs typeface="Raleway"/>
              <a:sym typeface="Raleway"/>
            </a:endParaRPr>
          </a:p>
        </p:txBody>
      </p:sp>
      <p:pic>
        <p:nvPicPr>
          <p:cNvPr id="203" name="Google Shape;203;p21"/>
          <p:cNvPicPr preferRelativeResize="0"/>
          <p:nvPr/>
        </p:nvPicPr>
        <p:blipFill rotWithShape="1">
          <a:blip r:embed="rId3">
            <a:alphaModFix amt="85000"/>
          </a:blip>
          <a:srcRect/>
          <a:stretch/>
        </p:blipFill>
        <p:spPr>
          <a:xfrm>
            <a:off x="7223925" y="5693875"/>
            <a:ext cx="1653651" cy="1164126"/>
          </a:xfrm>
          <a:prstGeom prst="rect">
            <a:avLst/>
          </a:prstGeom>
          <a:noFill/>
          <a:ln>
            <a:noFill/>
          </a:ln>
        </p:spPr>
      </p:pic>
      <p:sp>
        <p:nvSpPr>
          <p:cNvPr id="204" name="Google Shape;204;p21"/>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2"/>
          <p:cNvSpPr txBox="1">
            <a:spLocks noGrp="1"/>
          </p:cNvSpPr>
          <p:nvPr>
            <p:ph type="title"/>
          </p:nvPr>
        </p:nvSpPr>
        <p:spPr>
          <a:xfrm>
            <a:off x="621750" y="744025"/>
            <a:ext cx="8373300" cy="792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900"/>
              <a:buFont typeface="Arial"/>
              <a:buNone/>
            </a:pPr>
            <a:r>
              <a:rPr lang="en-US" sz="3500" b="0" i="0" u="none" strike="noStrike" cap="none">
                <a:solidFill>
                  <a:schemeClr val="dk2"/>
                </a:solidFill>
                <a:latin typeface="Raleway"/>
                <a:ea typeface="Raleway"/>
                <a:cs typeface="Raleway"/>
                <a:sym typeface="Raleway"/>
              </a:rPr>
              <a:t>Elementary Programming MAY include:</a:t>
            </a:r>
            <a:endParaRPr sz="1300"/>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12" name="Google Shape;212;p22"/>
          <p:cNvSpPr txBox="1">
            <a:spLocks noGrp="1"/>
          </p:cNvSpPr>
          <p:nvPr>
            <p:ph type="body" idx="1"/>
          </p:nvPr>
        </p:nvSpPr>
        <p:spPr>
          <a:xfrm>
            <a:off x="621760" y="1516786"/>
            <a:ext cx="8075099" cy="3786299"/>
          </a:xfrm>
          <a:prstGeom prst="rect">
            <a:avLst/>
          </a:prstGeom>
          <a:noFill/>
          <a:ln>
            <a:noFill/>
          </a:ln>
        </p:spPr>
        <p:txBody>
          <a:bodyPr spcFirstLastPara="1" wrap="square" lIns="91425" tIns="91425" rIns="91425" bIns="91425" anchor="t" anchorCtr="0">
            <a:noAutofit/>
          </a:bodyPr>
          <a:lstStyle/>
          <a:p>
            <a:pPr marL="520700" marR="0" lvl="0" indent="-177800" algn="l" rtl="0">
              <a:lnSpc>
                <a:spcPct val="90000"/>
              </a:lnSpc>
              <a:spcBef>
                <a:spcPts val="0"/>
              </a:spcBef>
              <a:spcAft>
                <a:spcPts val="0"/>
              </a:spcAft>
              <a:buClr>
                <a:schemeClr val="dk2"/>
              </a:buClr>
              <a:buSzPts val="2800"/>
              <a:buFont typeface="Raleway"/>
              <a:buChar char="•"/>
            </a:pPr>
            <a:r>
              <a:rPr lang="en-US" sz="2800" b="0" i="0" u="none" strike="noStrike" cap="none">
                <a:solidFill>
                  <a:schemeClr val="dk2"/>
                </a:solidFill>
                <a:latin typeface="Raleway"/>
                <a:ea typeface="Raleway"/>
                <a:cs typeface="Raleway"/>
                <a:sym typeface="Raleway"/>
              </a:rPr>
              <a:t>Independent Study/Research</a:t>
            </a:r>
            <a:endParaRPr/>
          </a:p>
          <a:p>
            <a:pPr marL="520700" marR="0" lvl="0" indent="-177800" algn="l" rtl="0">
              <a:lnSpc>
                <a:spcPct val="90000"/>
              </a:lnSpc>
              <a:spcBef>
                <a:spcPts val="560"/>
              </a:spcBef>
              <a:spcAft>
                <a:spcPts val="0"/>
              </a:spcAft>
              <a:buClr>
                <a:schemeClr val="dk2"/>
              </a:buClr>
              <a:buSzPts val="2800"/>
              <a:buFont typeface="Raleway"/>
              <a:buChar char="•"/>
            </a:pPr>
            <a:r>
              <a:rPr lang="en-US" sz="2800" b="0" i="0" u="none" strike="noStrike" cap="none">
                <a:solidFill>
                  <a:schemeClr val="dk2"/>
                </a:solidFill>
                <a:latin typeface="Raleway"/>
                <a:ea typeface="Raleway"/>
                <a:cs typeface="Raleway"/>
                <a:sym typeface="Raleway"/>
              </a:rPr>
              <a:t>Flexible groups in the classroom </a:t>
            </a:r>
            <a:endParaRPr/>
          </a:p>
          <a:p>
            <a:pPr marL="520700" marR="0" lvl="0" indent="-177800" algn="l" rtl="0">
              <a:lnSpc>
                <a:spcPct val="90000"/>
              </a:lnSpc>
              <a:spcBef>
                <a:spcPts val="560"/>
              </a:spcBef>
              <a:spcAft>
                <a:spcPts val="0"/>
              </a:spcAft>
              <a:buClr>
                <a:schemeClr val="dk2"/>
              </a:buClr>
              <a:buSzPts val="2800"/>
              <a:buFont typeface="Raleway"/>
              <a:buChar char="•"/>
            </a:pPr>
            <a:r>
              <a:rPr lang="en-US" sz="2800" b="0" i="0" u="none" strike="noStrike" cap="none">
                <a:solidFill>
                  <a:schemeClr val="dk2"/>
                </a:solidFill>
                <a:latin typeface="Raleway"/>
                <a:ea typeface="Raleway"/>
                <a:cs typeface="Raleway"/>
                <a:sym typeface="Raleway"/>
              </a:rPr>
              <a:t>Testing out of a unit - compacting</a:t>
            </a:r>
            <a:endParaRPr/>
          </a:p>
          <a:p>
            <a:pPr marL="520700" marR="0" lvl="0" indent="-177800" algn="l" rtl="0">
              <a:lnSpc>
                <a:spcPct val="90000"/>
              </a:lnSpc>
              <a:spcBef>
                <a:spcPts val="560"/>
              </a:spcBef>
              <a:spcAft>
                <a:spcPts val="0"/>
              </a:spcAft>
              <a:buClr>
                <a:schemeClr val="dk2"/>
              </a:buClr>
              <a:buSzPts val="2800"/>
              <a:buFont typeface="Raleway"/>
              <a:buChar char="•"/>
            </a:pPr>
            <a:r>
              <a:rPr lang="en-US" sz="2800" b="0" i="0" u="none" strike="noStrike" cap="none">
                <a:solidFill>
                  <a:schemeClr val="dk2"/>
                </a:solidFill>
                <a:latin typeface="Raleway"/>
                <a:ea typeface="Raleway"/>
                <a:cs typeface="Raleway"/>
                <a:sym typeface="Raleway"/>
              </a:rPr>
              <a:t>Mentors</a:t>
            </a:r>
            <a:endParaRPr/>
          </a:p>
          <a:p>
            <a:pPr marL="520700" marR="0" lvl="0" indent="-177800" algn="l" rtl="0">
              <a:lnSpc>
                <a:spcPct val="90000"/>
              </a:lnSpc>
              <a:spcBef>
                <a:spcPts val="560"/>
              </a:spcBef>
              <a:spcAft>
                <a:spcPts val="0"/>
              </a:spcAft>
              <a:buClr>
                <a:schemeClr val="dk2"/>
              </a:buClr>
              <a:buSzPts val="2800"/>
              <a:buFont typeface="Raleway"/>
              <a:buChar char="•"/>
            </a:pPr>
            <a:r>
              <a:rPr lang="en-US" sz="2800" b="0" i="0" u="none" strike="noStrike" cap="none">
                <a:solidFill>
                  <a:schemeClr val="dk2"/>
                </a:solidFill>
                <a:latin typeface="Raleway"/>
                <a:ea typeface="Raleway"/>
                <a:cs typeface="Raleway"/>
                <a:sym typeface="Raleway"/>
              </a:rPr>
              <a:t>Enrichment activities in the classroom</a:t>
            </a:r>
            <a:endParaRPr/>
          </a:p>
          <a:p>
            <a:pPr marL="520700" marR="0" lvl="0" indent="-177800" algn="l" rtl="0">
              <a:lnSpc>
                <a:spcPct val="90000"/>
              </a:lnSpc>
              <a:spcBef>
                <a:spcPts val="560"/>
              </a:spcBef>
              <a:spcAft>
                <a:spcPts val="0"/>
              </a:spcAft>
              <a:buClr>
                <a:schemeClr val="dk2"/>
              </a:buClr>
              <a:buSzPts val="2800"/>
              <a:buFont typeface="Raleway"/>
              <a:buChar char="•"/>
            </a:pPr>
            <a:r>
              <a:rPr lang="en-US" sz="2800" b="0" i="0" u="none" strike="noStrike" cap="none">
                <a:solidFill>
                  <a:schemeClr val="dk2"/>
                </a:solidFill>
                <a:latin typeface="Raleway"/>
                <a:ea typeface="Raleway"/>
                <a:cs typeface="Raleway"/>
                <a:sym typeface="Raleway"/>
              </a:rPr>
              <a:t>Cluster groups</a:t>
            </a:r>
            <a:endParaRPr/>
          </a:p>
          <a:p>
            <a:pPr marL="520700" marR="0" lvl="0" indent="-177800" algn="l" rtl="0">
              <a:lnSpc>
                <a:spcPct val="90000"/>
              </a:lnSpc>
              <a:spcBef>
                <a:spcPts val="560"/>
              </a:spcBef>
              <a:spcAft>
                <a:spcPts val="0"/>
              </a:spcAft>
              <a:buClr>
                <a:schemeClr val="dk2"/>
              </a:buClr>
              <a:buSzPts val="2800"/>
              <a:buFont typeface="Raleway"/>
              <a:buChar char="•"/>
            </a:pPr>
            <a:r>
              <a:rPr lang="en-US" sz="2800" b="0" i="0" u="none" strike="noStrike" cap="none">
                <a:solidFill>
                  <a:schemeClr val="dk2"/>
                </a:solidFill>
                <a:latin typeface="Raleway"/>
                <a:ea typeface="Raleway"/>
                <a:cs typeface="Raleway"/>
                <a:sym typeface="Raleway"/>
              </a:rPr>
              <a:t>Specific classes</a:t>
            </a:r>
            <a:endParaRPr sz="2800" b="0" i="0" u="none" strike="noStrike" cap="none">
              <a:solidFill>
                <a:schemeClr val="dk2"/>
              </a:solidFill>
              <a:latin typeface="Raleway"/>
              <a:ea typeface="Raleway"/>
              <a:cs typeface="Raleway"/>
              <a:sym typeface="Raleway"/>
            </a:endParaRPr>
          </a:p>
          <a:p>
            <a:pPr marL="520700" marR="0" lvl="0" indent="-177800" algn="l" rtl="0">
              <a:lnSpc>
                <a:spcPct val="90000"/>
              </a:lnSpc>
              <a:spcBef>
                <a:spcPts val="560"/>
              </a:spcBef>
              <a:spcAft>
                <a:spcPts val="0"/>
              </a:spcAft>
              <a:buClr>
                <a:schemeClr val="dk2"/>
              </a:buClr>
              <a:buSzPts val="2800"/>
              <a:buFont typeface="Raleway"/>
              <a:buChar char="•"/>
            </a:pPr>
            <a:r>
              <a:rPr lang="en-US" sz="2800">
                <a:solidFill>
                  <a:schemeClr val="dk2"/>
                </a:solidFill>
                <a:latin typeface="Raleway"/>
                <a:ea typeface="Raleway"/>
                <a:cs typeface="Raleway"/>
                <a:sym typeface="Raleway"/>
              </a:rPr>
              <a:t>Assistance with social-emotional needs</a:t>
            </a:r>
            <a:endParaRPr sz="2800">
              <a:solidFill>
                <a:schemeClr val="dk2"/>
              </a:solidFill>
              <a:latin typeface="Raleway"/>
              <a:ea typeface="Raleway"/>
              <a:cs typeface="Raleway"/>
              <a:sym typeface="Raleway"/>
            </a:endParaRPr>
          </a:p>
          <a:p>
            <a:pPr marL="520700" marR="0" lvl="0" indent="-177800" algn="l" rtl="0">
              <a:lnSpc>
                <a:spcPct val="90000"/>
              </a:lnSpc>
              <a:spcBef>
                <a:spcPts val="560"/>
              </a:spcBef>
              <a:spcAft>
                <a:spcPts val="0"/>
              </a:spcAft>
              <a:buClr>
                <a:schemeClr val="dk2"/>
              </a:buClr>
              <a:buSzPts val="2800"/>
              <a:buFont typeface="Raleway"/>
              <a:buChar char="•"/>
            </a:pPr>
            <a:r>
              <a:rPr lang="en-US" sz="2800" b="0" i="0" u="none" strike="noStrike" cap="none">
                <a:solidFill>
                  <a:schemeClr val="dk2"/>
                </a:solidFill>
                <a:latin typeface="Raleway"/>
                <a:ea typeface="Raleway"/>
                <a:cs typeface="Raleway"/>
                <a:sym typeface="Raleway"/>
              </a:rPr>
              <a:t>Acceleration</a:t>
            </a:r>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3" name="Google Shape;213;p22"/>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214" name="Google Shape;214;p22"/>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3"/>
          <p:cNvSpPr txBox="1">
            <a:spLocks noGrp="1"/>
          </p:cNvSpPr>
          <p:nvPr>
            <p:ph type="title"/>
          </p:nvPr>
        </p:nvSpPr>
        <p:spPr>
          <a:xfrm>
            <a:off x="303296" y="833449"/>
            <a:ext cx="8537400" cy="69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000"/>
              <a:buFont typeface="Calibri"/>
              <a:buNone/>
            </a:pPr>
            <a:r>
              <a:rPr lang="en-US" sz="4000" b="0" i="0" u="none" strike="noStrike" cap="none">
                <a:solidFill>
                  <a:schemeClr val="dk1"/>
                </a:solidFill>
                <a:latin typeface="Raleway"/>
                <a:ea typeface="Raleway"/>
                <a:cs typeface="Raleway"/>
                <a:sym typeface="Raleway"/>
              </a:rPr>
              <a:t> </a:t>
            </a:r>
            <a:r>
              <a:rPr lang="en-US" sz="4200" b="0" i="0" u="none" strike="noStrike" cap="none">
                <a:solidFill>
                  <a:schemeClr val="dk1"/>
                </a:solidFill>
                <a:latin typeface="Raleway"/>
                <a:ea typeface="Raleway"/>
                <a:cs typeface="Raleway"/>
                <a:sym typeface="Raleway"/>
              </a:rPr>
              <a:t>ELP is NOT a one-(wo)man show!</a:t>
            </a:r>
            <a:endParaRPr sz="4200"/>
          </a:p>
        </p:txBody>
      </p:sp>
      <p:sp>
        <p:nvSpPr>
          <p:cNvPr id="222" name="Google Shape;222;p23"/>
          <p:cNvSpPr txBox="1">
            <a:spLocks noGrp="1"/>
          </p:cNvSpPr>
          <p:nvPr>
            <p:ph type="body" idx="1"/>
          </p:nvPr>
        </p:nvSpPr>
        <p:spPr>
          <a:xfrm>
            <a:off x="265233" y="1459055"/>
            <a:ext cx="8075099" cy="3786299"/>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200"/>
              <a:buFont typeface="Arial"/>
              <a:buNone/>
            </a:pPr>
            <a:endParaRPr sz="2200" b="0" i="0" u="none" strike="noStrike" cap="none">
              <a:solidFill>
                <a:schemeClr val="dk1"/>
              </a:solidFill>
              <a:latin typeface="Raleway"/>
              <a:ea typeface="Raleway"/>
              <a:cs typeface="Raleway"/>
              <a:sym typeface="Raleway"/>
            </a:endParaRPr>
          </a:p>
          <a:p>
            <a:pPr marL="742950" marR="0" lvl="1" indent="609600" algn="l" rtl="0">
              <a:lnSpc>
                <a:spcPct val="90000"/>
              </a:lnSpc>
              <a:spcBef>
                <a:spcPts val="480"/>
              </a:spcBef>
              <a:spcAft>
                <a:spcPts val="0"/>
              </a:spcAft>
              <a:buClr>
                <a:schemeClr val="dk1"/>
              </a:buClr>
              <a:buSzPts val="2200"/>
              <a:buFont typeface="Times New Roman"/>
              <a:buNone/>
            </a:pPr>
            <a:endParaRPr sz="2200" b="0" i="0" u="none" strike="noStrike" cap="none">
              <a:solidFill>
                <a:schemeClr val="dk1"/>
              </a:solidFill>
              <a:latin typeface="Raleway"/>
              <a:ea typeface="Raleway"/>
              <a:cs typeface="Raleway"/>
              <a:sym typeface="Raleway"/>
            </a:endParaRPr>
          </a:p>
          <a:p>
            <a:pPr marL="742950" marR="0" lvl="1" indent="0" algn="l" rtl="0">
              <a:lnSpc>
                <a:spcPct val="90000"/>
              </a:lnSpc>
              <a:spcBef>
                <a:spcPts val="480"/>
              </a:spcBef>
              <a:spcAft>
                <a:spcPts val="0"/>
              </a:spcAft>
              <a:buClr>
                <a:schemeClr val="dk1"/>
              </a:buClr>
              <a:buSzPts val="2800"/>
              <a:buFont typeface="Arial"/>
              <a:buNone/>
            </a:pPr>
            <a:r>
              <a:rPr lang="en-US" sz="2800" b="0" i="0" u="none" strike="noStrike" cap="none">
                <a:solidFill>
                  <a:schemeClr val="dk1"/>
                </a:solidFill>
                <a:latin typeface="Raleway"/>
                <a:ea typeface="Raleway"/>
                <a:cs typeface="Raleway"/>
                <a:sym typeface="Raleway"/>
              </a:rPr>
              <a:t>ELP services are NOT delivered ONLY by ELP staff and ONLY in the ELP room.  There are many qualified teachers who are providing the differentiation for students at all levels of service. Different children have different needs, so programming will NOT look the same for all children.</a:t>
            </a:r>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3" name="Google Shape;223;p23"/>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224" name="Google Shape;224;p23"/>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611560" y="188531"/>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endParaRPr sz="4400" b="0" i="0" u="none" strike="noStrike" cap="none">
              <a:solidFill>
                <a:schemeClr val="dk1"/>
              </a:solidFill>
              <a:latin typeface="Raleway"/>
              <a:ea typeface="Raleway"/>
              <a:cs typeface="Raleway"/>
              <a:sym typeface="Raleway"/>
            </a:endParaRPr>
          </a:p>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Program Goals</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52" name="Google Shape;52;p6"/>
          <p:cNvSpPr txBox="1">
            <a:spLocks noGrp="1"/>
          </p:cNvSpPr>
          <p:nvPr>
            <p:ph type="body" idx="1"/>
          </p:nvPr>
        </p:nvSpPr>
        <p:spPr>
          <a:xfrm>
            <a:off x="66425" y="1285850"/>
            <a:ext cx="9003000" cy="3786300"/>
          </a:xfrm>
          <a:prstGeom prst="rect">
            <a:avLst/>
          </a:prstGeom>
          <a:noFill/>
          <a:ln>
            <a:noFill/>
          </a:ln>
        </p:spPr>
        <p:txBody>
          <a:bodyPr spcFirstLastPara="1" wrap="square" lIns="91425" tIns="91425" rIns="91425" bIns="91425" anchor="t" anchorCtr="0">
            <a:noAutofit/>
          </a:bodyPr>
          <a:lstStyle/>
          <a:p>
            <a:pPr marL="495300" marR="0" lvl="0" indent="-152400" algn="l" rtl="0">
              <a:lnSpc>
                <a:spcPct val="90000"/>
              </a:lnSpc>
              <a:spcBef>
                <a:spcPts val="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To meet the needs of high ability students in the areas of :</a:t>
            </a:r>
            <a:endParaRPr/>
          </a:p>
          <a:p>
            <a:pPr marL="342900" marR="0" lvl="0" indent="0" algn="l" rtl="0">
              <a:lnSpc>
                <a:spcPct val="90000"/>
              </a:lnSpc>
              <a:spcBef>
                <a:spcPts val="0"/>
              </a:spcBef>
              <a:spcAft>
                <a:spcPts val="0"/>
              </a:spcAft>
              <a:buClr>
                <a:schemeClr val="dk2"/>
              </a:buClr>
              <a:buSzPts val="1200"/>
              <a:buFont typeface="Arial"/>
              <a:buNone/>
            </a:pPr>
            <a:endParaRPr sz="1200" b="0" i="0" u="none" strike="noStrike" cap="none">
              <a:solidFill>
                <a:schemeClr val="dk2"/>
              </a:solidFill>
              <a:latin typeface="Raleway"/>
              <a:ea typeface="Raleway"/>
              <a:cs typeface="Raleway"/>
              <a:sym typeface="Raleway"/>
            </a:endParaRPr>
          </a:p>
          <a:p>
            <a:pPr marL="1327150" marR="0" lvl="1" indent="-584200" algn="l" rtl="0">
              <a:lnSpc>
                <a:spcPct val="90000"/>
              </a:lnSpc>
              <a:spcBef>
                <a:spcPts val="400"/>
              </a:spcBef>
              <a:spcAft>
                <a:spcPts val="0"/>
              </a:spcAft>
              <a:buClr>
                <a:schemeClr val="dk2"/>
              </a:buClr>
              <a:buSzPts val="2000"/>
              <a:buFont typeface="Raleway"/>
              <a:buChar char="–"/>
            </a:pPr>
            <a:r>
              <a:rPr lang="en-US" sz="2000" b="0" i="0" u="none" strike="noStrike" cap="none">
                <a:solidFill>
                  <a:schemeClr val="dk2"/>
                </a:solidFill>
                <a:latin typeface="Raleway"/>
                <a:ea typeface="Raleway"/>
                <a:cs typeface="Raleway"/>
                <a:sym typeface="Raleway"/>
              </a:rPr>
              <a:t>critical thinking </a:t>
            </a:r>
            <a:endParaRPr/>
          </a:p>
          <a:p>
            <a:pPr marL="1327150" marR="0" lvl="1" indent="-584200" algn="l" rtl="0">
              <a:lnSpc>
                <a:spcPct val="90000"/>
              </a:lnSpc>
              <a:spcBef>
                <a:spcPts val="400"/>
              </a:spcBef>
              <a:spcAft>
                <a:spcPts val="0"/>
              </a:spcAft>
              <a:buClr>
                <a:schemeClr val="dk2"/>
              </a:buClr>
              <a:buSzPts val="2000"/>
              <a:buFont typeface="Raleway"/>
              <a:buChar char="–"/>
            </a:pPr>
            <a:r>
              <a:rPr lang="en-US" sz="2000" b="0" i="0" u="none" strike="noStrike" cap="none">
                <a:solidFill>
                  <a:schemeClr val="dk2"/>
                </a:solidFill>
                <a:latin typeface="Raleway"/>
                <a:ea typeface="Raleway"/>
                <a:cs typeface="Raleway"/>
                <a:sym typeface="Raleway"/>
              </a:rPr>
              <a:t>creative problem solving</a:t>
            </a:r>
            <a:endParaRPr/>
          </a:p>
          <a:p>
            <a:pPr marL="1327150" marR="0" lvl="1" indent="-584200" algn="l" rtl="0">
              <a:lnSpc>
                <a:spcPct val="90000"/>
              </a:lnSpc>
              <a:spcBef>
                <a:spcPts val="400"/>
              </a:spcBef>
              <a:spcAft>
                <a:spcPts val="0"/>
              </a:spcAft>
              <a:buClr>
                <a:schemeClr val="dk2"/>
              </a:buClr>
              <a:buSzPts val="2000"/>
              <a:buFont typeface="Raleway"/>
              <a:buChar char="–"/>
            </a:pPr>
            <a:r>
              <a:rPr lang="en-US" sz="2000" b="0" i="0" u="none" strike="noStrike" cap="none">
                <a:solidFill>
                  <a:schemeClr val="dk2"/>
                </a:solidFill>
                <a:latin typeface="Raleway"/>
                <a:ea typeface="Raleway"/>
                <a:cs typeface="Raleway"/>
                <a:sym typeface="Raleway"/>
              </a:rPr>
              <a:t>research</a:t>
            </a:r>
            <a:endParaRPr/>
          </a:p>
          <a:p>
            <a:pPr marL="1327150" marR="0" lvl="1" indent="-584200" algn="l" rtl="0">
              <a:lnSpc>
                <a:spcPct val="90000"/>
              </a:lnSpc>
              <a:spcBef>
                <a:spcPts val="400"/>
              </a:spcBef>
              <a:spcAft>
                <a:spcPts val="0"/>
              </a:spcAft>
              <a:buClr>
                <a:schemeClr val="dk2"/>
              </a:buClr>
              <a:buSzPts val="2000"/>
              <a:buFont typeface="Raleway"/>
              <a:buChar char="–"/>
            </a:pPr>
            <a:r>
              <a:rPr lang="en-US" sz="2000" b="0" i="0" u="none" strike="noStrike" cap="none">
                <a:solidFill>
                  <a:schemeClr val="dk2"/>
                </a:solidFill>
                <a:latin typeface="Raleway"/>
                <a:ea typeface="Raleway"/>
                <a:cs typeface="Raleway"/>
                <a:sym typeface="Raleway"/>
              </a:rPr>
              <a:t>communication </a:t>
            </a:r>
            <a:endParaRPr/>
          </a:p>
          <a:p>
            <a:pPr marL="1327150" marR="0" lvl="1" indent="-584200" algn="l" rtl="0">
              <a:lnSpc>
                <a:spcPct val="90000"/>
              </a:lnSpc>
              <a:spcBef>
                <a:spcPts val="400"/>
              </a:spcBef>
              <a:spcAft>
                <a:spcPts val="0"/>
              </a:spcAft>
              <a:buClr>
                <a:schemeClr val="dk2"/>
              </a:buClr>
              <a:buSzPts val="2000"/>
              <a:buFont typeface="Raleway"/>
              <a:buChar char="–"/>
            </a:pPr>
            <a:r>
              <a:rPr lang="en-US" sz="2000" b="0" i="0" u="none" strike="noStrike" cap="none">
                <a:solidFill>
                  <a:schemeClr val="dk2"/>
                </a:solidFill>
                <a:latin typeface="Raleway"/>
                <a:ea typeface="Raleway"/>
                <a:cs typeface="Raleway"/>
                <a:sym typeface="Raleway"/>
              </a:rPr>
              <a:t>affective concerns</a:t>
            </a:r>
            <a:endParaRPr/>
          </a:p>
          <a:p>
            <a:pPr marL="1327150" marR="0" lvl="1" indent="-584200" algn="l" rtl="0">
              <a:lnSpc>
                <a:spcPct val="90000"/>
              </a:lnSpc>
              <a:spcBef>
                <a:spcPts val="400"/>
              </a:spcBef>
              <a:spcAft>
                <a:spcPts val="0"/>
              </a:spcAft>
              <a:buClr>
                <a:schemeClr val="dk2"/>
              </a:buClr>
              <a:buSzPts val="2000"/>
              <a:buFont typeface="Raleway"/>
              <a:buChar char="–"/>
            </a:pPr>
            <a:r>
              <a:rPr lang="en-US" sz="2000" b="0" i="0" u="none" strike="noStrike" cap="none">
                <a:solidFill>
                  <a:schemeClr val="dk2"/>
                </a:solidFill>
                <a:latin typeface="Raleway"/>
                <a:ea typeface="Raleway"/>
                <a:cs typeface="Raleway"/>
                <a:sym typeface="Raleway"/>
              </a:rPr>
              <a:t>real life problems  </a:t>
            </a:r>
            <a:endParaRPr/>
          </a:p>
          <a:p>
            <a:pPr marL="342900" marR="0" lvl="0" indent="152400" algn="l" rtl="0">
              <a:lnSpc>
                <a:spcPct val="90000"/>
              </a:lnSpc>
              <a:spcBef>
                <a:spcPts val="480"/>
              </a:spcBef>
              <a:spcAft>
                <a:spcPts val="0"/>
              </a:spcAft>
              <a:buClr>
                <a:schemeClr val="dk1"/>
              </a:buClr>
              <a:buSzPts val="2400"/>
              <a:buFont typeface="Times New Roman"/>
              <a:buNone/>
            </a:pPr>
            <a:endParaRPr sz="2400" b="0" i="0" u="none" strike="noStrike" cap="none">
              <a:solidFill>
                <a:schemeClr val="dk2"/>
              </a:solidFill>
              <a:latin typeface="Raleway"/>
              <a:ea typeface="Raleway"/>
              <a:cs typeface="Raleway"/>
              <a:sym typeface="Raleway"/>
            </a:endParaRPr>
          </a:p>
          <a:p>
            <a:pPr marL="519113" marR="0" lvl="0" indent="-173037" algn="l" rtl="0">
              <a:lnSpc>
                <a:spcPct val="90000"/>
              </a:lnSpc>
              <a:spcBef>
                <a:spcPts val="48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Students have different levels of abilities and their needs should be met in different ways.</a:t>
            </a:r>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 name="Google Shape;53;p6"/>
          <p:cNvPicPr preferRelativeResize="0"/>
          <p:nvPr/>
        </p:nvPicPr>
        <p:blipFill rotWithShape="1">
          <a:blip r:embed="rId3">
            <a:alphaModFix amt="85000"/>
          </a:blip>
          <a:srcRect l="6750" t="205429" r="-6749" b="-205429"/>
          <a:stretch/>
        </p:blipFill>
        <p:spPr>
          <a:xfrm>
            <a:off x="7415900" y="5563600"/>
            <a:ext cx="1653651" cy="1164126"/>
          </a:xfrm>
          <a:prstGeom prst="rect">
            <a:avLst/>
          </a:prstGeom>
          <a:noFill/>
          <a:ln>
            <a:noFill/>
          </a:ln>
        </p:spPr>
      </p:pic>
      <p:sp>
        <p:nvSpPr>
          <p:cNvPr id="54" name="Google Shape;54;p6"/>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chemeClr val="dk1"/>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pic>
        <p:nvPicPr>
          <p:cNvPr id="55" name="Google Shape;55;p6"/>
          <p:cNvPicPr preferRelativeResize="0"/>
          <p:nvPr/>
        </p:nvPicPr>
        <p:blipFill rotWithShape="1">
          <a:blip r:embed="rId3">
            <a:alphaModFix amt="85000"/>
          </a:blip>
          <a:srcRect/>
          <a:stretch/>
        </p:blipFill>
        <p:spPr>
          <a:xfrm>
            <a:off x="7415900" y="5693874"/>
            <a:ext cx="1653651" cy="1164126"/>
          </a:xfrm>
          <a:prstGeom prst="rect">
            <a:avLst/>
          </a:prstGeom>
          <a:noFill/>
          <a:ln>
            <a:noFill/>
          </a:ln>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4"/>
          <p:cNvSpPr txBox="1">
            <a:spLocks noGrp="1"/>
          </p:cNvSpPr>
          <p:nvPr>
            <p:ph type="title"/>
          </p:nvPr>
        </p:nvSpPr>
        <p:spPr>
          <a:xfrm>
            <a:off x="611560" y="489955"/>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000FF"/>
              </a:buClr>
              <a:buSzPts val="1100"/>
              <a:buFont typeface="Calibri"/>
              <a:buNone/>
            </a:pPr>
            <a:r>
              <a:rPr lang="en-US" sz="4400" i="0" u="none" strike="noStrike" cap="none">
                <a:solidFill>
                  <a:srgbClr val="000000"/>
                </a:solidFill>
                <a:latin typeface="Raleway"/>
                <a:ea typeface="Raleway"/>
                <a:cs typeface="Raleway"/>
                <a:sym typeface="Raleway"/>
              </a:rPr>
              <a:t>ELP in Grades K-2</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32" name="Google Shape;232;p24"/>
          <p:cNvSpPr txBox="1">
            <a:spLocks noGrp="1"/>
          </p:cNvSpPr>
          <p:nvPr>
            <p:ph type="body" idx="1"/>
          </p:nvPr>
        </p:nvSpPr>
        <p:spPr>
          <a:xfrm>
            <a:off x="611560" y="1285861"/>
            <a:ext cx="8075099" cy="3786299"/>
          </a:xfrm>
          <a:prstGeom prst="rect">
            <a:avLst/>
          </a:prstGeom>
          <a:noFill/>
          <a:ln>
            <a:noFill/>
          </a:ln>
        </p:spPr>
        <p:txBody>
          <a:bodyPr spcFirstLastPara="1" wrap="square" lIns="91425" tIns="91425" rIns="91425" bIns="91425" anchor="t" anchorCtr="0">
            <a:noAutofit/>
          </a:bodyPr>
          <a:lstStyle/>
          <a:p>
            <a:pPr marL="1352550" marR="0" lvl="1" indent="-609600" algn="l" rtl="0">
              <a:lnSpc>
                <a:spcPct val="100000"/>
              </a:lnSpc>
              <a:spcBef>
                <a:spcPts val="0"/>
              </a:spcBef>
              <a:spcAft>
                <a:spcPts val="0"/>
              </a:spcAft>
              <a:buClr>
                <a:schemeClr val="dk1"/>
              </a:buClr>
              <a:buSzPts val="2600"/>
              <a:buFont typeface="Raleway"/>
              <a:buChar char="–"/>
            </a:pPr>
            <a:r>
              <a:rPr lang="en-US" sz="2600" b="0" i="0" u="none" strike="noStrike" cap="none">
                <a:solidFill>
                  <a:schemeClr val="dk1"/>
                </a:solidFill>
                <a:latin typeface="Raleway"/>
                <a:ea typeface="Raleway"/>
                <a:cs typeface="Raleway"/>
                <a:sym typeface="Raleway"/>
              </a:rPr>
              <a:t>Generally, primary students are not pulled out of the classroom.</a:t>
            </a:r>
            <a:endParaRPr/>
          </a:p>
          <a:p>
            <a:pPr marL="742950" marR="0" lvl="1" indent="457200" algn="l" rtl="0">
              <a:lnSpc>
                <a:spcPct val="100000"/>
              </a:lnSpc>
              <a:spcBef>
                <a:spcPts val="480"/>
              </a:spcBef>
              <a:spcAft>
                <a:spcPts val="0"/>
              </a:spcAft>
              <a:buClr>
                <a:schemeClr val="dk1"/>
              </a:buClr>
              <a:buSzPts val="1000"/>
              <a:buFont typeface="Calibri"/>
              <a:buNone/>
            </a:pPr>
            <a:endParaRPr sz="1000" b="0" i="0" u="none" strike="noStrike" cap="none">
              <a:solidFill>
                <a:schemeClr val="dk1"/>
              </a:solidFill>
              <a:latin typeface="Raleway"/>
              <a:ea typeface="Raleway"/>
              <a:cs typeface="Raleway"/>
              <a:sym typeface="Raleway"/>
            </a:endParaRPr>
          </a:p>
          <a:p>
            <a:pPr marL="1352550" marR="0" lvl="1" indent="-609600" algn="l" rtl="0">
              <a:lnSpc>
                <a:spcPct val="100000"/>
              </a:lnSpc>
              <a:spcBef>
                <a:spcPts val="480"/>
              </a:spcBef>
              <a:spcAft>
                <a:spcPts val="0"/>
              </a:spcAft>
              <a:buClr>
                <a:schemeClr val="dk1"/>
              </a:buClr>
              <a:buSzPts val="2600"/>
              <a:buFont typeface="Raleway"/>
              <a:buChar char="–"/>
            </a:pPr>
            <a:r>
              <a:rPr lang="en-US" sz="2600" b="0" i="0" u="none" strike="noStrike" cap="none">
                <a:solidFill>
                  <a:schemeClr val="dk1"/>
                </a:solidFill>
                <a:latin typeface="Raleway"/>
                <a:ea typeface="Raleway"/>
                <a:cs typeface="Raleway"/>
                <a:sym typeface="Raleway"/>
              </a:rPr>
              <a:t>The ELP teacher collaborates and consults with primary teachers to develop classroom extensions and enrichment.</a:t>
            </a:r>
            <a:endParaRPr/>
          </a:p>
          <a:p>
            <a:pPr marL="0" marR="0" lvl="0" indent="0" algn="l" rtl="0">
              <a:lnSpc>
                <a:spcPct val="100000"/>
              </a:lnSpc>
              <a:spcBef>
                <a:spcPts val="480"/>
              </a:spcBef>
              <a:spcAft>
                <a:spcPts val="0"/>
              </a:spcAft>
              <a:buClr>
                <a:schemeClr val="dk1"/>
              </a:buClr>
              <a:buSzPts val="2400"/>
              <a:buFont typeface="Arial"/>
              <a:buNone/>
            </a:pPr>
            <a:endParaRPr sz="2400" i="0" u="none" strike="noStrike" cap="none">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chemeClr val="dk1"/>
              </a:buClr>
              <a:buSzPts val="450"/>
              <a:buFont typeface="Comic Sans MS"/>
              <a:buNone/>
            </a:pPr>
            <a:r>
              <a:rPr lang="en-US" sz="1800" i="1" u="none" strike="noStrike" cap="none">
                <a:solidFill>
                  <a:schemeClr val="dk1"/>
                </a:solidFill>
                <a:latin typeface="Raleway"/>
                <a:ea typeface="Raleway"/>
                <a:cs typeface="Raleway"/>
                <a:sym typeface="Raleway"/>
              </a:rPr>
              <a:t>This does not mean your child will never be involved with a small group working with the ELP staff; however, this is not a common occurrence for most of the year in primary grades.</a:t>
            </a:r>
            <a:endParaRPr>
              <a:latin typeface="Raleway"/>
              <a:ea typeface="Raleway"/>
              <a:cs typeface="Raleway"/>
              <a:sym typeface="Raleway"/>
            </a:endParaRPr>
          </a:p>
          <a:p>
            <a:pPr marL="0" marR="0" lvl="0" indent="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Raleway"/>
              <a:ea typeface="Raleway"/>
              <a:cs typeface="Raleway"/>
              <a:sym typeface="Raleway"/>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3" name="Google Shape;233;p24"/>
          <p:cNvPicPr preferRelativeResize="0"/>
          <p:nvPr/>
        </p:nvPicPr>
        <p:blipFill rotWithShape="1">
          <a:blip r:embed="rId3">
            <a:alphaModFix amt="85000"/>
          </a:blip>
          <a:srcRect/>
          <a:stretch/>
        </p:blipFill>
        <p:spPr>
          <a:xfrm>
            <a:off x="7328175" y="5693875"/>
            <a:ext cx="1653651" cy="1164126"/>
          </a:xfrm>
          <a:prstGeom prst="rect">
            <a:avLst/>
          </a:prstGeom>
          <a:noFill/>
          <a:ln>
            <a:noFill/>
          </a:ln>
        </p:spPr>
      </p:pic>
      <p:pic>
        <p:nvPicPr>
          <p:cNvPr id="234" name="Google Shape;234;p24"/>
          <p:cNvPicPr preferRelativeResize="0"/>
          <p:nvPr/>
        </p:nvPicPr>
        <p:blipFill rotWithShape="1">
          <a:blip r:embed="rId4">
            <a:alphaModFix/>
          </a:blip>
          <a:srcRect/>
          <a:stretch/>
        </p:blipFill>
        <p:spPr>
          <a:xfrm>
            <a:off x="0" y="5165474"/>
            <a:ext cx="2960324" cy="1692525"/>
          </a:xfrm>
          <a:prstGeom prst="rect">
            <a:avLst/>
          </a:prstGeom>
          <a:noFill/>
          <a:ln>
            <a:noFill/>
          </a:ln>
        </p:spPr>
      </p:pic>
      <p:sp>
        <p:nvSpPr>
          <p:cNvPr id="235" name="Google Shape;235;p24"/>
          <p:cNvSpPr txBox="1"/>
          <p:nvPr/>
        </p:nvSpPr>
        <p:spPr>
          <a:xfrm>
            <a:off x="2960325" y="6298650"/>
            <a:ext cx="2158800" cy="37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Raleway"/>
              <a:buNone/>
            </a:pPr>
            <a:r>
              <a:rPr lang="en-US" sz="700" b="0" i="0" u="none" strike="noStrike" cap="none">
                <a:solidFill>
                  <a:srgbClr val="000000"/>
                </a:solidFill>
                <a:latin typeface="Raleway"/>
                <a:ea typeface="Raleway"/>
                <a:cs typeface="Raleway"/>
                <a:sym typeface="Raleway"/>
              </a:rPr>
              <a:t>"Explore PBS." </a:t>
            </a:r>
            <a:r>
              <a:rPr lang="en-US" sz="700" b="0" i="1" u="none" strike="noStrike" cap="none">
                <a:solidFill>
                  <a:srgbClr val="000000"/>
                </a:solidFill>
                <a:latin typeface="Raleway"/>
                <a:ea typeface="Raleway"/>
                <a:cs typeface="Raleway"/>
                <a:sym typeface="Raleway"/>
              </a:rPr>
              <a:t>PBS</a:t>
            </a:r>
            <a:r>
              <a:rPr lang="en-US" sz="700" b="0" i="0" u="none" strike="noStrike" cap="none">
                <a:solidFill>
                  <a:srgbClr val="000000"/>
                </a:solidFill>
                <a:latin typeface="Raleway"/>
                <a:ea typeface="Raleway"/>
                <a:cs typeface="Raleway"/>
                <a:sym typeface="Raleway"/>
              </a:rPr>
              <a:t>. PBS, n.d. Web. 19 Aug. 2015.</a:t>
            </a:r>
            <a:endParaRPr/>
          </a:p>
          <a:p>
            <a:pPr marL="0" marR="0" lvl="0" indent="0" algn="l" rtl="0">
              <a:lnSpc>
                <a:spcPct val="100000"/>
              </a:lnSpc>
              <a:spcBef>
                <a:spcPts val="0"/>
              </a:spcBef>
              <a:spcAft>
                <a:spcPts val="0"/>
              </a:spcAft>
              <a:buClr>
                <a:srgbClr val="000000"/>
              </a:buClr>
              <a:buSzPts val="700"/>
              <a:buFont typeface="Raleway"/>
              <a:buNone/>
            </a:pPr>
            <a:r>
              <a:rPr lang="en-US" sz="700" b="0" i="0" u="sng" strike="noStrike" cap="none">
                <a:solidFill>
                  <a:schemeClr val="hlink"/>
                </a:solidFill>
                <a:latin typeface="Raleway"/>
                <a:ea typeface="Raleway"/>
                <a:cs typeface="Raleway"/>
                <a:sym typeface="Raleway"/>
                <a:hlinkClick r:id="rId5"/>
              </a:rPr>
              <a:t>www.pbs.org</a:t>
            </a:r>
            <a:endParaRPr/>
          </a:p>
        </p:txBody>
      </p:sp>
      <p:sp>
        <p:nvSpPr>
          <p:cNvPr id="236" name="Google Shape;236;p24"/>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6"/>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6"/>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txBox="1">
            <a:spLocks noGrp="1"/>
          </p:cNvSpPr>
          <p:nvPr>
            <p:ph type="title"/>
          </p:nvPr>
        </p:nvSpPr>
        <p:spPr>
          <a:xfrm>
            <a:off x="611560" y="705544"/>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8000FF"/>
              </a:buClr>
              <a:buSzPts val="1100"/>
              <a:buFont typeface="Calibri"/>
              <a:buNone/>
            </a:pPr>
            <a:r>
              <a:rPr lang="en-US" sz="4400" i="0" u="none" strike="noStrike" cap="none">
                <a:solidFill>
                  <a:srgbClr val="000000"/>
                </a:solidFill>
                <a:latin typeface="Raleway"/>
                <a:ea typeface="Raleway"/>
                <a:cs typeface="Raleway"/>
                <a:sym typeface="Raleway"/>
              </a:rPr>
              <a:t>ELP in Grades K-2 </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44" name="Google Shape;244;p25"/>
          <p:cNvSpPr txBox="1">
            <a:spLocks noGrp="1"/>
          </p:cNvSpPr>
          <p:nvPr>
            <p:ph type="body" idx="1"/>
          </p:nvPr>
        </p:nvSpPr>
        <p:spPr>
          <a:xfrm>
            <a:off x="606460" y="1435351"/>
            <a:ext cx="8075100" cy="4539000"/>
          </a:xfrm>
          <a:prstGeom prst="rect">
            <a:avLst/>
          </a:prstGeom>
          <a:noFill/>
          <a:ln>
            <a:noFill/>
          </a:ln>
        </p:spPr>
        <p:txBody>
          <a:bodyPr spcFirstLastPara="1" wrap="square" lIns="91425" tIns="91425" rIns="91425" bIns="91425" anchor="t" anchorCtr="0">
            <a:noAutofit/>
          </a:bodyPr>
          <a:lstStyle/>
          <a:p>
            <a:pPr marL="520700" marR="0" lvl="0" indent="-177800" algn="l" rtl="0">
              <a:lnSpc>
                <a:spcPct val="90000"/>
              </a:lnSpc>
              <a:spcBef>
                <a:spcPts val="0"/>
              </a:spcBef>
              <a:spcAft>
                <a:spcPts val="0"/>
              </a:spcAft>
              <a:buClr>
                <a:schemeClr val="dk1"/>
              </a:buClr>
              <a:buSzPts val="2600"/>
              <a:buFont typeface="Raleway"/>
              <a:buChar char="•"/>
            </a:pPr>
            <a:r>
              <a:rPr lang="en-US" sz="2600" b="0" i="0" u="none" strike="noStrike" cap="none">
                <a:solidFill>
                  <a:schemeClr val="dk1"/>
                </a:solidFill>
                <a:latin typeface="Raleway"/>
                <a:ea typeface="Raleway"/>
                <a:cs typeface="Raleway"/>
                <a:sym typeface="Raleway"/>
              </a:rPr>
              <a:t>As the school year progresses, ELP staff may form small groups for the purpose of identification of needs and getting to know the children personally, and could be within the classroom. </a:t>
            </a:r>
            <a:br>
              <a:rPr lang="en-US"/>
            </a:br>
            <a:endParaRPr sz="800" b="0" i="0" u="none" strike="noStrike" cap="none">
              <a:solidFill>
                <a:schemeClr val="dk1"/>
              </a:solidFill>
              <a:latin typeface="Raleway"/>
              <a:ea typeface="Raleway"/>
              <a:cs typeface="Raleway"/>
              <a:sym typeface="Raleway"/>
            </a:endParaRPr>
          </a:p>
          <a:p>
            <a:pPr marL="520700" marR="0" lvl="0" indent="-177800" algn="l" rtl="0">
              <a:lnSpc>
                <a:spcPct val="90000"/>
              </a:lnSpc>
              <a:spcBef>
                <a:spcPts val="560"/>
              </a:spcBef>
              <a:spcAft>
                <a:spcPts val="0"/>
              </a:spcAft>
              <a:buClr>
                <a:schemeClr val="dk1"/>
              </a:buClr>
              <a:buSzPts val="2600"/>
              <a:buFont typeface="Raleway"/>
              <a:buChar char="•"/>
            </a:pPr>
            <a:r>
              <a:rPr lang="en-US" sz="2600" b="0" i="0" u="none" strike="noStrike" cap="none">
                <a:solidFill>
                  <a:schemeClr val="dk1"/>
                </a:solidFill>
                <a:latin typeface="Raleway"/>
                <a:ea typeface="Raleway"/>
                <a:cs typeface="Raleway"/>
                <a:sym typeface="Raleway"/>
              </a:rPr>
              <a:t>Some children are placed on a level of service because of extreme differences in needs.  Classroom teachers, to a great extent, handle most programming in the classroom.</a:t>
            </a:r>
            <a:br>
              <a:rPr lang="en-US" sz="2600" b="0" i="0" u="none" strike="noStrike" cap="none">
                <a:solidFill>
                  <a:schemeClr val="dk1"/>
                </a:solidFill>
                <a:latin typeface="Raleway"/>
                <a:ea typeface="Raleway"/>
                <a:cs typeface="Raleway"/>
                <a:sym typeface="Raleway"/>
              </a:rPr>
            </a:br>
            <a:endParaRPr sz="800" b="0" i="0" u="none" strike="noStrike" cap="none">
              <a:solidFill>
                <a:schemeClr val="dk1"/>
              </a:solidFill>
              <a:latin typeface="Raleway"/>
              <a:ea typeface="Raleway"/>
              <a:cs typeface="Raleway"/>
              <a:sym typeface="Raleway"/>
            </a:endParaRPr>
          </a:p>
          <a:p>
            <a:pPr marL="520700" marR="0" lvl="0" indent="-177800" algn="l" rtl="0">
              <a:lnSpc>
                <a:spcPct val="90000"/>
              </a:lnSpc>
              <a:spcBef>
                <a:spcPts val="560"/>
              </a:spcBef>
              <a:spcAft>
                <a:spcPts val="0"/>
              </a:spcAft>
              <a:buClr>
                <a:schemeClr val="dk1"/>
              </a:buClr>
              <a:buSzPts val="2400"/>
              <a:buFont typeface="Raleway"/>
              <a:buChar char="•"/>
            </a:pPr>
            <a:r>
              <a:rPr lang="en-US" sz="2400" b="0" i="0" u="none" strike="noStrike" cap="none">
                <a:solidFill>
                  <a:schemeClr val="dk1"/>
                </a:solidFill>
                <a:latin typeface="Raleway"/>
                <a:ea typeface="Raleway"/>
                <a:cs typeface="Raleway"/>
                <a:sym typeface="Raleway"/>
              </a:rPr>
              <a:t>Assistance with social-emotional needs</a:t>
            </a:r>
            <a:endParaRPr/>
          </a:p>
          <a:p>
            <a:pPr marL="520700" marR="0" lvl="0" indent="-12700" algn="l" rtl="0">
              <a:lnSpc>
                <a:spcPct val="90000"/>
              </a:lnSpc>
              <a:spcBef>
                <a:spcPts val="560"/>
              </a:spcBef>
              <a:spcAft>
                <a:spcPts val="0"/>
              </a:spcAft>
              <a:buClr>
                <a:schemeClr val="dk1"/>
              </a:buClr>
              <a:buSzPts val="2600"/>
              <a:buFont typeface="Raleway"/>
              <a:buNone/>
            </a:pPr>
            <a:endParaRPr sz="2600" b="0" i="0" u="none" strike="noStrike" cap="none">
              <a:solidFill>
                <a:schemeClr val="dk1"/>
              </a:solidFill>
              <a:latin typeface="Raleway"/>
              <a:ea typeface="Raleway"/>
              <a:cs typeface="Raleway"/>
              <a:sym typeface="Raleway"/>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5" name="Google Shape;245;p25"/>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246" name="Google Shape;246;p25"/>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6"/>
          <p:cNvSpPr txBox="1">
            <a:spLocks noGrp="1"/>
          </p:cNvSpPr>
          <p:nvPr>
            <p:ph type="title"/>
          </p:nvPr>
        </p:nvSpPr>
        <p:spPr>
          <a:xfrm>
            <a:off x="611560" y="889861"/>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i="0" u="none" strike="noStrike" cap="none">
                <a:solidFill>
                  <a:schemeClr val="dk1"/>
                </a:solidFill>
                <a:latin typeface="Raleway"/>
                <a:ea typeface="Raleway"/>
                <a:cs typeface="Raleway"/>
                <a:sym typeface="Raleway"/>
              </a:rPr>
              <a:t>ELP in Grade 3-5</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54" name="Google Shape;254;p26"/>
          <p:cNvSpPr txBox="1">
            <a:spLocks noGrp="1"/>
          </p:cNvSpPr>
          <p:nvPr>
            <p:ph type="body" idx="1"/>
          </p:nvPr>
        </p:nvSpPr>
        <p:spPr>
          <a:xfrm>
            <a:off x="611560" y="2138501"/>
            <a:ext cx="8075099" cy="3786299"/>
          </a:xfrm>
          <a:prstGeom prst="rect">
            <a:avLst/>
          </a:prstGeom>
          <a:noFill/>
          <a:ln>
            <a:noFill/>
          </a:ln>
        </p:spPr>
        <p:txBody>
          <a:bodyPr spcFirstLastPara="1" wrap="square" lIns="91425" tIns="91425" rIns="91425" bIns="91425" anchor="t" anchorCtr="0">
            <a:noAutofit/>
          </a:bodyPr>
          <a:lstStyle/>
          <a:p>
            <a:pPr marL="520700" marR="0" lvl="0" indent="-177800" algn="l" rtl="0">
              <a:lnSpc>
                <a:spcPct val="90000"/>
              </a:lnSpc>
              <a:spcBef>
                <a:spcPts val="0"/>
              </a:spcBef>
              <a:spcAft>
                <a:spcPts val="0"/>
              </a:spcAft>
              <a:buClr>
                <a:schemeClr val="dk1"/>
              </a:buClr>
              <a:buSzPts val="2600"/>
              <a:buFont typeface="Raleway"/>
              <a:buChar char="•"/>
            </a:pPr>
            <a:r>
              <a:rPr lang="en-US" sz="2600" b="0" i="0" u="none" strike="noStrike" cap="none">
                <a:solidFill>
                  <a:schemeClr val="dk1"/>
                </a:solidFill>
                <a:latin typeface="Raleway"/>
                <a:ea typeface="Raleway"/>
                <a:cs typeface="Raleway"/>
                <a:sym typeface="Raleway"/>
              </a:rPr>
              <a:t>Parents of Strength Area students can expect that most of their child's academic needs will be met by the classroom teacher.</a:t>
            </a:r>
            <a:endParaRPr/>
          </a:p>
          <a:p>
            <a:pPr marL="342900" marR="0" lvl="0" indent="0" algn="l" rtl="0">
              <a:lnSpc>
                <a:spcPct val="90000"/>
              </a:lnSpc>
              <a:spcBef>
                <a:spcPts val="560"/>
              </a:spcBef>
              <a:spcAft>
                <a:spcPts val="0"/>
              </a:spcAft>
              <a:buClr>
                <a:schemeClr val="dk1"/>
              </a:buClr>
              <a:buSzPts val="2600"/>
              <a:buFont typeface="Calibri"/>
              <a:buNone/>
            </a:pPr>
            <a:endParaRPr sz="2600" b="0" i="0" u="none" strike="noStrike" cap="none">
              <a:solidFill>
                <a:schemeClr val="dk1"/>
              </a:solidFill>
              <a:latin typeface="Raleway"/>
              <a:ea typeface="Raleway"/>
              <a:cs typeface="Raleway"/>
              <a:sym typeface="Raleway"/>
            </a:endParaRPr>
          </a:p>
          <a:p>
            <a:pPr marL="520700" marR="0" lvl="0" indent="-177800" algn="l" rtl="0">
              <a:lnSpc>
                <a:spcPct val="90000"/>
              </a:lnSpc>
              <a:spcBef>
                <a:spcPts val="560"/>
              </a:spcBef>
              <a:spcAft>
                <a:spcPts val="0"/>
              </a:spcAft>
              <a:buClr>
                <a:schemeClr val="dk1"/>
              </a:buClr>
              <a:buSzPts val="2600"/>
              <a:buFont typeface="Raleway"/>
              <a:buChar char="•"/>
            </a:pPr>
            <a:r>
              <a:rPr lang="en-US" sz="2600" b="0" i="0" u="none" strike="noStrike" cap="none">
                <a:solidFill>
                  <a:schemeClr val="dk1"/>
                </a:solidFill>
                <a:latin typeface="Raleway"/>
                <a:ea typeface="Raleway"/>
                <a:cs typeface="Raleway"/>
                <a:sym typeface="Raleway"/>
              </a:rPr>
              <a:t>When small groups are formed to address academic needs, information will be shared with parents. An evaluation of the child’s participation in the group will also be shared.</a:t>
            </a:r>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5" name="Google Shape;255;p26"/>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256" name="Google Shape;256;p26"/>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7"/>
          <p:cNvSpPr txBox="1">
            <a:spLocks noGrp="1"/>
          </p:cNvSpPr>
          <p:nvPr>
            <p:ph type="title"/>
          </p:nvPr>
        </p:nvSpPr>
        <p:spPr>
          <a:xfrm>
            <a:off x="681835" y="352482"/>
            <a:ext cx="8064900" cy="792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3600">
                <a:solidFill>
                  <a:schemeClr val="dk1"/>
                </a:solidFill>
                <a:latin typeface="Raleway"/>
                <a:ea typeface="Raleway"/>
                <a:cs typeface="Raleway"/>
                <a:sym typeface="Raleway"/>
              </a:rPr>
              <a:t>6th &amp; 7th Grade</a:t>
            </a:r>
            <a:r>
              <a:rPr lang="en-US" sz="3600" b="0" i="0" u="none" strike="noStrike" cap="none">
                <a:solidFill>
                  <a:schemeClr val="dk1"/>
                </a:solidFill>
                <a:latin typeface="Raleway"/>
                <a:ea typeface="Raleway"/>
                <a:cs typeface="Raleway"/>
                <a:sym typeface="Raleway"/>
              </a:rPr>
              <a:t> ELP at SUMMIT</a:t>
            </a:r>
            <a:endParaRPr sz="3600" b="0" i="0" u="none" strike="noStrike" cap="none">
              <a:solidFill>
                <a:srgbClr val="000000"/>
              </a:solidFill>
              <a:latin typeface="Arial"/>
              <a:ea typeface="Arial"/>
              <a:cs typeface="Arial"/>
              <a:sym typeface="Arial"/>
            </a:endParaRPr>
          </a:p>
        </p:txBody>
      </p:sp>
      <p:sp>
        <p:nvSpPr>
          <p:cNvPr id="264" name="Google Shape;264;p27"/>
          <p:cNvSpPr txBox="1">
            <a:spLocks noGrp="1"/>
          </p:cNvSpPr>
          <p:nvPr>
            <p:ph type="body" idx="1"/>
          </p:nvPr>
        </p:nvSpPr>
        <p:spPr>
          <a:xfrm>
            <a:off x="534450" y="1199862"/>
            <a:ext cx="8075100" cy="4458300"/>
          </a:xfrm>
          <a:prstGeom prst="rect">
            <a:avLst/>
          </a:prstGeom>
          <a:noFill/>
          <a:ln>
            <a:noFill/>
          </a:ln>
        </p:spPr>
        <p:txBody>
          <a:bodyPr spcFirstLastPara="1" wrap="square" lIns="91425" tIns="91425" rIns="91425" bIns="91425" anchor="t" anchorCtr="0">
            <a:noAutofit/>
          </a:bodyPr>
          <a:lstStyle/>
          <a:p>
            <a:pPr marL="508000" marR="0" lvl="0" indent="-165100" algn="l" rtl="0">
              <a:lnSpc>
                <a:spcPct val="90000"/>
              </a:lnSpc>
              <a:spcBef>
                <a:spcPts val="0"/>
              </a:spcBef>
              <a:spcAft>
                <a:spcPts val="0"/>
              </a:spcAft>
              <a:buClr>
                <a:schemeClr val="dk2"/>
              </a:buClr>
              <a:buSzPts val="2600"/>
              <a:buFont typeface="Raleway"/>
              <a:buChar char="•"/>
            </a:pPr>
            <a:r>
              <a:rPr lang="en-US" sz="2600" b="0" i="0" u="none" strike="noStrike" cap="none">
                <a:solidFill>
                  <a:schemeClr val="dk2"/>
                </a:solidFill>
                <a:latin typeface="Raleway"/>
                <a:ea typeface="Raleway"/>
                <a:cs typeface="Raleway"/>
                <a:sym typeface="Raleway"/>
              </a:rPr>
              <a:t>ELP Teachers</a:t>
            </a:r>
            <a:endParaRPr/>
          </a:p>
          <a:p>
            <a:pPr marL="742950" marR="0" lvl="1" indent="-50800" algn="l" rtl="0">
              <a:lnSpc>
                <a:spcPct val="90000"/>
              </a:lnSpc>
              <a:spcBef>
                <a:spcPts val="440"/>
              </a:spcBef>
              <a:spcAft>
                <a:spcPts val="0"/>
              </a:spcAft>
              <a:buClr>
                <a:schemeClr val="dk2"/>
              </a:buClr>
              <a:buSzPts val="550"/>
              <a:buFont typeface="Calibri"/>
              <a:buNone/>
            </a:pPr>
            <a:r>
              <a:rPr lang="en-US" sz="2200" b="0" i="0" u="none" strike="noStrike" cap="none">
                <a:solidFill>
                  <a:schemeClr val="dk2"/>
                </a:solidFill>
                <a:latin typeface="Raleway"/>
                <a:ea typeface="Raleway"/>
                <a:cs typeface="Raleway"/>
                <a:sym typeface="Raleway"/>
              </a:rPr>
              <a:t>	Supports differentiation through </a:t>
            </a:r>
            <a:r>
              <a:rPr lang="en-US" sz="2200" b="1" i="0" u="none" strike="noStrike" cap="none">
                <a:solidFill>
                  <a:schemeClr val="dk2"/>
                </a:solidFill>
                <a:latin typeface="Raleway"/>
                <a:ea typeface="Raleway"/>
                <a:cs typeface="Raleway"/>
                <a:sym typeface="Raleway"/>
              </a:rPr>
              <a:t>modeling strategies, providing resources, collaboration </a:t>
            </a:r>
            <a:r>
              <a:rPr lang="en-US" sz="2200" b="0" i="0" u="none" strike="noStrike" cap="none">
                <a:solidFill>
                  <a:schemeClr val="dk2"/>
                </a:solidFill>
                <a:latin typeface="Raleway"/>
                <a:ea typeface="Raleway"/>
                <a:cs typeface="Raleway"/>
                <a:sym typeface="Raleway"/>
              </a:rPr>
              <a:t>by working with students as needed through </a:t>
            </a:r>
            <a:r>
              <a:rPr lang="en-US" sz="2200" b="1" i="0" u="none" strike="noStrike" cap="none">
                <a:solidFill>
                  <a:schemeClr val="dk2"/>
                </a:solidFill>
                <a:latin typeface="Raleway"/>
                <a:ea typeface="Raleway"/>
                <a:cs typeface="Raleway"/>
                <a:sym typeface="Raleway"/>
              </a:rPr>
              <a:t>pull out extensions during Summit Strong </a:t>
            </a:r>
            <a:r>
              <a:rPr lang="en-US" sz="2200" b="0" i="0" u="none" strike="noStrike" cap="none">
                <a:solidFill>
                  <a:schemeClr val="dk2"/>
                </a:solidFill>
                <a:latin typeface="Raleway"/>
                <a:ea typeface="Raleway"/>
                <a:cs typeface="Raleway"/>
                <a:sym typeface="Raleway"/>
              </a:rPr>
              <a:t>and </a:t>
            </a:r>
            <a:r>
              <a:rPr lang="en-US" sz="2200" b="1" i="0" u="none" strike="noStrike" cap="none">
                <a:solidFill>
                  <a:schemeClr val="dk2"/>
                </a:solidFill>
                <a:latin typeface="Raleway"/>
                <a:ea typeface="Raleway"/>
                <a:cs typeface="Raleway"/>
                <a:sym typeface="Raleway"/>
              </a:rPr>
              <a:t>collaboration with Core classroom teachers</a:t>
            </a:r>
            <a:r>
              <a:rPr lang="en-US" sz="2200" b="0" i="0" u="none" strike="noStrike" cap="none">
                <a:solidFill>
                  <a:schemeClr val="dk2"/>
                </a:solidFill>
                <a:latin typeface="Raleway"/>
                <a:ea typeface="Raleway"/>
                <a:cs typeface="Raleway"/>
                <a:sym typeface="Raleway"/>
              </a:rPr>
              <a:t>. *Allison Barlow, ELP certified teacher, also works with 6</a:t>
            </a:r>
            <a:r>
              <a:rPr lang="en-US" sz="2200" b="0" i="0" u="none" strike="noStrike" cap="none" baseline="30000">
                <a:solidFill>
                  <a:schemeClr val="dk2"/>
                </a:solidFill>
                <a:latin typeface="Raleway"/>
                <a:ea typeface="Raleway"/>
                <a:cs typeface="Raleway"/>
                <a:sym typeface="Raleway"/>
              </a:rPr>
              <a:t>th</a:t>
            </a:r>
            <a:r>
              <a:rPr lang="en-US" sz="2200" b="0" i="0" u="none" strike="noStrike" cap="none">
                <a:solidFill>
                  <a:schemeClr val="dk2"/>
                </a:solidFill>
                <a:latin typeface="Raleway"/>
                <a:ea typeface="Raleway"/>
                <a:cs typeface="Raleway"/>
                <a:sym typeface="Raleway"/>
              </a:rPr>
              <a:t> and </a:t>
            </a:r>
            <a:r>
              <a:rPr lang="en-US" sz="2200">
                <a:solidFill>
                  <a:schemeClr val="dk2"/>
                </a:solidFill>
                <a:latin typeface="Raleway"/>
                <a:ea typeface="Raleway"/>
                <a:cs typeface="Raleway"/>
                <a:sym typeface="Raleway"/>
              </a:rPr>
              <a:t>7</a:t>
            </a:r>
            <a:r>
              <a:rPr lang="en-US" sz="2200" baseline="30000">
                <a:solidFill>
                  <a:schemeClr val="dk2"/>
                </a:solidFill>
                <a:latin typeface="Raleway"/>
                <a:ea typeface="Raleway"/>
                <a:cs typeface="Raleway"/>
                <a:sym typeface="Raleway"/>
              </a:rPr>
              <a:t>th</a:t>
            </a:r>
            <a:r>
              <a:rPr lang="en-US" sz="2200">
                <a:solidFill>
                  <a:schemeClr val="dk2"/>
                </a:solidFill>
                <a:latin typeface="Raleway"/>
                <a:ea typeface="Raleway"/>
                <a:cs typeface="Raleway"/>
                <a:sym typeface="Raleway"/>
              </a:rPr>
              <a:t>  grade </a:t>
            </a:r>
            <a:r>
              <a:rPr lang="en-US" sz="2200" b="0" i="0" u="none" strike="noStrike" cap="none">
                <a:solidFill>
                  <a:schemeClr val="dk2"/>
                </a:solidFill>
                <a:latin typeface="Raleway"/>
                <a:ea typeface="Raleway"/>
                <a:cs typeface="Raleway"/>
                <a:sym typeface="Raleway"/>
              </a:rPr>
              <a:t>ELP </a:t>
            </a:r>
            <a:r>
              <a:rPr lang="en-US" sz="2200">
                <a:solidFill>
                  <a:schemeClr val="dk2"/>
                </a:solidFill>
                <a:latin typeface="Raleway"/>
                <a:ea typeface="Raleway"/>
                <a:cs typeface="Raleway"/>
                <a:sym typeface="Raleway"/>
              </a:rPr>
              <a:t>H</a:t>
            </a:r>
            <a:r>
              <a:rPr lang="en-US" sz="2200" b="0" i="0" u="none" strike="noStrike" cap="none">
                <a:solidFill>
                  <a:schemeClr val="dk2"/>
                </a:solidFill>
                <a:latin typeface="Raleway"/>
                <a:ea typeface="Raleway"/>
                <a:cs typeface="Raleway"/>
                <a:sym typeface="Raleway"/>
              </a:rPr>
              <a:t>umanities students.</a:t>
            </a:r>
            <a:endParaRPr/>
          </a:p>
          <a:p>
            <a:pPr marL="508000" marR="0" lvl="0" indent="-165100" algn="l" rtl="0">
              <a:lnSpc>
                <a:spcPct val="90000"/>
              </a:lnSpc>
              <a:spcBef>
                <a:spcPts val="520"/>
              </a:spcBef>
              <a:spcAft>
                <a:spcPts val="0"/>
              </a:spcAft>
              <a:buClr>
                <a:schemeClr val="dk2"/>
              </a:buClr>
              <a:buSzPts val="2600"/>
              <a:buFont typeface="Raleway"/>
              <a:buChar char="•"/>
            </a:pPr>
            <a:r>
              <a:rPr lang="en-US" sz="2600" b="0" i="0" u="none" strike="noStrike" cap="none">
                <a:solidFill>
                  <a:schemeClr val="dk2"/>
                </a:solidFill>
                <a:latin typeface="Raleway"/>
                <a:ea typeface="Raleway"/>
                <a:cs typeface="Raleway"/>
                <a:sym typeface="Raleway"/>
              </a:rPr>
              <a:t>Classroom Teachers</a:t>
            </a:r>
            <a:endParaRPr/>
          </a:p>
          <a:p>
            <a:pPr marL="742950" marR="0" lvl="1" indent="-107950" algn="l" rtl="0">
              <a:lnSpc>
                <a:spcPct val="90000"/>
              </a:lnSpc>
              <a:spcBef>
                <a:spcPts val="440"/>
              </a:spcBef>
              <a:spcAft>
                <a:spcPts val="0"/>
              </a:spcAft>
              <a:buClr>
                <a:schemeClr val="dk2"/>
              </a:buClr>
              <a:buSzPts val="550"/>
              <a:buFont typeface="Calibri"/>
              <a:buNone/>
            </a:pPr>
            <a:r>
              <a:rPr lang="en-US" sz="2200" b="0" i="0" u="none" strike="noStrike" cap="none">
                <a:solidFill>
                  <a:schemeClr val="dk2"/>
                </a:solidFill>
                <a:latin typeface="Raleway"/>
                <a:ea typeface="Raleway"/>
                <a:cs typeface="Raleway"/>
                <a:sym typeface="Raleway"/>
              </a:rPr>
              <a:t> 	Works with differentiating the curriculum to meet the varying needs of students.  Students are </a:t>
            </a:r>
            <a:r>
              <a:rPr lang="en-US" sz="2200" b="1" i="0" u="none" strike="noStrike" cap="none">
                <a:solidFill>
                  <a:schemeClr val="dk2"/>
                </a:solidFill>
                <a:latin typeface="Raleway"/>
                <a:ea typeface="Raleway"/>
                <a:cs typeface="Raleway"/>
                <a:sym typeface="Raleway"/>
              </a:rPr>
              <a:t>cluster grouped</a:t>
            </a:r>
            <a:r>
              <a:rPr lang="en-US" sz="2200" b="0" i="0" u="none" strike="noStrike" cap="none">
                <a:solidFill>
                  <a:schemeClr val="dk2"/>
                </a:solidFill>
                <a:latin typeface="Raleway"/>
                <a:ea typeface="Raleway"/>
                <a:cs typeface="Raleway"/>
                <a:sym typeface="Raleway"/>
              </a:rPr>
              <a:t> in classrooms with students of similar abilities.</a:t>
            </a:r>
            <a:endParaRPr/>
          </a:p>
          <a:p>
            <a:pPr marL="342900" marR="0" lvl="0" indent="0" algn="l" rtl="0">
              <a:lnSpc>
                <a:spcPct val="90000"/>
              </a:lnSpc>
              <a:spcBef>
                <a:spcPts val="520"/>
              </a:spcBef>
              <a:spcAft>
                <a:spcPts val="0"/>
              </a:spcAft>
              <a:buClr>
                <a:schemeClr val="dk1"/>
              </a:buClr>
              <a:buSzPts val="2600"/>
              <a:buFont typeface="Calibri"/>
              <a:buNone/>
            </a:pPr>
            <a:endParaRPr sz="26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600"/>
              <a:buFont typeface="Arial"/>
              <a:buNone/>
            </a:pPr>
            <a:endParaRPr sz="2600" b="0" i="0" u="none" strike="noStrike" cap="none">
              <a:solidFill>
                <a:schemeClr val="dk2"/>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5" name="Google Shape;265;p27"/>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266" name="Google Shape;266;p27"/>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8"/>
          <p:cNvSpPr txBox="1">
            <a:spLocks noGrp="1"/>
          </p:cNvSpPr>
          <p:nvPr>
            <p:ph type="title"/>
          </p:nvPr>
        </p:nvSpPr>
        <p:spPr>
          <a:xfrm>
            <a:off x="611550" y="652347"/>
            <a:ext cx="8064900" cy="109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8-9 Middle School Programming: A Staff Effort</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73" name="Google Shape;273;p28"/>
          <p:cNvSpPr txBox="1">
            <a:spLocks noGrp="1"/>
          </p:cNvSpPr>
          <p:nvPr>
            <p:ph type="body" idx="1"/>
          </p:nvPr>
        </p:nvSpPr>
        <p:spPr>
          <a:xfrm>
            <a:off x="606450" y="2098675"/>
            <a:ext cx="8075100" cy="4068000"/>
          </a:xfrm>
          <a:prstGeom prst="rect">
            <a:avLst/>
          </a:prstGeom>
          <a:noFill/>
          <a:ln>
            <a:noFill/>
          </a:ln>
        </p:spPr>
        <p:txBody>
          <a:bodyPr spcFirstLastPara="1" wrap="square" lIns="91425" tIns="91425" rIns="91425" bIns="91425" anchor="t" anchorCtr="0">
            <a:noAutofit/>
          </a:bodyPr>
          <a:lstStyle/>
          <a:p>
            <a:pPr marL="342900" marR="0" lvl="0" indent="-203200" algn="l" rtl="0">
              <a:lnSpc>
                <a:spcPct val="90000"/>
              </a:lnSpc>
              <a:spcBef>
                <a:spcPts val="0"/>
              </a:spcBef>
              <a:spcAft>
                <a:spcPts val="0"/>
              </a:spcAft>
              <a:buClr>
                <a:schemeClr val="dk2"/>
              </a:buClr>
              <a:buSzPts val="3200"/>
              <a:buFont typeface="Raleway"/>
              <a:buChar char="•"/>
            </a:pPr>
            <a:r>
              <a:rPr lang="en-US" sz="3200" b="0" i="0" u="none" strike="noStrike" cap="none">
                <a:solidFill>
                  <a:schemeClr val="dk2"/>
                </a:solidFill>
                <a:latin typeface="Raleway"/>
                <a:ea typeface="Raleway"/>
                <a:cs typeface="Raleway"/>
                <a:sym typeface="Raleway"/>
              </a:rPr>
              <a:t>A</a:t>
            </a:r>
            <a:r>
              <a:rPr lang="en-US" sz="3200">
                <a:solidFill>
                  <a:schemeClr val="dk2"/>
                </a:solidFill>
                <a:latin typeface="Raleway"/>
                <a:ea typeface="Raleway"/>
                <a:cs typeface="Raleway"/>
                <a:sym typeface="Raleway"/>
              </a:rPr>
              <a:t>ccelerat</a:t>
            </a:r>
            <a:r>
              <a:rPr lang="en-US" sz="3200" b="0" i="0" u="none" strike="noStrike" cap="none">
                <a:solidFill>
                  <a:schemeClr val="dk2"/>
                </a:solidFill>
                <a:latin typeface="Raleway"/>
                <a:ea typeface="Raleway"/>
                <a:cs typeface="Raleway"/>
                <a:sym typeface="Raleway"/>
              </a:rPr>
              <a:t>ed Math </a:t>
            </a:r>
            <a:endParaRPr/>
          </a:p>
          <a:p>
            <a:pPr marL="342900" marR="0" lvl="0" indent="-203200" algn="l" rtl="0">
              <a:lnSpc>
                <a:spcPct val="90000"/>
              </a:lnSpc>
              <a:spcBef>
                <a:spcPts val="0"/>
              </a:spcBef>
              <a:spcAft>
                <a:spcPts val="0"/>
              </a:spcAft>
              <a:buClr>
                <a:schemeClr val="dk2"/>
              </a:buClr>
              <a:buSzPts val="3200"/>
              <a:buFont typeface="Raleway"/>
              <a:buChar char="•"/>
            </a:pPr>
            <a:r>
              <a:rPr lang="en-US" sz="3200" b="0" i="0" u="none" strike="noStrike" cap="none">
                <a:solidFill>
                  <a:schemeClr val="dk2"/>
                </a:solidFill>
                <a:latin typeface="Raleway"/>
                <a:ea typeface="Raleway"/>
                <a:cs typeface="Raleway"/>
                <a:sym typeface="Raleway"/>
              </a:rPr>
              <a:t>A</a:t>
            </a:r>
            <a:r>
              <a:rPr lang="en-US" sz="3200">
                <a:solidFill>
                  <a:schemeClr val="dk2"/>
                </a:solidFill>
                <a:latin typeface="Raleway"/>
                <a:ea typeface="Raleway"/>
                <a:cs typeface="Raleway"/>
                <a:sym typeface="Raleway"/>
              </a:rPr>
              <a:t>ccelerat</a:t>
            </a:r>
            <a:r>
              <a:rPr lang="en-US" sz="3200" b="0" i="0" u="none" strike="noStrike" cap="none">
                <a:solidFill>
                  <a:schemeClr val="dk2"/>
                </a:solidFill>
                <a:latin typeface="Raleway"/>
                <a:ea typeface="Raleway"/>
                <a:cs typeface="Raleway"/>
                <a:sym typeface="Raleway"/>
              </a:rPr>
              <a:t>ed Science (open </a:t>
            </a:r>
            <a:r>
              <a:rPr lang="en-US" sz="3200">
                <a:solidFill>
                  <a:schemeClr val="dk2"/>
                </a:solidFill>
                <a:latin typeface="Raleway"/>
                <a:ea typeface="Raleway"/>
                <a:cs typeface="Raleway"/>
                <a:sym typeface="Raleway"/>
              </a:rPr>
              <a:t>access)</a:t>
            </a:r>
            <a:endParaRPr/>
          </a:p>
          <a:p>
            <a:pPr marL="342900" marR="0" lvl="0" indent="-203200" algn="l" rtl="0">
              <a:lnSpc>
                <a:spcPct val="90000"/>
              </a:lnSpc>
              <a:spcBef>
                <a:spcPts val="0"/>
              </a:spcBef>
              <a:spcAft>
                <a:spcPts val="0"/>
              </a:spcAft>
              <a:buClr>
                <a:schemeClr val="dk2"/>
              </a:buClr>
              <a:buSzPts val="3200"/>
              <a:buFont typeface="Raleway"/>
              <a:buChar char="•"/>
            </a:pPr>
            <a:r>
              <a:rPr lang="en-US" sz="3200" b="0" i="0" u="none" strike="noStrike" cap="none">
                <a:solidFill>
                  <a:schemeClr val="dk2"/>
                </a:solidFill>
                <a:latin typeface="Raleway"/>
                <a:ea typeface="Raleway"/>
                <a:cs typeface="Raleway"/>
                <a:sym typeface="Raleway"/>
              </a:rPr>
              <a:t>Advanced Language Arts (open access)</a:t>
            </a:r>
            <a:endParaRPr sz="3200" b="0" i="0" u="none" strike="noStrike" cap="none">
              <a:solidFill>
                <a:schemeClr val="dk2"/>
              </a:solidFill>
              <a:latin typeface="Raleway"/>
              <a:ea typeface="Raleway"/>
              <a:cs typeface="Raleway"/>
              <a:sym typeface="Raleway"/>
            </a:endParaRPr>
          </a:p>
          <a:p>
            <a:pPr marL="342900" marR="0" lvl="0" indent="-203200" algn="l" rtl="0">
              <a:lnSpc>
                <a:spcPct val="90000"/>
              </a:lnSpc>
              <a:spcBef>
                <a:spcPts val="0"/>
              </a:spcBef>
              <a:spcAft>
                <a:spcPts val="0"/>
              </a:spcAft>
              <a:buClr>
                <a:schemeClr val="dk2"/>
              </a:buClr>
              <a:buSzPts val="3200"/>
              <a:buFont typeface="Raleway"/>
              <a:buChar char="•"/>
            </a:pPr>
            <a:r>
              <a:rPr lang="en-US" sz="3200">
                <a:solidFill>
                  <a:schemeClr val="dk2"/>
                </a:solidFill>
                <a:latin typeface="Raleway"/>
                <a:ea typeface="Raleway"/>
                <a:cs typeface="Raleway"/>
                <a:sym typeface="Raleway"/>
              </a:rPr>
              <a:t>ELP Self-Study Class</a:t>
            </a:r>
            <a:endParaRPr sz="3200">
              <a:solidFill>
                <a:schemeClr val="dk2"/>
              </a:solidFill>
              <a:latin typeface="Raleway"/>
              <a:ea typeface="Raleway"/>
              <a:cs typeface="Raleway"/>
              <a:sym typeface="Raleway"/>
            </a:endParaRPr>
          </a:p>
          <a:p>
            <a:pPr marL="342900" marR="0" lvl="0" indent="-203200" algn="l" rtl="0">
              <a:lnSpc>
                <a:spcPct val="90000"/>
              </a:lnSpc>
              <a:spcBef>
                <a:spcPts val="0"/>
              </a:spcBef>
              <a:spcAft>
                <a:spcPts val="0"/>
              </a:spcAft>
              <a:buClr>
                <a:schemeClr val="dk2"/>
              </a:buClr>
              <a:buSzPts val="3200"/>
              <a:buFont typeface="Raleway"/>
              <a:buChar char="•"/>
            </a:pPr>
            <a:r>
              <a:rPr lang="en-US" sz="3200" b="0" i="0" u="none" strike="noStrike" cap="none">
                <a:solidFill>
                  <a:schemeClr val="dk2"/>
                </a:solidFill>
                <a:latin typeface="Raleway"/>
                <a:ea typeface="Raleway"/>
                <a:cs typeface="Raleway"/>
                <a:sym typeface="Raleway"/>
              </a:rPr>
              <a:t>Electives within Specialized Areas </a:t>
            </a:r>
            <a:endParaRPr/>
          </a:p>
          <a:p>
            <a:pPr marL="342900" marR="0" lvl="0" indent="-203200" algn="l" rtl="0">
              <a:lnSpc>
                <a:spcPct val="90000"/>
              </a:lnSpc>
              <a:spcBef>
                <a:spcPts val="0"/>
              </a:spcBef>
              <a:spcAft>
                <a:spcPts val="0"/>
              </a:spcAft>
              <a:buClr>
                <a:schemeClr val="dk2"/>
              </a:buClr>
              <a:buSzPts val="3200"/>
              <a:buFont typeface="Raleway"/>
              <a:buChar char="•"/>
            </a:pPr>
            <a:r>
              <a:rPr lang="en-US" sz="3200" b="0" i="0" u="none" strike="noStrike" cap="none">
                <a:solidFill>
                  <a:schemeClr val="dk2"/>
                </a:solidFill>
                <a:latin typeface="Raleway"/>
                <a:ea typeface="Raleway"/>
                <a:cs typeface="Raleway"/>
                <a:sym typeface="Raleway"/>
              </a:rPr>
              <a:t>Scheduling / counseling</a:t>
            </a:r>
            <a:endParaRPr/>
          </a:p>
          <a:p>
            <a:pPr marL="342900" marR="0" lvl="0" indent="-203200" algn="l" rtl="0">
              <a:lnSpc>
                <a:spcPct val="90000"/>
              </a:lnSpc>
              <a:spcBef>
                <a:spcPts val="0"/>
              </a:spcBef>
              <a:spcAft>
                <a:spcPts val="0"/>
              </a:spcAft>
              <a:buClr>
                <a:schemeClr val="dk2"/>
              </a:buClr>
              <a:buSzPts val="3200"/>
              <a:buFont typeface="Raleway"/>
              <a:buChar char="•"/>
            </a:pPr>
            <a:r>
              <a:rPr lang="en-US" sz="3200" b="0" i="0" u="none" strike="noStrike" cap="none">
                <a:solidFill>
                  <a:schemeClr val="dk2"/>
                </a:solidFill>
                <a:latin typeface="Raleway"/>
                <a:ea typeface="Raleway"/>
                <a:cs typeface="Raleway"/>
                <a:sym typeface="Raleway"/>
              </a:rPr>
              <a:t>Enrichment Activities/Contests</a:t>
            </a:r>
            <a:endParaRPr/>
          </a:p>
          <a:p>
            <a:pPr marL="342900" marR="0" lvl="0" indent="-203200" algn="l" rtl="0">
              <a:lnSpc>
                <a:spcPct val="90000"/>
              </a:lnSpc>
              <a:spcBef>
                <a:spcPts val="0"/>
              </a:spcBef>
              <a:spcAft>
                <a:spcPts val="0"/>
              </a:spcAft>
              <a:buClr>
                <a:schemeClr val="dk2"/>
              </a:buClr>
              <a:buSzPts val="3200"/>
              <a:buFont typeface="Raleway"/>
              <a:buChar char="•"/>
            </a:pPr>
            <a:r>
              <a:rPr lang="en-US" sz="3200" b="0" i="0" u="none" strike="noStrike" cap="none">
                <a:solidFill>
                  <a:schemeClr val="dk2"/>
                </a:solidFill>
                <a:latin typeface="Raleway"/>
                <a:ea typeface="Raleway"/>
                <a:cs typeface="Raleway"/>
                <a:sym typeface="Raleway"/>
              </a:rPr>
              <a:t>Teacher Support</a:t>
            </a:r>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4" name="Google Shape;274;p28"/>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275" name="Google Shape;275;p28"/>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9"/>
          <p:cNvSpPr txBox="1">
            <a:spLocks noGrp="1"/>
          </p:cNvSpPr>
          <p:nvPr>
            <p:ph type="title"/>
          </p:nvPr>
        </p:nvSpPr>
        <p:spPr>
          <a:xfrm>
            <a:off x="616660" y="354181"/>
            <a:ext cx="8064900" cy="792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Services Provided at JHS</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82" name="Google Shape;282;p29"/>
          <p:cNvSpPr txBox="1">
            <a:spLocks noGrp="1"/>
          </p:cNvSpPr>
          <p:nvPr>
            <p:ph type="body" idx="1"/>
          </p:nvPr>
        </p:nvSpPr>
        <p:spPr>
          <a:xfrm>
            <a:off x="611550" y="1360925"/>
            <a:ext cx="8075100" cy="5404200"/>
          </a:xfrm>
          <a:prstGeom prst="rect">
            <a:avLst/>
          </a:prstGeom>
          <a:noFill/>
          <a:ln>
            <a:noFill/>
          </a:ln>
        </p:spPr>
        <p:txBody>
          <a:bodyPr spcFirstLastPara="1" wrap="square" lIns="91425" tIns="91425" rIns="91425" bIns="91425" anchor="t" anchorCtr="0">
            <a:noAutofit/>
          </a:bodyPr>
          <a:lstStyle/>
          <a:p>
            <a:pPr marL="495300" marR="0" lvl="0" indent="-190500" algn="l" rtl="0">
              <a:lnSpc>
                <a:spcPct val="80000"/>
              </a:lnSpc>
              <a:spcBef>
                <a:spcPts val="0"/>
              </a:spcBef>
              <a:spcAft>
                <a:spcPts val="0"/>
              </a:spcAft>
              <a:buClr>
                <a:schemeClr val="dk1"/>
              </a:buClr>
              <a:buSzPts val="3000"/>
              <a:buFont typeface="Raleway"/>
              <a:buChar char="•"/>
            </a:pPr>
            <a:r>
              <a:rPr lang="en-US" sz="3000" b="0" i="0" u="none" strike="noStrike" cap="none">
                <a:solidFill>
                  <a:schemeClr val="dk1"/>
                </a:solidFill>
                <a:latin typeface="Raleway"/>
                <a:ea typeface="Raleway"/>
                <a:cs typeface="Raleway"/>
                <a:sym typeface="Raleway"/>
              </a:rPr>
              <a:t>Advanced Placement classes</a:t>
            </a:r>
            <a:endParaRPr sz="3000"/>
          </a:p>
          <a:p>
            <a:pPr marL="495300" marR="0" lvl="0" indent="-190500" algn="l" rtl="0">
              <a:lnSpc>
                <a:spcPct val="80000"/>
              </a:lnSpc>
              <a:spcBef>
                <a:spcPts val="480"/>
              </a:spcBef>
              <a:spcAft>
                <a:spcPts val="0"/>
              </a:spcAft>
              <a:buClr>
                <a:schemeClr val="dk1"/>
              </a:buClr>
              <a:buSzPts val="3000"/>
              <a:buFont typeface="Raleway"/>
              <a:buChar char="•"/>
            </a:pPr>
            <a:r>
              <a:rPr lang="en-US" sz="3000" b="0" i="0" u="none" strike="noStrike" cap="none">
                <a:solidFill>
                  <a:schemeClr val="dk1"/>
                </a:solidFill>
                <a:latin typeface="Raleway"/>
                <a:ea typeface="Raleway"/>
                <a:cs typeface="Raleway"/>
                <a:sym typeface="Raleway"/>
              </a:rPr>
              <a:t>Post-secondary Enrollment</a:t>
            </a:r>
            <a:endParaRPr sz="3000"/>
          </a:p>
          <a:p>
            <a:pPr marL="495300" marR="0" lvl="0" indent="-190500" algn="l" rtl="0">
              <a:lnSpc>
                <a:spcPct val="80000"/>
              </a:lnSpc>
              <a:spcBef>
                <a:spcPts val="480"/>
              </a:spcBef>
              <a:spcAft>
                <a:spcPts val="0"/>
              </a:spcAft>
              <a:buClr>
                <a:schemeClr val="dk1"/>
              </a:buClr>
              <a:buSzPts val="3000"/>
              <a:buFont typeface="Raleway"/>
              <a:buChar char="•"/>
            </a:pPr>
            <a:r>
              <a:rPr lang="en-US" sz="3000" b="0" i="0" u="none" strike="noStrike" cap="none">
                <a:solidFill>
                  <a:schemeClr val="dk1"/>
                </a:solidFill>
                <a:latin typeface="Raleway"/>
                <a:ea typeface="Raleway"/>
                <a:cs typeface="Raleway"/>
                <a:sym typeface="Raleway"/>
              </a:rPr>
              <a:t>DMACC Career Advantage</a:t>
            </a:r>
            <a:endParaRPr sz="3000"/>
          </a:p>
          <a:p>
            <a:pPr marL="495300" marR="0" lvl="0" indent="-190500" algn="l" rtl="0">
              <a:lnSpc>
                <a:spcPct val="80000"/>
              </a:lnSpc>
              <a:spcBef>
                <a:spcPts val="480"/>
              </a:spcBef>
              <a:spcAft>
                <a:spcPts val="0"/>
              </a:spcAft>
              <a:buClr>
                <a:schemeClr val="dk1"/>
              </a:buClr>
              <a:buSzPts val="3000"/>
              <a:buFont typeface="Raleway"/>
              <a:buChar char="•"/>
            </a:pPr>
            <a:r>
              <a:rPr lang="en-US" sz="3000" b="0" i="0" u="none" strike="noStrike" cap="none">
                <a:solidFill>
                  <a:schemeClr val="dk1"/>
                </a:solidFill>
                <a:latin typeface="Raleway"/>
                <a:ea typeface="Raleway"/>
                <a:cs typeface="Raleway"/>
                <a:sym typeface="Raleway"/>
              </a:rPr>
              <a:t>Dual Enrollment</a:t>
            </a:r>
            <a:endParaRPr sz="3000"/>
          </a:p>
          <a:p>
            <a:pPr marL="495300" marR="0" lvl="0" indent="-190500" algn="l" rtl="0">
              <a:lnSpc>
                <a:spcPct val="80000"/>
              </a:lnSpc>
              <a:spcBef>
                <a:spcPts val="480"/>
              </a:spcBef>
              <a:spcAft>
                <a:spcPts val="0"/>
              </a:spcAft>
              <a:buClr>
                <a:schemeClr val="dk1"/>
              </a:buClr>
              <a:buSzPts val="3000"/>
              <a:buFont typeface="Raleway"/>
              <a:buChar char="•"/>
            </a:pPr>
            <a:r>
              <a:rPr lang="en-US" sz="3000" b="0" i="0" u="none" strike="noStrike" cap="none">
                <a:solidFill>
                  <a:schemeClr val="dk1"/>
                </a:solidFill>
                <a:latin typeface="Raleway"/>
                <a:ea typeface="Raleway"/>
                <a:cs typeface="Raleway"/>
                <a:sym typeface="Raleway"/>
              </a:rPr>
              <a:t>Acceleration/advanced sections</a:t>
            </a:r>
            <a:endParaRPr sz="3000"/>
          </a:p>
          <a:p>
            <a:pPr marL="495300" marR="0" lvl="0" indent="-190500" algn="l" rtl="0">
              <a:lnSpc>
                <a:spcPct val="80000"/>
              </a:lnSpc>
              <a:spcBef>
                <a:spcPts val="480"/>
              </a:spcBef>
              <a:spcAft>
                <a:spcPts val="0"/>
              </a:spcAft>
              <a:buClr>
                <a:schemeClr val="dk1"/>
              </a:buClr>
              <a:buSzPts val="3000"/>
              <a:buFont typeface="Raleway"/>
              <a:buChar char="•"/>
            </a:pPr>
            <a:r>
              <a:rPr lang="en-US" sz="3000" i="0" u="none" strike="noStrike" cap="none">
                <a:solidFill>
                  <a:schemeClr val="dk1"/>
                </a:solidFill>
                <a:latin typeface="Raleway"/>
                <a:ea typeface="Raleway"/>
                <a:cs typeface="Raleway"/>
                <a:sym typeface="Raleway"/>
              </a:rPr>
              <a:t>ELP self-study class  </a:t>
            </a:r>
            <a:endParaRPr sz="3000"/>
          </a:p>
          <a:p>
            <a:pPr marL="495300" marR="0" lvl="0" indent="-190500" algn="l" rtl="0">
              <a:lnSpc>
                <a:spcPct val="80000"/>
              </a:lnSpc>
              <a:spcBef>
                <a:spcPts val="480"/>
              </a:spcBef>
              <a:spcAft>
                <a:spcPts val="0"/>
              </a:spcAft>
              <a:buClr>
                <a:schemeClr val="dk1"/>
              </a:buClr>
              <a:buSzPts val="3000"/>
              <a:buFont typeface="Raleway"/>
              <a:buChar char="•"/>
            </a:pPr>
            <a:r>
              <a:rPr lang="en-US" sz="3000" b="0" i="0" u="none" strike="noStrike" cap="none">
                <a:solidFill>
                  <a:schemeClr val="dk1"/>
                </a:solidFill>
                <a:latin typeface="Raleway"/>
                <a:ea typeface="Raleway"/>
                <a:cs typeface="Raleway"/>
                <a:sym typeface="Raleway"/>
              </a:rPr>
              <a:t>Flexible Scheduling</a:t>
            </a:r>
            <a:endParaRPr sz="3000"/>
          </a:p>
          <a:p>
            <a:pPr marL="495300" marR="0" lvl="0" indent="-190500" algn="l" rtl="0">
              <a:lnSpc>
                <a:spcPct val="80000"/>
              </a:lnSpc>
              <a:spcBef>
                <a:spcPts val="480"/>
              </a:spcBef>
              <a:spcAft>
                <a:spcPts val="0"/>
              </a:spcAft>
              <a:buClr>
                <a:schemeClr val="dk1"/>
              </a:buClr>
              <a:buSzPts val="3000"/>
              <a:buFont typeface="Raleway"/>
              <a:buChar char="•"/>
            </a:pPr>
            <a:r>
              <a:rPr lang="en-US" sz="3000" b="0" i="0" u="none" strike="noStrike" cap="none">
                <a:solidFill>
                  <a:schemeClr val="dk1"/>
                </a:solidFill>
                <a:latin typeface="Raleway"/>
                <a:ea typeface="Raleway"/>
                <a:cs typeface="Raleway"/>
                <a:sym typeface="Raleway"/>
              </a:rPr>
              <a:t>Independent Study</a:t>
            </a:r>
            <a:endParaRPr sz="3000"/>
          </a:p>
          <a:p>
            <a:pPr marL="495300" marR="0" lvl="0" indent="-190500" algn="l" rtl="0">
              <a:lnSpc>
                <a:spcPct val="80000"/>
              </a:lnSpc>
              <a:spcBef>
                <a:spcPts val="480"/>
              </a:spcBef>
              <a:spcAft>
                <a:spcPts val="0"/>
              </a:spcAft>
              <a:buClr>
                <a:schemeClr val="dk1"/>
              </a:buClr>
              <a:buSzPts val="3000"/>
              <a:buFont typeface="Raleway"/>
              <a:buChar char="•"/>
            </a:pPr>
            <a:r>
              <a:rPr lang="en-US" sz="3000" b="0" i="0" u="none" strike="noStrike" cap="none">
                <a:solidFill>
                  <a:schemeClr val="dk1"/>
                </a:solidFill>
                <a:latin typeface="Raleway"/>
                <a:ea typeface="Raleway"/>
                <a:cs typeface="Raleway"/>
                <a:sym typeface="Raleway"/>
              </a:rPr>
              <a:t>Electives </a:t>
            </a:r>
            <a:endParaRPr sz="3000"/>
          </a:p>
          <a:p>
            <a:pPr marL="495300" marR="0" lvl="0" indent="-190500" algn="l" rtl="0">
              <a:lnSpc>
                <a:spcPct val="80000"/>
              </a:lnSpc>
              <a:spcBef>
                <a:spcPts val="480"/>
              </a:spcBef>
              <a:spcAft>
                <a:spcPts val="0"/>
              </a:spcAft>
              <a:buClr>
                <a:schemeClr val="dk1"/>
              </a:buClr>
              <a:buSzPts val="3000"/>
              <a:buFont typeface="Raleway"/>
              <a:buChar char="•"/>
            </a:pPr>
            <a:r>
              <a:rPr lang="en-US" sz="3000" b="0" i="0" u="none" strike="noStrike" cap="none">
                <a:solidFill>
                  <a:schemeClr val="dk1"/>
                </a:solidFill>
                <a:latin typeface="Raleway"/>
                <a:ea typeface="Raleway"/>
                <a:cs typeface="Raleway"/>
                <a:sym typeface="Raleway"/>
              </a:rPr>
              <a:t>Career Planning/Guidance</a:t>
            </a:r>
            <a:endParaRPr sz="3000"/>
          </a:p>
        </p:txBody>
      </p:sp>
      <p:pic>
        <p:nvPicPr>
          <p:cNvPr id="283" name="Google Shape;283;p29"/>
          <p:cNvPicPr preferRelativeResize="0"/>
          <p:nvPr/>
        </p:nvPicPr>
        <p:blipFill rotWithShape="1">
          <a:blip r:embed="rId3">
            <a:alphaModFix amt="85000"/>
          </a:blip>
          <a:srcRect/>
          <a:stretch/>
        </p:blipFill>
        <p:spPr>
          <a:xfrm>
            <a:off x="7490350" y="5693875"/>
            <a:ext cx="1653651" cy="1164126"/>
          </a:xfrm>
          <a:prstGeom prst="rect">
            <a:avLst/>
          </a:prstGeom>
          <a:noFill/>
          <a:ln>
            <a:noFill/>
          </a:ln>
        </p:spPr>
      </p:pic>
      <p:sp>
        <p:nvSpPr>
          <p:cNvPr id="284" name="Google Shape;284;p29"/>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0"/>
          <p:cNvSpPr txBox="1">
            <a:spLocks noGrp="1"/>
          </p:cNvSpPr>
          <p:nvPr>
            <p:ph type="title"/>
          </p:nvPr>
        </p:nvSpPr>
        <p:spPr>
          <a:xfrm>
            <a:off x="621760" y="823576"/>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500"/>
              <a:buFont typeface="Calibri"/>
              <a:buNone/>
            </a:pPr>
            <a:r>
              <a:rPr lang="en-US" sz="6000" b="0" i="0" u="none" strike="noStrike" cap="none">
                <a:solidFill>
                  <a:schemeClr val="dk1"/>
                </a:solidFill>
                <a:latin typeface="Raleway"/>
                <a:ea typeface="Raleway"/>
                <a:cs typeface="Raleway"/>
                <a:sym typeface="Raleway"/>
              </a:rPr>
              <a:t>JELP</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92" name="Google Shape;292;p30"/>
          <p:cNvSpPr txBox="1">
            <a:spLocks noGrp="1"/>
          </p:cNvSpPr>
          <p:nvPr>
            <p:ph type="body" idx="1"/>
          </p:nvPr>
        </p:nvSpPr>
        <p:spPr>
          <a:xfrm>
            <a:off x="307850" y="1869149"/>
            <a:ext cx="8639100" cy="4089900"/>
          </a:xfrm>
          <a:prstGeom prst="rect">
            <a:avLst/>
          </a:prstGeom>
          <a:noFill/>
          <a:ln>
            <a:noFill/>
          </a:ln>
        </p:spPr>
        <p:txBody>
          <a:bodyPr spcFirstLastPara="1" wrap="square" lIns="91425" tIns="91425" rIns="91425" bIns="91425" anchor="t" anchorCtr="0">
            <a:noAutofit/>
          </a:bodyPr>
          <a:lstStyle/>
          <a:p>
            <a:pPr marL="34290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Raleway"/>
                <a:ea typeface="Raleway"/>
                <a:cs typeface="Raleway"/>
                <a:sym typeface="Raleway"/>
              </a:rPr>
              <a:t>JSCD WEBSITE </a:t>
            </a:r>
            <a:endParaRPr/>
          </a:p>
          <a:p>
            <a:pPr marL="342900" marR="0" lvl="0" indent="0" algn="ctr" rtl="0">
              <a:lnSpc>
                <a:spcPct val="90000"/>
              </a:lnSpc>
              <a:spcBef>
                <a:spcPts val="0"/>
              </a:spcBef>
              <a:spcAft>
                <a:spcPts val="0"/>
              </a:spcAft>
              <a:buClr>
                <a:schemeClr val="dk1"/>
              </a:buClr>
              <a:buSzPts val="2800"/>
              <a:buFont typeface="Arial"/>
              <a:buNone/>
            </a:pPr>
            <a:r>
              <a:rPr lang="en-US" sz="2800" u="sng">
                <a:solidFill>
                  <a:schemeClr val="hlink"/>
                </a:solidFill>
                <a:latin typeface="Raleway"/>
                <a:ea typeface="Raleway"/>
                <a:cs typeface="Raleway"/>
                <a:sym typeface="Raleway"/>
                <a:hlinkClick r:id="rId3"/>
              </a:rPr>
              <a:t>http://tinyurl.com/jcsdelp</a:t>
            </a:r>
            <a:endParaRPr sz="2800">
              <a:solidFill>
                <a:schemeClr val="dk1"/>
              </a:solidFill>
              <a:latin typeface="Raleway"/>
              <a:ea typeface="Raleway"/>
              <a:cs typeface="Raleway"/>
              <a:sym typeface="Raleway"/>
            </a:endParaRPr>
          </a:p>
          <a:p>
            <a:pPr marL="342900" marR="0" lvl="0" indent="0" algn="ctr" rtl="0">
              <a:lnSpc>
                <a:spcPct val="90000"/>
              </a:lnSpc>
              <a:spcBef>
                <a:spcPts val="0"/>
              </a:spcBef>
              <a:spcAft>
                <a:spcPts val="0"/>
              </a:spcAft>
              <a:buClr>
                <a:schemeClr val="dk1"/>
              </a:buClr>
              <a:buSzPts val="2800"/>
              <a:buFont typeface="Arial"/>
              <a:buNone/>
            </a:pPr>
            <a:r>
              <a:rPr lang="en-US" sz="2800">
                <a:solidFill>
                  <a:schemeClr val="dk1"/>
                </a:solidFill>
                <a:latin typeface="Raleway"/>
                <a:ea typeface="Raleway"/>
                <a:cs typeface="Raleway"/>
                <a:sym typeface="Raleway"/>
              </a:rPr>
              <a:t>Under </a:t>
            </a:r>
            <a:r>
              <a:rPr lang="en-US" sz="2800" i="1">
                <a:solidFill>
                  <a:schemeClr val="dk1"/>
                </a:solidFill>
                <a:latin typeface="Raleway"/>
                <a:ea typeface="Raleway"/>
                <a:cs typeface="Raleway"/>
                <a:sym typeface="Raleway"/>
              </a:rPr>
              <a:t>Student Support and Equity </a:t>
            </a:r>
            <a:r>
              <a:rPr lang="en-US" sz="2800">
                <a:solidFill>
                  <a:schemeClr val="dk1"/>
                </a:solidFill>
                <a:latin typeface="Raleway"/>
                <a:ea typeface="Raleway"/>
                <a:cs typeface="Raleway"/>
                <a:sym typeface="Raleway"/>
              </a:rPr>
              <a:t>tab</a:t>
            </a:r>
            <a:endParaRPr sz="2800">
              <a:solidFill>
                <a:schemeClr val="dk1"/>
              </a:solidFill>
              <a:latin typeface="Raleway"/>
              <a:ea typeface="Raleway"/>
              <a:cs typeface="Raleway"/>
              <a:sym typeface="Raleway"/>
            </a:endParaRPr>
          </a:p>
          <a:p>
            <a:pPr marL="342900" marR="0" lvl="0" indent="0" algn="ctr"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Raleway"/>
              <a:ea typeface="Raleway"/>
              <a:cs typeface="Raleway"/>
              <a:sym typeface="Raleway"/>
            </a:endParaRPr>
          </a:p>
          <a:p>
            <a:pPr marL="34290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Raleway"/>
                <a:ea typeface="Raleway"/>
                <a:cs typeface="Raleway"/>
                <a:sym typeface="Raleway"/>
              </a:rPr>
              <a:t>Parent Information</a:t>
            </a:r>
            <a:endParaRPr/>
          </a:p>
          <a:p>
            <a:pPr marL="34290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Raleway"/>
                <a:ea typeface="Raleway"/>
                <a:cs typeface="Raleway"/>
                <a:sym typeface="Raleway"/>
              </a:rPr>
              <a:t>Frequently Asked Questions</a:t>
            </a:r>
            <a:endParaRPr/>
          </a:p>
          <a:p>
            <a:pPr marL="34290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Raleway"/>
                <a:ea typeface="Raleway"/>
                <a:cs typeface="Raleway"/>
                <a:sym typeface="Raleway"/>
              </a:rPr>
              <a:t>Upcoming Events</a:t>
            </a:r>
            <a:endParaRPr/>
          </a:p>
          <a:p>
            <a:pPr marL="34290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Raleway"/>
                <a:ea typeface="Raleway"/>
                <a:cs typeface="Raleway"/>
                <a:sym typeface="Raleway"/>
              </a:rPr>
              <a:t>Legislation/ ITAG</a:t>
            </a:r>
            <a:endParaRPr/>
          </a:p>
          <a:p>
            <a:pPr marL="34290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Raleway"/>
                <a:ea typeface="Raleway"/>
                <a:cs typeface="Raleway"/>
                <a:sym typeface="Raleway"/>
              </a:rPr>
              <a:t>Presentations</a:t>
            </a:r>
            <a:endParaRPr/>
          </a:p>
          <a:p>
            <a:pPr marL="342900" marR="0" lvl="0" indent="-139700" algn="ctr"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3" name="Google Shape;293;p30"/>
          <p:cNvPicPr preferRelativeResize="0"/>
          <p:nvPr/>
        </p:nvPicPr>
        <p:blipFill rotWithShape="1">
          <a:blip r:embed="rId4">
            <a:alphaModFix amt="85000"/>
          </a:blip>
          <a:srcRect/>
          <a:stretch/>
        </p:blipFill>
        <p:spPr>
          <a:xfrm>
            <a:off x="7293400" y="5601200"/>
            <a:ext cx="1653651" cy="1164126"/>
          </a:xfrm>
          <a:prstGeom prst="rect">
            <a:avLst/>
          </a:prstGeom>
          <a:noFill/>
          <a:ln>
            <a:noFill/>
          </a:ln>
        </p:spPr>
      </p:pic>
      <p:sp>
        <p:nvSpPr>
          <p:cNvPr id="294" name="Google Shape;294;p30"/>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5"/>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5"/>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txBox="1">
            <a:spLocks noGrp="1"/>
          </p:cNvSpPr>
          <p:nvPr>
            <p:ph type="title"/>
          </p:nvPr>
        </p:nvSpPr>
        <p:spPr>
          <a:xfrm>
            <a:off x="611560" y="586174"/>
            <a:ext cx="8347091"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How Can Parents Support ELP?</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02" name="Google Shape;302;p31"/>
          <p:cNvSpPr txBox="1">
            <a:spLocks noGrp="1"/>
          </p:cNvSpPr>
          <p:nvPr>
            <p:ph type="body" idx="1"/>
          </p:nvPr>
        </p:nvSpPr>
        <p:spPr>
          <a:xfrm>
            <a:off x="611560" y="1642876"/>
            <a:ext cx="8075100" cy="3786300"/>
          </a:xfrm>
          <a:prstGeom prst="rect">
            <a:avLst/>
          </a:prstGeom>
          <a:noFill/>
          <a:ln>
            <a:noFill/>
          </a:ln>
        </p:spPr>
        <p:txBody>
          <a:bodyPr spcFirstLastPara="1" wrap="square" lIns="91425" tIns="91425" rIns="91425" bIns="91425" anchor="t" anchorCtr="0">
            <a:noAutofit/>
          </a:bodyPr>
          <a:lstStyle/>
          <a:p>
            <a:pPr marL="342900" marR="0" lvl="0" indent="-203200" algn="l" rtl="0">
              <a:lnSpc>
                <a:spcPct val="100000"/>
              </a:lnSpc>
              <a:spcBef>
                <a:spcPts val="0"/>
              </a:spcBef>
              <a:spcAft>
                <a:spcPts val="0"/>
              </a:spcAft>
              <a:buClr>
                <a:schemeClr val="dk1"/>
              </a:buClr>
              <a:buSzPts val="3200"/>
              <a:buFont typeface="Raleway"/>
              <a:buChar char="•"/>
            </a:pPr>
            <a:r>
              <a:rPr lang="en-US" sz="3200" b="0" i="0" u="none" strike="noStrike" cap="none">
                <a:solidFill>
                  <a:schemeClr val="dk1"/>
                </a:solidFill>
                <a:latin typeface="Raleway"/>
                <a:ea typeface="Raleway"/>
                <a:cs typeface="Raleway"/>
                <a:sym typeface="Raleway"/>
              </a:rPr>
              <a:t> Friends of JELP</a:t>
            </a:r>
            <a:endParaRPr/>
          </a:p>
          <a:p>
            <a:pPr marL="1352550" marR="0" lvl="1" indent="-609600" algn="l" rtl="0">
              <a:lnSpc>
                <a:spcPct val="100000"/>
              </a:lnSpc>
              <a:spcBef>
                <a:spcPts val="480"/>
              </a:spcBef>
              <a:spcAft>
                <a:spcPts val="0"/>
              </a:spcAft>
              <a:buClr>
                <a:schemeClr val="dk1"/>
              </a:buClr>
              <a:buSzPts val="2400"/>
              <a:buFont typeface="Raleway"/>
              <a:buChar char="–"/>
            </a:pPr>
            <a:r>
              <a:rPr lang="en-US" sz="2400" b="0" i="0" u="none" strike="noStrike" cap="none">
                <a:solidFill>
                  <a:schemeClr val="dk1"/>
                </a:solidFill>
                <a:latin typeface="Raleway"/>
                <a:ea typeface="Raleway"/>
                <a:cs typeface="Raleway"/>
                <a:sym typeface="Raleway"/>
              </a:rPr>
              <a:t>ADVOCATE</a:t>
            </a:r>
            <a:endParaRPr/>
          </a:p>
          <a:p>
            <a:pPr marL="1352550" marR="0" lvl="1" indent="-609600" algn="l" rtl="0">
              <a:lnSpc>
                <a:spcPct val="100000"/>
              </a:lnSpc>
              <a:spcBef>
                <a:spcPts val="480"/>
              </a:spcBef>
              <a:spcAft>
                <a:spcPts val="0"/>
              </a:spcAft>
              <a:buClr>
                <a:schemeClr val="dk1"/>
              </a:buClr>
              <a:buSzPts val="2400"/>
              <a:buFont typeface="Raleway"/>
              <a:buChar char="–"/>
            </a:pPr>
            <a:r>
              <a:rPr lang="en-US" sz="2400" b="0" i="0" u="none" strike="noStrike" cap="none">
                <a:solidFill>
                  <a:schemeClr val="dk1"/>
                </a:solidFill>
                <a:latin typeface="Raleway"/>
                <a:ea typeface="Raleway"/>
                <a:cs typeface="Raleway"/>
                <a:sym typeface="Raleway"/>
              </a:rPr>
              <a:t>SPONSOR 3 programs per year</a:t>
            </a:r>
            <a:endParaRPr/>
          </a:p>
          <a:p>
            <a:pPr marL="742950" marR="0" lvl="1" indent="0" algn="l" rtl="0">
              <a:lnSpc>
                <a:spcPct val="100000"/>
              </a:lnSpc>
              <a:spcBef>
                <a:spcPts val="480"/>
              </a:spcBef>
              <a:spcAft>
                <a:spcPts val="0"/>
              </a:spcAft>
              <a:buClr>
                <a:schemeClr val="dk1"/>
              </a:buClr>
              <a:buSzPts val="2200"/>
              <a:buFont typeface="Arial"/>
              <a:buNone/>
            </a:pPr>
            <a:r>
              <a:rPr lang="en-US" sz="2200" b="0" i="0" u="none" strike="noStrike" cap="none">
                <a:solidFill>
                  <a:schemeClr val="dk1"/>
                </a:solidFill>
                <a:latin typeface="Raleway"/>
                <a:ea typeface="Raleway"/>
                <a:cs typeface="Raleway"/>
                <a:sym typeface="Raleway"/>
              </a:rPr>
              <a:t>Determined by parents (</a:t>
            </a:r>
            <a:r>
              <a:rPr lang="en-US" sz="2200">
                <a:solidFill>
                  <a:schemeClr val="dk1"/>
                </a:solidFill>
                <a:latin typeface="Raleway"/>
                <a:ea typeface="Raleway"/>
                <a:cs typeface="Raleway"/>
                <a:sym typeface="Raleway"/>
              </a:rPr>
              <a:t>s</a:t>
            </a:r>
            <a:r>
              <a:rPr lang="en-US" sz="2200" b="0" i="0" u="none" strike="noStrike" cap="none">
                <a:solidFill>
                  <a:schemeClr val="dk1"/>
                </a:solidFill>
                <a:latin typeface="Raleway"/>
                <a:ea typeface="Raleway"/>
                <a:cs typeface="Raleway"/>
                <a:sym typeface="Raleway"/>
              </a:rPr>
              <a:t>ocial /emotional needs, parenting, student panels, resource lists, educational programming)</a:t>
            </a:r>
            <a:endParaRPr/>
          </a:p>
          <a:p>
            <a:pPr marL="1352550" marR="0" lvl="1" indent="-609600" algn="l" rtl="0">
              <a:lnSpc>
                <a:spcPct val="100000"/>
              </a:lnSpc>
              <a:spcBef>
                <a:spcPts val="480"/>
              </a:spcBef>
              <a:spcAft>
                <a:spcPts val="0"/>
              </a:spcAft>
              <a:buClr>
                <a:schemeClr val="dk1"/>
              </a:buClr>
              <a:buSzPts val="2400"/>
              <a:buFont typeface="Raleway"/>
              <a:buChar char="–"/>
            </a:pPr>
            <a:r>
              <a:rPr lang="en-US" sz="2400" b="0" i="0" u="none" strike="noStrike" cap="none">
                <a:solidFill>
                  <a:schemeClr val="dk1"/>
                </a:solidFill>
                <a:latin typeface="Raleway"/>
                <a:ea typeface="Raleway"/>
                <a:cs typeface="Raleway"/>
                <a:sym typeface="Raleway"/>
              </a:rPr>
              <a:t>PROVIDE financial support </a:t>
            </a:r>
            <a:endParaRPr/>
          </a:p>
          <a:p>
            <a:pPr marL="1352550" marR="0" lvl="1" indent="-609600" algn="l" rtl="0">
              <a:lnSpc>
                <a:spcPct val="100000"/>
              </a:lnSpc>
              <a:spcBef>
                <a:spcPts val="480"/>
              </a:spcBef>
              <a:spcAft>
                <a:spcPts val="0"/>
              </a:spcAft>
              <a:buClr>
                <a:schemeClr val="dk1"/>
              </a:buClr>
              <a:buSzPts val="2400"/>
              <a:buFont typeface="Raleway"/>
              <a:buChar char="–"/>
            </a:pPr>
            <a:r>
              <a:rPr lang="en-US" sz="2400" b="0" i="0" u="none" strike="noStrike" cap="none">
                <a:solidFill>
                  <a:schemeClr val="dk1"/>
                </a:solidFill>
                <a:latin typeface="Raleway"/>
                <a:ea typeface="Raleway"/>
                <a:cs typeface="Raleway"/>
                <a:sym typeface="Raleway"/>
              </a:rPr>
              <a:t>COMMUNICATE ELP updates</a:t>
            </a:r>
            <a:endParaRPr/>
          </a:p>
          <a:p>
            <a:pPr marL="742950" marR="0" lvl="1" indent="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Raleway"/>
              <a:ea typeface="Raleway"/>
              <a:cs typeface="Raleway"/>
              <a:sym typeface="Raleway"/>
            </a:endParaRPr>
          </a:p>
          <a:p>
            <a:pPr marL="742950" marR="0" lvl="1" indent="-280988" algn="l" rtl="0">
              <a:lnSpc>
                <a:spcPct val="100000"/>
              </a:lnSpc>
              <a:spcBef>
                <a:spcPts val="480"/>
              </a:spcBef>
              <a:spcAft>
                <a:spcPts val="0"/>
              </a:spcAft>
              <a:buClr>
                <a:schemeClr val="dk1"/>
              </a:buClr>
              <a:buSzPts val="600"/>
              <a:buFont typeface="Calibri"/>
              <a:buNone/>
            </a:pPr>
            <a:r>
              <a:rPr lang="en-US" sz="2400" b="0" i="0" u="none" strike="noStrike" cap="none">
                <a:solidFill>
                  <a:schemeClr val="dk1"/>
                </a:solidFill>
                <a:latin typeface="Raleway"/>
                <a:ea typeface="Raleway"/>
                <a:cs typeface="Raleway"/>
                <a:sym typeface="Raleway"/>
              </a:rPr>
              <a:t>		“Strength in numbers”- membership counts!</a:t>
            </a:r>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3" name="Google Shape;303;p31"/>
          <p:cNvPicPr preferRelativeResize="0"/>
          <p:nvPr/>
        </p:nvPicPr>
        <p:blipFill rotWithShape="1">
          <a:blip r:embed="rId3">
            <a:alphaModFix amt="85000"/>
          </a:blip>
          <a:srcRect/>
          <a:stretch/>
        </p:blipFill>
        <p:spPr>
          <a:xfrm>
            <a:off x="7480347" y="5693873"/>
            <a:ext cx="1653651" cy="1164126"/>
          </a:xfrm>
          <a:prstGeom prst="rect">
            <a:avLst/>
          </a:prstGeom>
          <a:noFill/>
          <a:ln>
            <a:noFill/>
          </a:ln>
        </p:spPr>
      </p:pic>
      <p:sp>
        <p:nvSpPr>
          <p:cNvPr id="304" name="Google Shape;304;p31"/>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2"/>
          <p:cNvSpPr txBox="1">
            <a:spLocks noGrp="1"/>
          </p:cNvSpPr>
          <p:nvPr>
            <p:ph type="title"/>
          </p:nvPr>
        </p:nvSpPr>
        <p:spPr>
          <a:xfrm>
            <a:off x="611550" y="519583"/>
            <a:ext cx="8064899" cy="134706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Tips for Parenting a Gifted Student</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12" name="Google Shape;312;p32"/>
          <p:cNvSpPr txBox="1">
            <a:spLocks noGrp="1"/>
          </p:cNvSpPr>
          <p:nvPr>
            <p:ph type="body" idx="1"/>
          </p:nvPr>
        </p:nvSpPr>
        <p:spPr>
          <a:xfrm>
            <a:off x="611550" y="1866647"/>
            <a:ext cx="8075099" cy="4092928"/>
          </a:xfrm>
          <a:prstGeom prst="rect">
            <a:avLst/>
          </a:prstGeom>
          <a:noFill/>
          <a:ln>
            <a:noFill/>
          </a:ln>
        </p:spPr>
        <p:txBody>
          <a:bodyPr spcFirstLastPara="1" wrap="square" lIns="91425" tIns="91425" rIns="91425" bIns="91425" anchor="t" anchorCtr="0">
            <a:noAutofit/>
          </a:bodyPr>
          <a:lstStyle/>
          <a:p>
            <a:pPr marL="457200" marR="0" lvl="0" indent="-177800" algn="l" rtl="0">
              <a:lnSpc>
                <a:spcPct val="100000"/>
              </a:lnSpc>
              <a:spcBef>
                <a:spcPts val="0"/>
              </a:spcBef>
              <a:spcAft>
                <a:spcPts val="0"/>
              </a:spcAft>
              <a:buClr>
                <a:schemeClr val="dk1"/>
              </a:buClr>
              <a:buSzPts val="2800"/>
              <a:buFont typeface="Raleway"/>
              <a:buChar char="•"/>
            </a:pPr>
            <a:r>
              <a:rPr lang="en-US" sz="2800" b="0" i="0" u="none" strike="noStrike" cap="none">
                <a:solidFill>
                  <a:schemeClr val="dk1"/>
                </a:solidFill>
                <a:latin typeface="Raleway"/>
                <a:ea typeface="Raleway"/>
                <a:cs typeface="Raleway"/>
                <a:sym typeface="Raleway"/>
              </a:rPr>
              <a:t>Find support through others, build your knowledge of gifted education</a:t>
            </a:r>
            <a:endParaRPr/>
          </a:p>
          <a:p>
            <a:pPr marL="31750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Raleway"/>
              <a:ea typeface="Raleway"/>
              <a:cs typeface="Raleway"/>
              <a:sym typeface="Raleway"/>
            </a:endParaRPr>
          </a:p>
          <a:p>
            <a:pPr marL="457200" marR="0" lvl="0" indent="-177800" algn="l" rtl="0">
              <a:lnSpc>
                <a:spcPct val="100000"/>
              </a:lnSpc>
              <a:spcBef>
                <a:spcPts val="0"/>
              </a:spcBef>
              <a:spcAft>
                <a:spcPts val="0"/>
              </a:spcAft>
              <a:buClr>
                <a:schemeClr val="dk1"/>
              </a:buClr>
              <a:buSzPts val="2800"/>
              <a:buFont typeface="Raleway"/>
              <a:buChar char="•"/>
            </a:pPr>
            <a:r>
              <a:rPr lang="en-US" sz="2800" b="0" i="0" u="none" strike="noStrike" cap="none">
                <a:solidFill>
                  <a:schemeClr val="dk1"/>
                </a:solidFill>
                <a:latin typeface="Raleway"/>
                <a:ea typeface="Raleway"/>
                <a:cs typeface="Raleway"/>
                <a:sym typeface="Raleway"/>
              </a:rPr>
              <a:t>Parent positively and consistently</a:t>
            </a:r>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Raleway"/>
              <a:ea typeface="Raleway"/>
              <a:cs typeface="Raleway"/>
              <a:sym typeface="Raleway"/>
            </a:endParaRPr>
          </a:p>
          <a:p>
            <a:pPr marL="457200" marR="0" lvl="0" indent="-177800" algn="l" rtl="0">
              <a:lnSpc>
                <a:spcPct val="100000"/>
              </a:lnSpc>
              <a:spcBef>
                <a:spcPts val="0"/>
              </a:spcBef>
              <a:spcAft>
                <a:spcPts val="0"/>
              </a:spcAft>
              <a:buClr>
                <a:schemeClr val="dk1"/>
              </a:buClr>
              <a:buSzPts val="2800"/>
              <a:buFont typeface="Raleway"/>
              <a:buChar char="•"/>
            </a:pPr>
            <a:r>
              <a:rPr lang="en-US" sz="2800" b="0" i="0" u="none" strike="noStrike" cap="none">
                <a:solidFill>
                  <a:schemeClr val="dk1"/>
                </a:solidFill>
                <a:latin typeface="Raleway"/>
                <a:ea typeface="Raleway"/>
                <a:cs typeface="Raleway"/>
                <a:sym typeface="Raleway"/>
              </a:rPr>
              <a:t>Build autonomy</a:t>
            </a:r>
            <a:endParaRPr/>
          </a:p>
          <a:p>
            <a:pPr marL="457200" marR="0" lvl="0" indent="0" algn="l" rtl="0">
              <a:lnSpc>
                <a:spcPct val="100000"/>
              </a:lnSpc>
              <a:spcBef>
                <a:spcPts val="0"/>
              </a:spcBef>
              <a:spcAft>
                <a:spcPts val="0"/>
              </a:spcAft>
              <a:buClr>
                <a:schemeClr val="dk1"/>
              </a:buClr>
              <a:buSzPts val="2800"/>
              <a:buFont typeface="Raleway"/>
              <a:buNone/>
            </a:pPr>
            <a:endParaRPr sz="2800" b="0" i="0" u="none" strike="noStrike" cap="none">
              <a:solidFill>
                <a:schemeClr val="dk1"/>
              </a:solidFill>
              <a:latin typeface="Raleway"/>
              <a:ea typeface="Raleway"/>
              <a:cs typeface="Raleway"/>
              <a:sym typeface="Raleway"/>
            </a:endParaRPr>
          </a:p>
          <a:p>
            <a:pPr marL="457200" marR="0" lvl="0" indent="-177800" algn="l" rtl="0">
              <a:lnSpc>
                <a:spcPct val="100000"/>
              </a:lnSpc>
              <a:spcBef>
                <a:spcPts val="0"/>
              </a:spcBef>
              <a:spcAft>
                <a:spcPts val="0"/>
              </a:spcAft>
              <a:buClr>
                <a:schemeClr val="dk1"/>
              </a:buClr>
              <a:buSzPts val="2800"/>
              <a:buFont typeface="Raleway"/>
              <a:buChar char="•"/>
            </a:pPr>
            <a:r>
              <a:rPr lang="en-US" sz="2800" b="0" i="0" u="none" strike="noStrike" cap="none">
                <a:solidFill>
                  <a:schemeClr val="dk1"/>
                </a:solidFill>
                <a:latin typeface="Raleway"/>
                <a:ea typeface="Raleway"/>
                <a:cs typeface="Raleway"/>
                <a:sym typeface="Raleway"/>
              </a:rPr>
              <a:t>Recognize a </a:t>
            </a:r>
            <a:r>
              <a:rPr lang="en-US" sz="2800" b="0" u="none" strike="noStrike" cap="none">
                <a:solidFill>
                  <a:schemeClr val="dk1"/>
                </a:solidFill>
                <a:latin typeface="Raleway"/>
                <a:ea typeface="Raleway"/>
                <a:cs typeface="Raleway"/>
                <a:sym typeface="Raleway"/>
              </a:rPr>
              <a:t>variety</a:t>
            </a:r>
            <a:r>
              <a:rPr lang="en-US" sz="2800" b="0" i="0" u="none" strike="noStrike" cap="none">
                <a:solidFill>
                  <a:schemeClr val="dk1"/>
                </a:solidFill>
                <a:latin typeface="Raleway"/>
                <a:ea typeface="Raleway"/>
                <a:cs typeface="Raleway"/>
                <a:sym typeface="Raleway"/>
              </a:rPr>
              <a:t> of gifts and talents</a:t>
            </a:r>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3" name="Google Shape;313;p32"/>
          <p:cNvPicPr preferRelativeResize="0"/>
          <p:nvPr/>
        </p:nvPicPr>
        <p:blipFill rotWithShape="1">
          <a:blip r:embed="rId3">
            <a:alphaModFix amt="85000"/>
          </a:blip>
          <a:srcRect/>
          <a:stretch/>
        </p:blipFill>
        <p:spPr>
          <a:xfrm>
            <a:off x="7270225" y="5693875"/>
            <a:ext cx="1653651" cy="1164126"/>
          </a:xfrm>
          <a:prstGeom prst="rect">
            <a:avLst/>
          </a:prstGeom>
          <a:noFill/>
          <a:ln>
            <a:noFill/>
          </a:ln>
        </p:spPr>
      </p:pic>
      <p:sp>
        <p:nvSpPr>
          <p:cNvPr id="314" name="Google Shape;314;p32"/>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3"/>
          <p:cNvSpPr txBox="1">
            <a:spLocks noGrp="1"/>
          </p:cNvSpPr>
          <p:nvPr>
            <p:ph type="title"/>
          </p:nvPr>
        </p:nvSpPr>
        <p:spPr>
          <a:xfrm>
            <a:off x="611550" y="369550"/>
            <a:ext cx="8064900" cy="83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US" sz="4000" b="0" i="0" u="none" strike="noStrike" cap="none">
                <a:solidFill>
                  <a:schemeClr val="dk1"/>
                </a:solidFill>
                <a:latin typeface="Raleway"/>
                <a:ea typeface="Raleway"/>
                <a:cs typeface="Raleway"/>
                <a:sym typeface="Raleway"/>
              </a:rPr>
              <a:t>How can you support your child? </a:t>
            </a:r>
            <a:endParaRPr sz="4000"/>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22" name="Google Shape;322;p33"/>
          <p:cNvSpPr txBox="1">
            <a:spLocks noGrp="1"/>
          </p:cNvSpPr>
          <p:nvPr>
            <p:ph type="body" idx="1"/>
          </p:nvPr>
        </p:nvSpPr>
        <p:spPr>
          <a:xfrm>
            <a:off x="150300" y="1276550"/>
            <a:ext cx="8843400" cy="5655900"/>
          </a:xfrm>
          <a:prstGeom prst="rect">
            <a:avLst/>
          </a:prstGeom>
          <a:noFill/>
          <a:ln>
            <a:noFill/>
          </a:ln>
        </p:spPr>
        <p:txBody>
          <a:bodyPr spcFirstLastPara="1" wrap="square" lIns="91425" tIns="91425" rIns="91425" bIns="91425" anchor="t" anchorCtr="0">
            <a:noAutofit/>
          </a:bodyPr>
          <a:lstStyle/>
          <a:p>
            <a:pPr marL="508000" marR="0" lvl="0" indent="-165100" algn="l" rtl="0">
              <a:lnSpc>
                <a:spcPct val="80000"/>
              </a:lnSpc>
              <a:spcBef>
                <a:spcPts val="0"/>
              </a:spcBef>
              <a:spcAft>
                <a:spcPts val="0"/>
              </a:spcAft>
              <a:buClr>
                <a:schemeClr val="dk1"/>
              </a:buClr>
              <a:buSzPts val="2000"/>
              <a:buFont typeface="Raleway"/>
              <a:buChar char="•"/>
            </a:pPr>
            <a:r>
              <a:rPr lang="en-US" sz="2000" b="0" i="0" u="none" strike="noStrike" cap="none">
                <a:solidFill>
                  <a:schemeClr val="dk1"/>
                </a:solidFill>
                <a:latin typeface="Raleway"/>
                <a:ea typeface="Raleway"/>
                <a:cs typeface="Raleway"/>
                <a:sym typeface="Raleway"/>
              </a:rPr>
              <a:t>Guidance- Encourage while setting limits.</a:t>
            </a:r>
            <a:endParaRPr/>
          </a:p>
          <a:p>
            <a:pPr marL="342900" marR="0" lvl="0" indent="0" algn="l" rtl="0">
              <a:lnSpc>
                <a:spcPct val="80000"/>
              </a:lnSpc>
              <a:spcBef>
                <a:spcPts val="0"/>
              </a:spcBef>
              <a:spcAft>
                <a:spcPts val="0"/>
              </a:spcAft>
              <a:buClr>
                <a:schemeClr val="dk1"/>
              </a:buClr>
              <a:buSzPts val="1000"/>
              <a:buFont typeface="Arial"/>
              <a:buNone/>
            </a:pPr>
            <a:endParaRPr sz="1000" b="0" i="0" u="none" strike="noStrike" cap="none">
              <a:solidFill>
                <a:schemeClr val="dk1"/>
              </a:solidFill>
              <a:latin typeface="Raleway"/>
              <a:ea typeface="Raleway"/>
              <a:cs typeface="Raleway"/>
              <a:sym typeface="Raleway"/>
            </a:endParaRPr>
          </a:p>
          <a:p>
            <a:pPr marL="692150" marR="0" lvl="0" indent="-6350" algn="l" rtl="0">
              <a:lnSpc>
                <a:spcPct val="8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	Model life</a:t>
            </a:r>
            <a:r>
              <a:rPr lang="en-US" sz="2000">
                <a:solidFill>
                  <a:schemeClr val="dk1"/>
                </a:solidFill>
                <a:latin typeface="Raleway"/>
                <a:ea typeface="Raleway"/>
                <a:cs typeface="Raleway"/>
                <a:sym typeface="Raleway"/>
              </a:rPr>
              <a:t>-l</a:t>
            </a:r>
            <a:r>
              <a:rPr lang="en-US" sz="2000" b="0" i="0" u="none" strike="noStrike" cap="none">
                <a:solidFill>
                  <a:schemeClr val="dk1"/>
                </a:solidFill>
                <a:latin typeface="Raleway"/>
                <a:ea typeface="Raleway"/>
                <a:cs typeface="Raleway"/>
                <a:sym typeface="Raleway"/>
              </a:rPr>
              <a:t>on</a:t>
            </a:r>
            <a:r>
              <a:rPr lang="en-US" sz="2000">
                <a:solidFill>
                  <a:schemeClr val="dk1"/>
                </a:solidFill>
                <a:latin typeface="Raleway"/>
                <a:ea typeface="Raleway"/>
                <a:cs typeface="Raleway"/>
                <a:sym typeface="Raleway"/>
              </a:rPr>
              <a:t>g learning</a:t>
            </a:r>
            <a:r>
              <a:rPr lang="en-US" sz="2000" b="0" i="0" u="none" strike="noStrike" cap="none">
                <a:solidFill>
                  <a:schemeClr val="dk1"/>
                </a:solidFill>
                <a:latin typeface="Raleway"/>
                <a:ea typeface="Raleway"/>
                <a:cs typeface="Raleway"/>
                <a:sym typeface="Raleway"/>
              </a:rPr>
              <a:t>, hard work,  and problem solving</a:t>
            </a:r>
            <a:endParaRPr/>
          </a:p>
          <a:p>
            <a:pPr marL="692150" marR="0" lvl="0" indent="-6350" algn="l" rtl="0">
              <a:lnSpc>
                <a:spcPct val="8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	Help children appreciate individual differences</a:t>
            </a:r>
            <a:endParaRPr/>
          </a:p>
          <a:p>
            <a:pPr marL="692150" marR="0" lvl="0" indent="-6350" algn="l" rtl="0">
              <a:lnSpc>
                <a:spcPct val="8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	Emphasize what is learned is more important than grade</a:t>
            </a:r>
            <a:endParaRPr/>
          </a:p>
          <a:p>
            <a:pPr marL="685800" marR="0" lvl="0" indent="0" algn="l" rtl="0">
              <a:lnSpc>
                <a:spcPct val="80000"/>
              </a:lnSpc>
              <a:spcBef>
                <a:spcPts val="0"/>
              </a:spcBef>
              <a:spcAft>
                <a:spcPts val="0"/>
              </a:spcAft>
              <a:buClr>
                <a:schemeClr val="dk1"/>
              </a:buClr>
              <a:buSzPts val="1000"/>
              <a:buFont typeface="Arial"/>
              <a:buNone/>
            </a:pPr>
            <a:endParaRPr sz="800" b="0" i="0" u="none" strike="noStrike" cap="none">
              <a:solidFill>
                <a:schemeClr val="dk1"/>
              </a:solidFill>
              <a:latin typeface="Raleway"/>
              <a:ea typeface="Raleway"/>
              <a:cs typeface="Raleway"/>
              <a:sym typeface="Raleway"/>
            </a:endParaRPr>
          </a:p>
          <a:p>
            <a:pPr marL="508000" marR="0" lvl="0" indent="-165100" algn="l" rtl="0">
              <a:lnSpc>
                <a:spcPct val="80000"/>
              </a:lnSpc>
              <a:spcBef>
                <a:spcPts val="520"/>
              </a:spcBef>
              <a:spcAft>
                <a:spcPts val="0"/>
              </a:spcAft>
              <a:buClr>
                <a:schemeClr val="dk1"/>
              </a:buClr>
              <a:buSzPts val="2000"/>
              <a:buFont typeface="Raleway"/>
              <a:buChar char="•"/>
            </a:pPr>
            <a:r>
              <a:rPr lang="en-US" sz="2000" b="0" i="0" u="none" strike="noStrike" cap="none">
                <a:solidFill>
                  <a:schemeClr val="dk1"/>
                </a:solidFill>
                <a:latin typeface="Raleway"/>
                <a:ea typeface="Raleway"/>
                <a:cs typeface="Raleway"/>
                <a:sym typeface="Raleway"/>
              </a:rPr>
              <a:t>Encourage time to explore resources &amp; choose passion areas.</a:t>
            </a:r>
            <a:endParaRPr/>
          </a:p>
          <a:p>
            <a:pPr marL="519113" marR="0" lvl="0" indent="1588" algn="l" rtl="0">
              <a:lnSpc>
                <a:spcPct val="80000"/>
              </a:lnSpc>
              <a:spcBef>
                <a:spcPts val="520"/>
              </a:spcBef>
              <a:spcAft>
                <a:spcPts val="0"/>
              </a:spcAft>
              <a:buClr>
                <a:schemeClr val="dk1"/>
              </a:buClr>
              <a:buSzPts val="2000"/>
              <a:buFont typeface="Arial"/>
              <a:buNone/>
            </a:pPr>
            <a:r>
              <a:rPr lang="en-US" sz="2000" b="0" i="0" u="none" strike="noStrike" cap="none">
                <a:solidFill>
                  <a:schemeClr val="dk1"/>
                </a:solidFill>
                <a:latin typeface="Raleway"/>
                <a:ea typeface="Raleway"/>
                <a:cs typeface="Raleway"/>
                <a:sym typeface="Raleway"/>
              </a:rPr>
              <a:t>Every minute does not have to be scheduled. Encourage priorities; life is about making choices.</a:t>
            </a:r>
            <a:endParaRPr/>
          </a:p>
          <a:p>
            <a:pPr marL="519113" marR="0" lvl="0" indent="1588" algn="l" rtl="0">
              <a:lnSpc>
                <a:spcPct val="80000"/>
              </a:lnSpc>
              <a:spcBef>
                <a:spcPts val="520"/>
              </a:spcBef>
              <a:spcAft>
                <a:spcPts val="0"/>
              </a:spcAft>
              <a:buClr>
                <a:schemeClr val="dk1"/>
              </a:buClr>
              <a:buSzPts val="1000"/>
              <a:buFont typeface="Arial"/>
              <a:buNone/>
            </a:pPr>
            <a:endParaRPr sz="800" b="0" i="0" u="none" strike="noStrike" cap="none">
              <a:solidFill>
                <a:schemeClr val="dk1"/>
              </a:solidFill>
              <a:latin typeface="Raleway"/>
              <a:ea typeface="Raleway"/>
              <a:cs typeface="Raleway"/>
              <a:sym typeface="Raleway"/>
            </a:endParaRPr>
          </a:p>
          <a:p>
            <a:pPr marL="461963" marR="0" lvl="0" indent="-119062" algn="l" rtl="0">
              <a:lnSpc>
                <a:spcPct val="80000"/>
              </a:lnSpc>
              <a:spcBef>
                <a:spcPts val="520"/>
              </a:spcBef>
              <a:spcAft>
                <a:spcPts val="0"/>
              </a:spcAft>
              <a:buClr>
                <a:schemeClr val="dk1"/>
              </a:buClr>
              <a:buSzPts val="2000"/>
              <a:buFont typeface="Raleway"/>
              <a:buChar char="•"/>
            </a:pPr>
            <a:r>
              <a:rPr lang="en-US" sz="2000" b="0" i="0" u="none" strike="noStrike" cap="none">
                <a:solidFill>
                  <a:schemeClr val="dk1"/>
                </a:solidFill>
                <a:latin typeface="Raleway"/>
                <a:ea typeface="Raleway"/>
                <a:cs typeface="Raleway"/>
                <a:sym typeface="Raleway"/>
              </a:rPr>
              <a:t> Listen and observe rather than pressure.</a:t>
            </a:r>
            <a:endParaRPr/>
          </a:p>
          <a:p>
            <a:pPr marL="342900" marR="0" lvl="0" indent="0" algn="l" rtl="0">
              <a:lnSpc>
                <a:spcPct val="80000"/>
              </a:lnSpc>
              <a:spcBef>
                <a:spcPts val="520"/>
              </a:spcBef>
              <a:spcAft>
                <a:spcPts val="0"/>
              </a:spcAft>
              <a:buClr>
                <a:schemeClr val="dk1"/>
              </a:buClr>
              <a:buSzPts val="1000"/>
              <a:buFont typeface="Arial"/>
              <a:buNone/>
            </a:pPr>
            <a:endParaRPr sz="800" b="0" i="0" u="none" strike="noStrike" cap="none">
              <a:solidFill>
                <a:schemeClr val="dk1"/>
              </a:solidFill>
              <a:latin typeface="Raleway"/>
              <a:ea typeface="Raleway"/>
              <a:cs typeface="Raleway"/>
              <a:sym typeface="Raleway"/>
            </a:endParaRPr>
          </a:p>
          <a:p>
            <a:pPr marL="508000" marR="0" lvl="0" indent="-165100" algn="l" rtl="0">
              <a:lnSpc>
                <a:spcPct val="80000"/>
              </a:lnSpc>
              <a:spcBef>
                <a:spcPts val="520"/>
              </a:spcBef>
              <a:spcAft>
                <a:spcPts val="0"/>
              </a:spcAft>
              <a:buClr>
                <a:schemeClr val="dk1"/>
              </a:buClr>
              <a:buSzPts val="2000"/>
              <a:buFont typeface="Raleway"/>
              <a:buChar char="•"/>
            </a:pPr>
            <a:r>
              <a:rPr lang="en-US" sz="2000" b="0" i="0" u="none" strike="noStrike" cap="none">
                <a:solidFill>
                  <a:schemeClr val="dk1"/>
                </a:solidFill>
                <a:latin typeface="Raleway"/>
                <a:ea typeface="Raleway"/>
                <a:cs typeface="Raleway"/>
                <a:sym typeface="Raleway"/>
              </a:rPr>
              <a:t>Make print material widely available, limit screen time (social media).</a:t>
            </a:r>
            <a:endParaRPr/>
          </a:p>
          <a:p>
            <a:pPr marL="342900" marR="0" lvl="0" indent="0" algn="l" rtl="0">
              <a:lnSpc>
                <a:spcPct val="80000"/>
              </a:lnSpc>
              <a:spcBef>
                <a:spcPts val="520"/>
              </a:spcBef>
              <a:spcAft>
                <a:spcPts val="0"/>
              </a:spcAft>
              <a:buClr>
                <a:schemeClr val="dk1"/>
              </a:buClr>
              <a:buSzPts val="1000"/>
              <a:buFont typeface="Arial"/>
              <a:buNone/>
            </a:pPr>
            <a:endParaRPr sz="800" b="0" i="0" u="none" strike="noStrike" cap="none">
              <a:solidFill>
                <a:schemeClr val="dk1"/>
              </a:solidFill>
              <a:latin typeface="Raleway"/>
              <a:ea typeface="Raleway"/>
              <a:cs typeface="Raleway"/>
              <a:sym typeface="Raleway"/>
            </a:endParaRPr>
          </a:p>
          <a:p>
            <a:pPr marL="519113" marR="0" lvl="0" indent="-173037" algn="l" rtl="0">
              <a:lnSpc>
                <a:spcPct val="80000"/>
              </a:lnSpc>
              <a:spcBef>
                <a:spcPts val="520"/>
              </a:spcBef>
              <a:spcAft>
                <a:spcPts val="0"/>
              </a:spcAft>
              <a:buClr>
                <a:schemeClr val="dk1"/>
              </a:buClr>
              <a:buSzPts val="2000"/>
              <a:buFont typeface="Raleway"/>
              <a:buChar char="•"/>
            </a:pPr>
            <a:r>
              <a:rPr lang="en-US" sz="2000" b="0" i="0" u="none" strike="noStrike" cap="none">
                <a:solidFill>
                  <a:schemeClr val="dk1"/>
                </a:solidFill>
                <a:latin typeface="Raleway"/>
                <a:ea typeface="Raleway"/>
                <a:cs typeface="Raleway"/>
                <a:sym typeface="Raleway"/>
              </a:rPr>
              <a:t>Let them take responsibility for non-life threatening issues and then recognize and learn from mistakes. Offer support, not excuses.</a:t>
            </a:r>
            <a:endParaRPr/>
          </a:p>
          <a:p>
            <a:pPr marL="346075" marR="0" lvl="0" indent="0" algn="l" rtl="0">
              <a:lnSpc>
                <a:spcPct val="80000"/>
              </a:lnSpc>
              <a:spcBef>
                <a:spcPts val="520"/>
              </a:spcBef>
              <a:spcAft>
                <a:spcPts val="0"/>
              </a:spcAft>
              <a:buClr>
                <a:schemeClr val="dk1"/>
              </a:buClr>
              <a:buSzPts val="1000"/>
              <a:buFont typeface="Arial"/>
              <a:buNone/>
            </a:pPr>
            <a:endParaRPr sz="800" b="0" i="0" u="none" strike="noStrike" cap="none">
              <a:solidFill>
                <a:schemeClr val="dk1"/>
              </a:solidFill>
              <a:latin typeface="Raleway"/>
              <a:ea typeface="Raleway"/>
              <a:cs typeface="Raleway"/>
              <a:sym typeface="Raleway"/>
            </a:endParaRPr>
          </a:p>
          <a:p>
            <a:pPr marL="512762" marR="0" lvl="0" indent="-166687"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Raleway"/>
                <a:ea typeface="Raleway"/>
                <a:cs typeface="Raleway"/>
                <a:sym typeface="Raleway"/>
              </a:rPr>
              <a:t>Patience!  Appreciate them for who they are, rather than </a:t>
            </a:r>
            <a:endParaRPr sz="2000" b="0" i="0" u="none" strike="noStrike" cap="none">
              <a:solidFill>
                <a:schemeClr val="dk1"/>
              </a:solidFill>
              <a:latin typeface="Raleway"/>
              <a:ea typeface="Raleway"/>
              <a:cs typeface="Raleway"/>
              <a:sym typeface="Raleway"/>
            </a:endParaRPr>
          </a:p>
          <a:p>
            <a:pPr marL="508000" marR="0" lvl="0" indent="0" algn="l" rtl="0">
              <a:lnSpc>
                <a:spcPct val="100000"/>
              </a:lnSpc>
              <a:spcBef>
                <a:spcPts val="0"/>
              </a:spcBef>
              <a:spcAft>
                <a:spcPts val="0"/>
              </a:spcAft>
              <a:buNone/>
            </a:pPr>
            <a:r>
              <a:rPr lang="en-US" sz="2000" b="0" i="0" u="none" strike="noStrike" cap="none">
                <a:solidFill>
                  <a:schemeClr val="dk1"/>
                </a:solidFill>
                <a:latin typeface="Raleway"/>
                <a:ea typeface="Raleway"/>
                <a:cs typeface="Raleway"/>
                <a:sym typeface="Raleway"/>
              </a:rPr>
              <a:t>who they may become.</a:t>
            </a:r>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3" name="Google Shape;323;p33"/>
          <p:cNvPicPr preferRelativeResize="0"/>
          <p:nvPr/>
        </p:nvPicPr>
        <p:blipFill rotWithShape="1">
          <a:blip r:embed="rId3">
            <a:alphaModFix amt="85000"/>
          </a:blip>
          <a:srcRect/>
          <a:stretch/>
        </p:blipFill>
        <p:spPr>
          <a:xfrm>
            <a:off x="7362900" y="5693874"/>
            <a:ext cx="1653651" cy="1164126"/>
          </a:xfrm>
          <a:prstGeom prst="rect">
            <a:avLst/>
          </a:prstGeom>
          <a:noFill/>
          <a:ln>
            <a:noFill/>
          </a:ln>
        </p:spPr>
      </p:pic>
      <p:sp>
        <p:nvSpPr>
          <p:cNvPr id="324" name="Google Shape;324;p33"/>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457636" y="592650"/>
            <a:ext cx="8064900" cy="792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Staff Placement for 201</a:t>
            </a:r>
            <a:r>
              <a:rPr lang="en-US" sz="4400">
                <a:solidFill>
                  <a:schemeClr val="dk1"/>
                </a:solidFill>
                <a:latin typeface="Raleway"/>
                <a:ea typeface="Raleway"/>
                <a:cs typeface="Raleway"/>
                <a:sym typeface="Raleway"/>
              </a:rPr>
              <a:t>9</a:t>
            </a:r>
            <a:r>
              <a:rPr lang="en-US" sz="4400" b="0" i="0" u="none" strike="noStrike" cap="none">
                <a:solidFill>
                  <a:schemeClr val="dk1"/>
                </a:solidFill>
                <a:latin typeface="Raleway"/>
                <a:ea typeface="Raleway"/>
                <a:cs typeface="Raleway"/>
                <a:sym typeface="Raleway"/>
              </a:rPr>
              <a:t>-</a:t>
            </a:r>
            <a:r>
              <a:rPr lang="en-US" sz="4400">
                <a:solidFill>
                  <a:schemeClr val="dk1"/>
                </a:solidFill>
                <a:latin typeface="Raleway"/>
                <a:ea typeface="Raleway"/>
                <a:cs typeface="Raleway"/>
                <a:sym typeface="Raleway"/>
              </a:rPr>
              <a:t>20</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63" name="Google Shape;63;p7"/>
          <p:cNvSpPr txBox="1">
            <a:spLocks noGrp="1"/>
          </p:cNvSpPr>
          <p:nvPr>
            <p:ph type="body" idx="1"/>
          </p:nvPr>
        </p:nvSpPr>
        <p:spPr>
          <a:xfrm>
            <a:off x="611560" y="1460594"/>
            <a:ext cx="8075100" cy="4233300"/>
          </a:xfrm>
          <a:prstGeom prst="rect">
            <a:avLst/>
          </a:prstGeom>
          <a:noFill/>
          <a:ln>
            <a:noFill/>
          </a:ln>
        </p:spPr>
        <p:txBody>
          <a:bodyPr spcFirstLastPara="1" wrap="square" lIns="91425" tIns="91425" rIns="91425" bIns="91425" anchor="t" anchorCtr="0">
            <a:noAutofit/>
          </a:bodyPr>
          <a:lstStyle/>
          <a:p>
            <a:pPr marL="203200" marR="0" lvl="0" indent="0" algn="l"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Raleway"/>
              <a:ea typeface="Raleway"/>
              <a:cs typeface="Raleway"/>
              <a:sym typeface="Raleway"/>
            </a:endParaRPr>
          </a:p>
          <a:p>
            <a:pPr marL="457200" marR="0" lvl="0" indent="0" algn="l" rtl="0">
              <a:lnSpc>
                <a:spcPct val="100000"/>
              </a:lnSpc>
              <a:spcBef>
                <a:spcPts val="0"/>
              </a:spcBef>
              <a:spcAft>
                <a:spcPts val="0"/>
              </a:spcAft>
              <a:buNone/>
            </a:pPr>
            <a:r>
              <a:rPr lang="en-US" sz="3600" b="0" i="0" u="none" strike="noStrike" cap="none">
                <a:solidFill>
                  <a:schemeClr val="dk1"/>
                </a:solidFill>
                <a:latin typeface="Raleway"/>
                <a:ea typeface="Raleway"/>
                <a:cs typeface="Raleway"/>
                <a:sym typeface="Raleway"/>
              </a:rPr>
              <a:t>Elementary Buildings</a:t>
            </a:r>
            <a:endParaRPr sz="3600"/>
          </a:p>
          <a:p>
            <a:pPr marL="742950" marR="0" lvl="1" indent="0" algn="l" rtl="0">
              <a:lnSpc>
                <a:spcPct val="100000"/>
              </a:lnSpc>
              <a:spcBef>
                <a:spcPts val="0"/>
              </a:spcBef>
              <a:spcAft>
                <a:spcPts val="0"/>
              </a:spcAft>
              <a:buClr>
                <a:schemeClr val="dk1"/>
              </a:buClr>
              <a:buSzPts val="2400"/>
              <a:buFont typeface="Raleway"/>
              <a:buNone/>
            </a:pPr>
            <a:endParaRPr sz="2400" b="0" i="0" u="none" strike="noStrike" cap="none">
              <a:solidFill>
                <a:schemeClr val="dk1"/>
              </a:solidFill>
              <a:latin typeface="Raleway"/>
              <a:ea typeface="Raleway"/>
              <a:cs typeface="Raleway"/>
              <a:sym typeface="Raleway"/>
            </a:endParaRPr>
          </a:p>
          <a:p>
            <a:pPr marL="0" marR="0" lvl="1" indent="45720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Raleway"/>
                <a:ea typeface="Raleway"/>
                <a:cs typeface="Raleway"/>
                <a:sym typeface="Raleway"/>
              </a:rPr>
              <a:t>Kate Florer</a:t>
            </a:r>
            <a:r>
              <a:rPr lang="en-US" sz="2400">
                <a:solidFill>
                  <a:schemeClr val="dk1"/>
                </a:solidFill>
                <a:latin typeface="Raleway"/>
                <a:ea typeface="Raleway"/>
                <a:cs typeface="Raleway"/>
                <a:sym typeface="Raleway"/>
              </a:rPr>
              <a:t>     </a:t>
            </a:r>
            <a:r>
              <a:rPr lang="en-US" sz="2400" b="0" i="0" u="none" strike="noStrike" cap="none">
                <a:solidFill>
                  <a:schemeClr val="dk1"/>
                </a:solidFill>
                <a:latin typeface="Raleway"/>
                <a:ea typeface="Raleway"/>
                <a:cs typeface="Raleway"/>
                <a:sym typeface="Raleway"/>
              </a:rPr>
              <a:t>Horizon</a:t>
            </a:r>
            <a:endParaRPr/>
          </a:p>
          <a:p>
            <a:pPr marL="635000" marR="0" lvl="1"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Raleway"/>
              <a:ea typeface="Raleway"/>
              <a:cs typeface="Raleway"/>
              <a:sym typeface="Raleway"/>
            </a:endParaRPr>
          </a:p>
          <a:p>
            <a:pPr marL="0" marR="0" lvl="1" indent="45720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Raleway"/>
                <a:ea typeface="Raleway"/>
                <a:cs typeface="Raleway"/>
                <a:sym typeface="Raleway"/>
              </a:rPr>
              <a:t>Mitzi Hetherton</a:t>
            </a:r>
            <a:r>
              <a:rPr lang="en-US" sz="2400">
                <a:solidFill>
                  <a:schemeClr val="dk1"/>
                </a:solidFill>
                <a:latin typeface="Raleway"/>
                <a:ea typeface="Raleway"/>
                <a:cs typeface="Raleway"/>
                <a:sym typeface="Raleway"/>
              </a:rPr>
              <a:t>     </a:t>
            </a:r>
            <a:r>
              <a:rPr lang="en-US" sz="2400" b="0" i="0" u="none" strike="noStrike" cap="none">
                <a:solidFill>
                  <a:schemeClr val="dk1"/>
                </a:solidFill>
                <a:latin typeface="Raleway"/>
                <a:ea typeface="Raleway"/>
                <a:cs typeface="Raleway"/>
                <a:sym typeface="Raleway"/>
              </a:rPr>
              <a:t>Wallace</a:t>
            </a:r>
            <a:endParaRPr/>
          </a:p>
          <a:p>
            <a:pPr marL="635000" marR="0" lvl="1"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Raleway"/>
              <a:ea typeface="Raleway"/>
              <a:cs typeface="Raleway"/>
              <a:sym typeface="Raleway"/>
            </a:endParaRPr>
          </a:p>
          <a:p>
            <a:pPr marL="0" marR="0" lvl="1" indent="45720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Raleway"/>
                <a:ea typeface="Raleway"/>
                <a:cs typeface="Raleway"/>
                <a:sym typeface="Raleway"/>
              </a:rPr>
              <a:t>Kristen Hartman</a:t>
            </a:r>
            <a:r>
              <a:rPr lang="en-US" sz="2400">
                <a:solidFill>
                  <a:schemeClr val="dk1"/>
                </a:solidFill>
                <a:latin typeface="Raleway"/>
                <a:ea typeface="Raleway"/>
                <a:cs typeface="Raleway"/>
                <a:sym typeface="Raleway"/>
              </a:rPr>
              <a:t>     </a:t>
            </a:r>
            <a:r>
              <a:rPr lang="en-US" sz="2400" b="0" i="0" u="none" strike="noStrike" cap="none">
                <a:solidFill>
                  <a:schemeClr val="dk1"/>
                </a:solidFill>
                <a:latin typeface="Raleway"/>
                <a:ea typeface="Raleway"/>
                <a:cs typeface="Raleway"/>
                <a:sym typeface="Raleway"/>
              </a:rPr>
              <a:t>Beaver Creek </a:t>
            </a:r>
            <a:endParaRPr sz="2400" b="0" i="0" u="none" strike="noStrike" cap="none">
              <a:solidFill>
                <a:schemeClr val="dk1"/>
              </a:solidFill>
              <a:latin typeface="Raleway"/>
              <a:ea typeface="Raleway"/>
              <a:cs typeface="Raleway"/>
              <a:sym typeface="Raleway"/>
            </a:endParaRPr>
          </a:p>
          <a:p>
            <a:pPr marL="635000" marR="0" lvl="1" indent="0" algn="l" rtl="0">
              <a:lnSpc>
                <a:spcPct val="100000"/>
              </a:lnSpc>
              <a:spcBef>
                <a:spcPts val="0"/>
              </a:spcBef>
              <a:spcAft>
                <a:spcPts val="0"/>
              </a:spcAft>
              <a:buClr>
                <a:schemeClr val="dk1"/>
              </a:buClr>
              <a:buSzPts val="2400"/>
              <a:buFont typeface="Arial"/>
              <a:buNone/>
            </a:pPr>
            <a:endParaRPr sz="2400">
              <a:solidFill>
                <a:schemeClr val="dk1"/>
              </a:solidFill>
              <a:latin typeface="Raleway"/>
              <a:ea typeface="Raleway"/>
              <a:cs typeface="Raleway"/>
              <a:sym typeface="Raleway"/>
            </a:endParaRPr>
          </a:p>
          <a:p>
            <a:pPr marL="0" marR="0" lvl="1" indent="457200" algn="l" rtl="0">
              <a:lnSpc>
                <a:spcPct val="100000"/>
              </a:lnSpc>
              <a:spcBef>
                <a:spcPts val="0"/>
              </a:spcBef>
              <a:spcAft>
                <a:spcPts val="0"/>
              </a:spcAft>
              <a:buClr>
                <a:schemeClr val="dk1"/>
              </a:buClr>
              <a:buSzPts val="2400"/>
              <a:buFont typeface="Arial"/>
              <a:buNone/>
            </a:pPr>
            <a:r>
              <a:rPr lang="en-US" sz="2400">
                <a:solidFill>
                  <a:schemeClr val="dk1"/>
                </a:solidFill>
                <a:latin typeface="Raleway"/>
                <a:ea typeface="Raleway"/>
                <a:cs typeface="Raleway"/>
                <a:sym typeface="Raleway"/>
              </a:rPr>
              <a:t>Jess Sawatzky     Timber Ridge .8</a:t>
            </a:r>
            <a:endParaRPr sz="2400">
              <a:solidFill>
                <a:schemeClr val="dk1"/>
              </a:solidFill>
              <a:latin typeface="Raleway"/>
              <a:ea typeface="Raleway"/>
              <a:cs typeface="Raleway"/>
              <a:sym typeface="Raleway"/>
            </a:endParaRPr>
          </a:p>
          <a:p>
            <a:pPr marL="0" marR="0" lvl="1" indent="0" algn="l" rtl="0">
              <a:lnSpc>
                <a:spcPct val="100000"/>
              </a:lnSpc>
              <a:spcBef>
                <a:spcPts val="0"/>
              </a:spcBef>
              <a:spcAft>
                <a:spcPts val="0"/>
              </a:spcAft>
              <a:buClr>
                <a:schemeClr val="dk1"/>
              </a:buClr>
              <a:buSzPts val="2400"/>
              <a:buFont typeface="Arial"/>
              <a:buNone/>
            </a:pPr>
            <a:endParaRPr sz="2400">
              <a:solidFill>
                <a:schemeClr val="dk1"/>
              </a:solidFill>
              <a:latin typeface="Raleway"/>
              <a:ea typeface="Raleway"/>
              <a:cs typeface="Raleway"/>
              <a:sym typeface="Raleway"/>
            </a:endParaRPr>
          </a:p>
          <a:p>
            <a:pPr marL="0" marR="0" lvl="1" indent="45720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Raleway"/>
                <a:ea typeface="Raleway"/>
                <a:cs typeface="Raleway"/>
                <a:sym typeface="Raleway"/>
              </a:rPr>
              <a:t>Ni</a:t>
            </a:r>
            <a:r>
              <a:rPr lang="en-US" sz="2400">
                <a:solidFill>
                  <a:schemeClr val="dk1"/>
                </a:solidFill>
                <a:latin typeface="Raleway"/>
                <a:ea typeface="Raleway"/>
                <a:cs typeface="Raleway"/>
                <a:sym typeface="Raleway"/>
              </a:rPr>
              <a:t>kki</a:t>
            </a:r>
            <a:r>
              <a:rPr lang="en-US" sz="2400" b="0" i="0" u="none" strike="noStrike" cap="none">
                <a:solidFill>
                  <a:schemeClr val="dk1"/>
                </a:solidFill>
                <a:latin typeface="Raleway"/>
                <a:ea typeface="Raleway"/>
                <a:cs typeface="Raleway"/>
                <a:sym typeface="Raleway"/>
              </a:rPr>
              <a:t> Paradise-Williams</a:t>
            </a:r>
            <a:r>
              <a:rPr lang="en-US" sz="2400">
                <a:solidFill>
                  <a:schemeClr val="dk1"/>
                </a:solidFill>
                <a:latin typeface="Raleway"/>
                <a:ea typeface="Raleway"/>
                <a:cs typeface="Raleway"/>
                <a:sym typeface="Raleway"/>
              </a:rPr>
              <a:t>     </a:t>
            </a:r>
            <a:r>
              <a:rPr lang="en-US" sz="2400" b="0" i="0" u="none" strike="noStrike" cap="none">
                <a:solidFill>
                  <a:schemeClr val="dk1"/>
                </a:solidFill>
                <a:latin typeface="Raleway"/>
                <a:ea typeface="Raleway"/>
                <a:cs typeface="Raleway"/>
                <a:sym typeface="Raleway"/>
              </a:rPr>
              <a:t>Lawson .6</a:t>
            </a:r>
            <a:endParaRPr/>
          </a:p>
          <a:p>
            <a:pPr marL="1600200" marR="0" lvl="3" indent="-3175" algn="l" rtl="0">
              <a:lnSpc>
                <a:spcPct val="100000"/>
              </a:lnSpc>
              <a:spcBef>
                <a:spcPts val="480"/>
              </a:spcBef>
              <a:spcAft>
                <a:spcPts val="0"/>
              </a:spcAft>
              <a:buClr>
                <a:schemeClr val="dk1"/>
              </a:buClr>
              <a:buSzPts val="600"/>
              <a:buFont typeface="Calibri"/>
              <a:buNone/>
            </a:pPr>
            <a:r>
              <a:rPr lang="en-US" sz="2400" b="0" i="0" u="none" strike="noStrike" cap="none">
                <a:solidFill>
                  <a:schemeClr val="dk1"/>
                </a:solidFill>
                <a:latin typeface="Raleway"/>
                <a:ea typeface="Raleway"/>
                <a:cs typeface="Raleway"/>
                <a:sym typeface="Raleway"/>
              </a:rPr>
              <a:t>	</a:t>
            </a:r>
            <a:endParaRPr/>
          </a:p>
          <a:p>
            <a:pPr marL="1600200" marR="0" lvl="3" indent="-119062" algn="l" rtl="0">
              <a:lnSpc>
                <a:spcPct val="100000"/>
              </a:lnSpc>
              <a:spcBef>
                <a:spcPts val="480"/>
              </a:spcBef>
              <a:spcAft>
                <a:spcPts val="0"/>
              </a:spcAft>
              <a:buClr>
                <a:schemeClr val="dk1"/>
              </a:buClr>
              <a:buSzPts val="600"/>
              <a:buFont typeface="Calibri"/>
              <a:buNone/>
            </a:pPr>
            <a:r>
              <a:rPr lang="en-US" sz="2400" b="0" i="0" u="none" strike="noStrike" cap="none">
                <a:solidFill>
                  <a:schemeClr val="dk1"/>
                </a:solidFill>
                <a:latin typeface="Raleway"/>
                <a:ea typeface="Raleway"/>
                <a:cs typeface="Raleway"/>
                <a:sym typeface="Raleway"/>
              </a:rPr>
              <a:t>  </a:t>
            </a:r>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 name="Google Shape;64;p7"/>
          <p:cNvPicPr preferRelativeResize="0"/>
          <p:nvPr/>
        </p:nvPicPr>
        <p:blipFill rotWithShape="1">
          <a:blip r:embed="rId3">
            <a:alphaModFix amt="85000"/>
          </a:blip>
          <a:srcRect/>
          <a:stretch/>
        </p:blipFill>
        <p:spPr>
          <a:xfrm>
            <a:off x="7490350" y="5693875"/>
            <a:ext cx="1653652" cy="1164126"/>
          </a:xfrm>
          <a:prstGeom prst="rect">
            <a:avLst/>
          </a:prstGeom>
          <a:noFill/>
          <a:ln>
            <a:noFill/>
          </a:ln>
        </p:spPr>
      </p:pic>
      <p:sp>
        <p:nvSpPr>
          <p:cNvPr id="65" name="Google Shape;65;p7"/>
          <p:cNvSpPr txBox="1"/>
          <p:nvPr/>
        </p:nvSpPr>
        <p:spPr>
          <a:xfrm>
            <a:off x="5957525" y="6166800"/>
            <a:ext cx="15918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611560" y="493862"/>
            <a:ext cx="8064900" cy="792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Staff Placement for 20</a:t>
            </a:r>
            <a:r>
              <a:rPr lang="en-US" sz="4400">
                <a:solidFill>
                  <a:schemeClr val="dk1"/>
                </a:solidFill>
                <a:latin typeface="Raleway"/>
                <a:ea typeface="Raleway"/>
                <a:cs typeface="Raleway"/>
                <a:sym typeface="Raleway"/>
              </a:rPr>
              <a:t>19</a:t>
            </a:r>
            <a:r>
              <a:rPr lang="en-US" sz="4400" b="0" i="0" u="none" strike="noStrike" cap="none">
                <a:solidFill>
                  <a:schemeClr val="dk1"/>
                </a:solidFill>
                <a:latin typeface="Raleway"/>
                <a:ea typeface="Raleway"/>
                <a:cs typeface="Raleway"/>
                <a:sym typeface="Raleway"/>
              </a:rPr>
              <a:t>-</a:t>
            </a:r>
            <a:r>
              <a:rPr lang="en-US" sz="4400">
                <a:solidFill>
                  <a:schemeClr val="dk1"/>
                </a:solidFill>
                <a:latin typeface="Raleway"/>
                <a:ea typeface="Raleway"/>
                <a:cs typeface="Raleway"/>
                <a:sym typeface="Raleway"/>
              </a:rPr>
              <a:t>20</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3" name="Google Shape;73;p8"/>
          <p:cNvSpPr txBox="1">
            <a:spLocks noGrp="1"/>
          </p:cNvSpPr>
          <p:nvPr>
            <p:ph type="body" idx="1"/>
          </p:nvPr>
        </p:nvSpPr>
        <p:spPr>
          <a:xfrm>
            <a:off x="99575" y="1301625"/>
            <a:ext cx="9044400" cy="3786300"/>
          </a:xfrm>
          <a:prstGeom prst="rect">
            <a:avLst/>
          </a:prstGeom>
          <a:noFill/>
          <a:ln>
            <a:noFill/>
          </a:ln>
        </p:spPr>
        <p:txBody>
          <a:bodyPr spcFirstLastPara="1" wrap="square" lIns="91425" tIns="91425" rIns="91425" bIns="91425" anchor="t" anchorCtr="0">
            <a:noAutofit/>
          </a:bodyPr>
          <a:lstStyle/>
          <a:p>
            <a:pPr marL="495300" marR="0" lvl="0" indent="-152400" algn="l" rtl="0">
              <a:lnSpc>
                <a:spcPct val="90000"/>
              </a:lnSpc>
              <a:spcBef>
                <a:spcPts val="0"/>
              </a:spcBef>
              <a:spcAft>
                <a:spcPts val="0"/>
              </a:spcAft>
              <a:buClr>
                <a:schemeClr val="dk1"/>
              </a:buClr>
              <a:buSzPts val="2400"/>
              <a:buFont typeface="Raleway"/>
              <a:buChar char="•"/>
            </a:pPr>
            <a:r>
              <a:rPr lang="en-US" sz="2400" b="0" i="0" u="none" strike="noStrike" cap="none">
                <a:solidFill>
                  <a:schemeClr val="dk1"/>
                </a:solidFill>
                <a:latin typeface="Raleway"/>
                <a:ea typeface="Raleway"/>
                <a:cs typeface="Raleway"/>
                <a:sym typeface="Raleway"/>
              </a:rPr>
              <a:t>1.</a:t>
            </a:r>
            <a:r>
              <a:rPr lang="en-US" sz="2400">
                <a:solidFill>
                  <a:schemeClr val="dk1"/>
                </a:solidFill>
                <a:latin typeface="Raleway"/>
                <a:ea typeface="Raleway"/>
                <a:cs typeface="Raleway"/>
                <a:sym typeface="Raleway"/>
              </a:rPr>
              <a:t>7</a:t>
            </a:r>
            <a:r>
              <a:rPr lang="en-US" sz="2400" b="0" i="0" u="none" strike="noStrike" cap="none">
                <a:solidFill>
                  <a:schemeClr val="dk1"/>
                </a:solidFill>
                <a:latin typeface="Raleway"/>
                <a:ea typeface="Raleway"/>
                <a:cs typeface="Raleway"/>
                <a:sym typeface="Raleway"/>
              </a:rPr>
              <a:t> Teachers at Middle Level</a:t>
            </a:r>
            <a:endParaRPr/>
          </a:p>
          <a:p>
            <a:pPr marL="342900" marR="0" lvl="0" indent="0" algn="l" rtl="0">
              <a:lnSpc>
                <a:spcPct val="90000"/>
              </a:lnSpc>
              <a:spcBef>
                <a:spcPts val="400"/>
              </a:spcBef>
              <a:spcAft>
                <a:spcPts val="0"/>
              </a:spcAft>
              <a:buClr>
                <a:schemeClr val="dk1"/>
              </a:buClr>
              <a:buSzPts val="500"/>
              <a:buFont typeface="Calibri"/>
              <a:buNone/>
            </a:pPr>
            <a:r>
              <a:rPr lang="en-US" sz="2000" b="0" i="0" u="none" strike="noStrike" cap="none">
                <a:solidFill>
                  <a:schemeClr val="dk1"/>
                </a:solidFill>
                <a:latin typeface="Raleway"/>
                <a:ea typeface="Raleway"/>
                <a:cs typeface="Raleway"/>
                <a:sym typeface="Raleway"/>
              </a:rPr>
              <a:t>	    Colleen Ites    1.0 Summit (*Allison Barlow also instructs Humanities)</a:t>
            </a:r>
            <a:endParaRPr/>
          </a:p>
          <a:p>
            <a:pPr marL="742950" marR="0" lvl="1" indent="0" algn="l" rtl="0">
              <a:lnSpc>
                <a:spcPct val="90000"/>
              </a:lnSpc>
              <a:spcBef>
                <a:spcPts val="400"/>
              </a:spcBef>
              <a:spcAft>
                <a:spcPts val="0"/>
              </a:spcAft>
              <a:buClr>
                <a:schemeClr val="dk1"/>
              </a:buClr>
              <a:buSzPts val="500"/>
              <a:buFont typeface="Calibri"/>
              <a:buNone/>
            </a:pPr>
            <a:r>
              <a:rPr lang="en-US" sz="2000" b="0" i="0" u="none" strike="noStrike" cap="none">
                <a:solidFill>
                  <a:schemeClr val="dk1"/>
                </a:solidFill>
                <a:latin typeface="Raleway"/>
                <a:ea typeface="Raleway"/>
                <a:cs typeface="Raleway"/>
                <a:sym typeface="Raleway"/>
              </a:rPr>
              <a:t>Molly McConnell       .</a:t>
            </a:r>
            <a:r>
              <a:rPr lang="en-US" sz="2000">
                <a:solidFill>
                  <a:schemeClr val="dk1"/>
                </a:solidFill>
                <a:latin typeface="Raleway"/>
                <a:ea typeface="Raleway"/>
                <a:cs typeface="Raleway"/>
                <a:sym typeface="Raleway"/>
              </a:rPr>
              <a:t>7</a:t>
            </a:r>
            <a:r>
              <a:rPr lang="en-US" sz="2000" b="0" i="0" u="none" strike="noStrike" cap="none">
                <a:solidFill>
                  <a:schemeClr val="dk1"/>
                </a:solidFill>
                <a:latin typeface="Raleway"/>
                <a:ea typeface="Raleway"/>
                <a:cs typeface="Raleway"/>
                <a:sym typeface="Raleway"/>
              </a:rPr>
              <a:t>    8/9 Middle School, Mock Trial 7-12</a:t>
            </a:r>
            <a:endParaRPr/>
          </a:p>
          <a:p>
            <a:pPr marL="742950" marR="0" lvl="1" indent="457200" algn="l" rtl="0">
              <a:lnSpc>
                <a:spcPct val="90000"/>
              </a:lnSpc>
              <a:spcBef>
                <a:spcPts val="400"/>
              </a:spcBef>
              <a:spcAft>
                <a:spcPts val="0"/>
              </a:spcAft>
              <a:buClr>
                <a:schemeClr val="dk1"/>
              </a:buClr>
              <a:buSzPts val="2000"/>
              <a:buFont typeface="Calibri"/>
              <a:buNone/>
            </a:pPr>
            <a:endParaRPr sz="2000" b="0" i="0" u="none" strike="noStrike" cap="none">
              <a:solidFill>
                <a:schemeClr val="dk1"/>
              </a:solidFill>
              <a:latin typeface="Raleway"/>
              <a:ea typeface="Raleway"/>
              <a:cs typeface="Raleway"/>
              <a:sym typeface="Raleway"/>
            </a:endParaRPr>
          </a:p>
          <a:p>
            <a:pPr marL="495300" marR="0" lvl="0" indent="-152400" algn="l" rtl="0">
              <a:lnSpc>
                <a:spcPct val="90000"/>
              </a:lnSpc>
              <a:spcBef>
                <a:spcPts val="480"/>
              </a:spcBef>
              <a:spcAft>
                <a:spcPts val="0"/>
              </a:spcAft>
              <a:buClr>
                <a:schemeClr val="dk1"/>
              </a:buClr>
              <a:buSzPts val="2400"/>
              <a:buFont typeface="Raleway"/>
              <a:buChar char="•"/>
            </a:pPr>
            <a:r>
              <a:rPr lang="en-US" sz="2400" b="0" i="0" u="none" strike="noStrike" cap="none">
                <a:solidFill>
                  <a:schemeClr val="dk1"/>
                </a:solidFill>
                <a:latin typeface="Raleway"/>
                <a:ea typeface="Raleway"/>
                <a:cs typeface="Raleway"/>
                <a:sym typeface="Raleway"/>
              </a:rPr>
              <a:t>.7 Teacher at High School</a:t>
            </a:r>
            <a:endParaRPr/>
          </a:p>
          <a:p>
            <a:pPr marL="342900" marR="0" lvl="0" indent="0" algn="l" rtl="0">
              <a:lnSpc>
                <a:spcPct val="90000"/>
              </a:lnSpc>
              <a:spcBef>
                <a:spcPts val="480"/>
              </a:spcBef>
              <a:spcAft>
                <a:spcPts val="0"/>
              </a:spcAft>
              <a:buClr>
                <a:schemeClr val="dk1"/>
              </a:buClr>
              <a:buSzPts val="600"/>
              <a:buFont typeface="Calibri"/>
              <a:buNone/>
            </a:pPr>
            <a:r>
              <a:rPr lang="en-US" sz="2400" b="0" i="0" u="none" strike="noStrike" cap="none">
                <a:solidFill>
                  <a:schemeClr val="dk1"/>
                </a:solidFill>
                <a:latin typeface="Raleway"/>
                <a:ea typeface="Raleway"/>
                <a:cs typeface="Raleway"/>
                <a:sym typeface="Raleway"/>
              </a:rPr>
              <a:t>	 </a:t>
            </a:r>
            <a:r>
              <a:rPr lang="en-US" sz="2000" b="0" i="0" u="none" strike="noStrike" cap="none">
                <a:solidFill>
                  <a:schemeClr val="dk1"/>
                </a:solidFill>
                <a:latin typeface="Raleway"/>
                <a:ea typeface="Raleway"/>
                <a:cs typeface="Raleway"/>
                <a:sym typeface="Raleway"/>
              </a:rPr>
              <a:t>Sue Cline  (Also teaches AP World History)</a:t>
            </a:r>
            <a:endParaRPr/>
          </a:p>
          <a:p>
            <a:pPr marL="342900" marR="0" lvl="0" indent="0" algn="l" rtl="0">
              <a:lnSpc>
                <a:spcPct val="90000"/>
              </a:lnSpc>
              <a:spcBef>
                <a:spcPts val="480"/>
              </a:spcBef>
              <a:spcAft>
                <a:spcPts val="0"/>
              </a:spcAft>
              <a:buClr>
                <a:schemeClr val="dk1"/>
              </a:buClr>
              <a:buSzPts val="2400"/>
              <a:buFont typeface="Calibri"/>
              <a:buNone/>
            </a:pPr>
            <a:endParaRPr sz="2400" b="0" i="0" u="none" strike="noStrike" cap="none">
              <a:solidFill>
                <a:schemeClr val="dk1"/>
              </a:solidFill>
              <a:latin typeface="Raleway"/>
              <a:ea typeface="Raleway"/>
              <a:cs typeface="Raleway"/>
              <a:sym typeface="Raleway"/>
            </a:endParaRPr>
          </a:p>
          <a:p>
            <a:pPr marL="495300" marR="0" lvl="0" indent="-152400" algn="l" rtl="0">
              <a:lnSpc>
                <a:spcPct val="90000"/>
              </a:lnSpc>
              <a:spcBef>
                <a:spcPts val="480"/>
              </a:spcBef>
              <a:spcAft>
                <a:spcPts val="0"/>
              </a:spcAft>
              <a:buClr>
                <a:schemeClr val="dk1"/>
              </a:buClr>
              <a:buSzPts val="2400"/>
              <a:buFont typeface="Raleway"/>
              <a:buChar char="•"/>
            </a:pPr>
            <a:r>
              <a:rPr lang="en-US" sz="2400" b="0" i="0" u="none" strike="noStrike" cap="none">
                <a:solidFill>
                  <a:schemeClr val="dk1"/>
                </a:solidFill>
                <a:latin typeface="Raleway"/>
                <a:ea typeface="Raleway"/>
                <a:cs typeface="Raleway"/>
                <a:sym typeface="Raleway"/>
              </a:rPr>
              <a:t>.</a:t>
            </a:r>
            <a:r>
              <a:rPr lang="en-US" sz="2400">
                <a:solidFill>
                  <a:schemeClr val="dk1"/>
                </a:solidFill>
                <a:latin typeface="Raleway"/>
                <a:ea typeface="Raleway"/>
                <a:cs typeface="Raleway"/>
                <a:sym typeface="Raleway"/>
              </a:rPr>
              <a:t>7</a:t>
            </a:r>
            <a:r>
              <a:rPr lang="en-US" sz="2400" b="0" i="0" u="none" strike="noStrike" cap="none">
                <a:solidFill>
                  <a:schemeClr val="dk1"/>
                </a:solidFill>
                <a:latin typeface="Raleway"/>
                <a:ea typeface="Raleway"/>
                <a:cs typeface="Raleway"/>
                <a:sym typeface="Raleway"/>
              </a:rPr>
              <a:t> Coordinator for District </a:t>
            </a:r>
            <a:endParaRPr/>
          </a:p>
          <a:p>
            <a:pPr marL="342900" marR="0" lvl="0" indent="0" algn="l" rtl="0">
              <a:lnSpc>
                <a:spcPct val="90000"/>
              </a:lnSpc>
              <a:spcBef>
                <a:spcPts val="480"/>
              </a:spcBef>
              <a:spcAft>
                <a:spcPts val="0"/>
              </a:spcAft>
              <a:buClr>
                <a:schemeClr val="dk1"/>
              </a:buClr>
              <a:buSzPts val="2400"/>
              <a:buFont typeface="Arial"/>
              <a:buNone/>
            </a:pPr>
            <a:r>
              <a:rPr lang="en-US" sz="2400" b="0" i="0" u="none" strike="noStrike" cap="none">
                <a:solidFill>
                  <a:schemeClr val="dk1"/>
                </a:solidFill>
                <a:latin typeface="Raleway"/>
                <a:ea typeface="Raleway"/>
                <a:cs typeface="Raleway"/>
                <a:sym typeface="Raleway"/>
              </a:rPr>
              <a:t>	 </a:t>
            </a:r>
            <a:r>
              <a:rPr lang="en-US" sz="2000">
                <a:solidFill>
                  <a:schemeClr val="dk1"/>
                </a:solidFill>
                <a:latin typeface="Raleway"/>
                <a:ea typeface="Raleway"/>
                <a:cs typeface="Raleway"/>
                <a:sym typeface="Raleway"/>
              </a:rPr>
              <a:t>Nikki Paradise-Williams .4 Elementary Coordinator</a:t>
            </a:r>
            <a:endParaRPr sz="2000">
              <a:solidFill>
                <a:schemeClr val="dk1"/>
              </a:solidFill>
              <a:latin typeface="Raleway"/>
              <a:ea typeface="Raleway"/>
              <a:cs typeface="Raleway"/>
              <a:sym typeface="Raleway"/>
            </a:endParaRPr>
          </a:p>
          <a:p>
            <a:pPr marL="342900" marR="0" lvl="0" indent="0" algn="l" rtl="0">
              <a:lnSpc>
                <a:spcPct val="90000"/>
              </a:lnSpc>
              <a:spcBef>
                <a:spcPts val="480"/>
              </a:spcBef>
              <a:spcAft>
                <a:spcPts val="0"/>
              </a:spcAft>
              <a:buClr>
                <a:schemeClr val="dk1"/>
              </a:buClr>
              <a:buSzPts val="2400"/>
              <a:buFont typeface="Arial"/>
              <a:buNone/>
            </a:pPr>
            <a:r>
              <a:rPr lang="en-US" sz="2000">
                <a:solidFill>
                  <a:schemeClr val="dk1"/>
                </a:solidFill>
                <a:latin typeface="Raleway"/>
                <a:ea typeface="Raleway"/>
                <a:cs typeface="Raleway"/>
                <a:sym typeface="Raleway"/>
              </a:rPr>
              <a:t>Molly McConnell .3 Secondary Coordinator</a:t>
            </a:r>
            <a:endParaRPr sz="2000">
              <a:solidFill>
                <a:schemeClr val="dk1"/>
              </a:solidFill>
              <a:latin typeface="Raleway"/>
              <a:ea typeface="Raleway"/>
              <a:cs typeface="Raleway"/>
              <a:sym typeface="Raleway"/>
            </a:endParaRPr>
          </a:p>
          <a:p>
            <a:pPr marL="342900" marR="0" lvl="0" indent="0" algn="l" rtl="0">
              <a:lnSpc>
                <a:spcPct val="90000"/>
              </a:lnSpc>
              <a:spcBef>
                <a:spcPts val="480"/>
              </a:spcBef>
              <a:spcAft>
                <a:spcPts val="0"/>
              </a:spcAft>
              <a:buClr>
                <a:schemeClr val="dk1"/>
              </a:buClr>
              <a:buSzPts val="2000"/>
              <a:buFont typeface="Arial"/>
              <a:buNone/>
            </a:pPr>
            <a:endParaRPr sz="2000" b="0" i="0" u="none" strike="noStrike" cap="none">
              <a:solidFill>
                <a:schemeClr val="dk1"/>
              </a:solidFill>
              <a:latin typeface="Raleway"/>
              <a:ea typeface="Raleway"/>
              <a:cs typeface="Raleway"/>
              <a:sym typeface="Raleway"/>
            </a:endParaRPr>
          </a:p>
          <a:p>
            <a:pPr marL="342900" marR="0" lvl="0" indent="0" algn="l" rtl="0">
              <a:lnSpc>
                <a:spcPct val="90000"/>
              </a:lnSpc>
              <a:spcBef>
                <a:spcPts val="400"/>
              </a:spcBef>
              <a:spcAft>
                <a:spcPts val="0"/>
              </a:spcAft>
              <a:buClr>
                <a:schemeClr val="dk1"/>
              </a:buClr>
              <a:buSzPts val="2000"/>
              <a:buFont typeface="Arial"/>
              <a:buNone/>
            </a:pPr>
            <a:r>
              <a:rPr lang="en-US" sz="2000" b="0" i="0" u="none" strike="noStrike" cap="none">
                <a:solidFill>
                  <a:schemeClr val="dk1"/>
                </a:solidFill>
                <a:latin typeface="Raleway"/>
                <a:ea typeface="Raleway"/>
                <a:cs typeface="Raleway"/>
                <a:sym typeface="Raleway"/>
              </a:rPr>
              <a:t>          </a:t>
            </a:r>
            <a:r>
              <a:rPr lang="en-US" sz="2000" b="0" i="0" u="sng" strike="noStrike" cap="none">
                <a:solidFill>
                  <a:schemeClr val="dk1"/>
                </a:solidFill>
                <a:latin typeface="Raleway"/>
                <a:ea typeface="Raleway"/>
                <a:cs typeface="Raleway"/>
                <a:sym typeface="Raleway"/>
              </a:rPr>
              <a:t>Feel free to contact any of us by phone or e-mail!</a:t>
            </a:r>
            <a:endParaRPr/>
          </a:p>
          <a:p>
            <a:pPr marL="342900" marR="0" lvl="0" indent="0" algn="l" rtl="0">
              <a:lnSpc>
                <a:spcPct val="90000"/>
              </a:lnSpc>
              <a:spcBef>
                <a:spcPts val="480"/>
              </a:spcBef>
              <a:spcAft>
                <a:spcPts val="0"/>
              </a:spcAft>
              <a:buClr>
                <a:schemeClr val="dk1"/>
              </a:buClr>
              <a:buSzPts val="2000"/>
              <a:buFont typeface="Calibri"/>
              <a:buNone/>
            </a:pPr>
            <a:endParaRPr sz="2000" b="0" i="0" u="none" strike="noStrike" cap="none">
              <a:solidFill>
                <a:schemeClr val="dk1"/>
              </a:solidFill>
              <a:latin typeface="Raleway"/>
              <a:ea typeface="Raleway"/>
              <a:cs typeface="Raleway"/>
              <a:sym typeface="Raleway"/>
            </a:endParaRPr>
          </a:p>
          <a:p>
            <a:pPr marL="342900" marR="0" lvl="0" indent="0" algn="l" rtl="0">
              <a:lnSpc>
                <a:spcPct val="90000"/>
              </a:lnSpc>
              <a:spcBef>
                <a:spcPts val="400"/>
              </a:spcBef>
              <a:spcAft>
                <a:spcPts val="0"/>
              </a:spcAft>
              <a:buClr>
                <a:schemeClr val="dk1"/>
              </a:buClr>
              <a:buSzPts val="2000"/>
              <a:buFont typeface="Calibri"/>
              <a:buNone/>
            </a:pPr>
            <a:endParaRPr sz="2000" b="0" i="0" u="none" strike="noStrike" cap="none">
              <a:solidFill>
                <a:schemeClr val="dk1"/>
              </a:solidFill>
              <a:latin typeface="Raleway"/>
              <a:ea typeface="Raleway"/>
              <a:cs typeface="Raleway"/>
              <a:sym typeface="Raleway"/>
            </a:endParaRPr>
          </a:p>
          <a:p>
            <a:pPr marL="342900" marR="0" lvl="0" indent="0" algn="l" rtl="0">
              <a:lnSpc>
                <a:spcPct val="90000"/>
              </a:lnSpc>
              <a:spcBef>
                <a:spcPts val="400"/>
              </a:spcBef>
              <a:spcAft>
                <a:spcPts val="0"/>
              </a:spcAft>
              <a:buClr>
                <a:schemeClr val="dk1"/>
              </a:buClr>
              <a:buSzPts val="1400"/>
              <a:buFont typeface="Calibri"/>
              <a:buNone/>
            </a:pPr>
            <a:endParaRPr sz="1400" b="0" i="0" u="sng" strike="noStrike" cap="none">
              <a:solidFill>
                <a:schemeClr val="dk1"/>
              </a:solidFill>
              <a:latin typeface="Raleway"/>
              <a:ea typeface="Raleway"/>
              <a:cs typeface="Raleway"/>
              <a:sym typeface="Raleway"/>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 name="Google Shape;74;p8"/>
          <p:cNvPicPr preferRelativeResize="0"/>
          <p:nvPr/>
        </p:nvPicPr>
        <p:blipFill rotWithShape="1">
          <a:blip r:embed="rId3">
            <a:alphaModFix amt="85000"/>
          </a:blip>
          <a:srcRect/>
          <a:stretch/>
        </p:blipFill>
        <p:spPr>
          <a:xfrm>
            <a:off x="7490350" y="5693875"/>
            <a:ext cx="1653652" cy="1164126"/>
          </a:xfrm>
          <a:prstGeom prst="rect">
            <a:avLst/>
          </a:prstGeom>
          <a:noFill/>
          <a:ln>
            <a:noFill/>
          </a:ln>
        </p:spPr>
      </p:pic>
      <p:sp>
        <p:nvSpPr>
          <p:cNvPr id="75" name="Google Shape;75;p8"/>
          <p:cNvSpPr txBox="1"/>
          <p:nvPr/>
        </p:nvSpPr>
        <p:spPr>
          <a:xfrm>
            <a:off x="5957525" y="6166800"/>
            <a:ext cx="15918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9"/>
          <p:cNvSpPr txBox="1">
            <a:spLocks noGrp="1"/>
          </p:cNvSpPr>
          <p:nvPr>
            <p:ph type="title"/>
          </p:nvPr>
        </p:nvSpPr>
        <p:spPr>
          <a:xfrm>
            <a:off x="611560" y="451468"/>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0" i="0" u="none" strike="noStrike" cap="none">
                <a:solidFill>
                  <a:schemeClr val="dk1"/>
                </a:solidFill>
                <a:latin typeface="Raleway"/>
                <a:ea typeface="Raleway"/>
                <a:cs typeface="Raleway"/>
                <a:sym typeface="Raleway"/>
              </a:rPr>
              <a:t>Identification</a:t>
            </a:r>
            <a:endParaRPr sz="4400" b="0" i="0" u="none" strike="noStrike" cap="none">
              <a:solidFill>
                <a:srgbClr val="000000"/>
              </a:solidFill>
              <a:latin typeface="Arial"/>
              <a:ea typeface="Arial"/>
              <a:cs typeface="Arial"/>
              <a:sym typeface="Arial"/>
            </a:endParaRPr>
          </a:p>
        </p:txBody>
      </p:sp>
      <p:sp>
        <p:nvSpPr>
          <p:cNvPr id="83" name="Google Shape;83;p9"/>
          <p:cNvSpPr txBox="1">
            <a:spLocks noGrp="1"/>
          </p:cNvSpPr>
          <p:nvPr>
            <p:ph type="body" idx="1"/>
          </p:nvPr>
        </p:nvSpPr>
        <p:spPr>
          <a:xfrm>
            <a:off x="611560" y="1285861"/>
            <a:ext cx="8075099" cy="3786299"/>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2400"/>
              <a:buFont typeface="Raleway"/>
              <a:buChar char="•"/>
            </a:pPr>
            <a:r>
              <a:rPr lang="en-US" sz="2400" i="0" u="none" strike="noStrike" cap="none">
                <a:solidFill>
                  <a:srgbClr val="000000"/>
                </a:solidFill>
                <a:latin typeface="Raleway"/>
                <a:ea typeface="Raleway"/>
                <a:cs typeface="Raleway"/>
                <a:sym typeface="Raleway"/>
              </a:rPr>
              <a:t>Ongoing process</a:t>
            </a:r>
            <a:endParaRPr>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i="0" u="none" strike="noStrike" cap="none">
              <a:solidFill>
                <a:srgbClr val="000000"/>
              </a:solidFill>
              <a:latin typeface="Raleway"/>
              <a:ea typeface="Raleway"/>
              <a:cs typeface="Raleway"/>
              <a:sym typeface="Raleway"/>
            </a:endParaRPr>
          </a:p>
          <a:p>
            <a:pPr marL="457200" marR="0" lvl="0" indent="-228600" algn="l" rtl="0">
              <a:lnSpc>
                <a:spcPct val="100000"/>
              </a:lnSpc>
              <a:spcBef>
                <a:spcPts val="0"/>
              </a:spcBef>
              <a:spcAft>
                <a:spcPts val="0"/>
              </a:spcAft>
              <a:buClr>
                <a:schemeClr val="dk1"/>
              </a:buClr>
              <a:buSzPts val="2400"/>
              <a:buFont typeface="Raleway"/>
              <a:buChar char="•"/>
            </a:pPr>
            <a:r>
              <a:rPr lang="en-US" sz="2400" i="0" u="none" strike="noStrike" cap="none">
                <a:solidFill>
                  <a:srgbClr val="000000"/>
                </a:solidFill>
                <a:latin typeface="Raleway"/>
                <a:ea typeface="Raleway"/>
                <a:cs typeface="Raleway"/>
                <a:sym typeface="Raleway"/>
              </a:rPr>
              <a:t>Cycle in and out of the program as levels of support and academic challenge changes</a:t>
            </a:r>
            <a:endParaRPr>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i="0" u="none" strike="noStrike" cap="none">
              <a:solidFill>
                <a:srgbClr val="000000"/>
              </a:solidFill>
              <a:latin typeface="Raleway"/>
              <a:ea typeface="Raleway"/>
              <a:cs typeface="Raleway"/>
              <a:sym typeface="Raleway"/>
            </a:endParaRPr>
          </a:p>
          <a:p>
            <a:pPr marL="457200" marR="0" lvl="0" indent="-228600" algn="l" rtl="0">
              <a:lnSpc>
                <a:spcPct val="100000"/>
              </a:lnSpc>
              <a:spcBef>
                <a:spcPts val="0"/>
              </a:spcBef>
              <a:spcAft>
                <a:spcPts val="0"/>
              </a:spcAft>
              <a:buClr>
                <a:schemeClr val="dk1"/>
              </a:buClr>
              <a:buSzPts val="2400"/>
              <a:buFont typeface="Raleway"/>
              <a:buChar char="•"/>
            </a:pPr>
            <a:r>
              <a:rPr lang="en-US" sz="2400" i="0" u="none" strike="noStrike" cap="none">
                <a:solidFill>
                  <a:srgbClr val="000000"/>
                </a:solidFill>
                <a:latin typeface="Raleway"/>
                <a:ea typeface="Raleway"/>
                <a:cs typeface="Raleway"/>
                <a:sym typeface="Raleway"/>
              </a:rPr>
              <a:t>An annual review of multiple criteria by the ELP staff is a research-based best practice.</a:t>
            </a:r>
            <a:endParaRPr>
              <a:latin typeface="Raleway"/>
              <a:ea typeface="Raleway"/>
              <a:cs typeface="Raleway"/>
              <a:sym typeface="Raleway"/>
            </a:endParaRPr>
          </a:p>
          <a:p>
            <a:pPr marL="0" marR="0" lvl="0" indent="0" algn="l" rtl="0">
              <a:lnSpc>
                <a:spcPct val="100000"/>
              </a:lnSpc>
              <a:spcBef>
                <a:spcPts val="0"/>
              </a:spcBef>
              <a:spcAft>
                <a:spcPts val="0"/>
              </a:spcAft>
              <a:buClr>
                <a:schemeClr val="dk1"/>
              </a:buClr>
              <a:buSzPts val="2400"/>
              <a:buFont typeface="Arial"/>
              <a:buNone/>
            </a:pPr>
            <a:endParaRPr sz="2400" i="0" u="none" strike="noStrike" cap="none">
              <a:solidFill>
                <a:srgbClr val="000000"/>
              </a:solidFill>
              <a:latin typeface="Raleway"/>
              <a:ea typeface="Raleway"/>
              <a:cs typeface="Raleway"/>
              <a:sym typeface="Raleway"/>
            </a:endParaRPr>
          </a:p>
          <a:p>
            <a:pPr marL="457200" marR="0" lvl="0" indent="-228600" algn="l" rtl="0">
              <a:lnSpc>
                <a:spcPct val="100000"/>
              </a:lnSpc>
              <a:spcBef>
                <a:spcPts val="0"/>
              </a:spcBef>
              <a:spcAft>
                <a:spcPts val="0"/>
              </a:spcAft>
              <a:buClr>
                <a:schemeClr val="dk1"/>
              </a:buClr>
              <a:buSzPts val="1800"/>
              <a:buFont typeface="Raleway"/>
              <a:buChar char="•"/>
            </a:pPr>
            <a:r>
              <a:rPr lang="en-US" sz="2400" i="0" u="none" strike="noStrike" cap="none">
                <a:solidFill>
                  <a:srgbClr val="000000"/>
                </a:solidFill>
                <a:latin typeface="Raleway"/>
                <a:ea typeface="Raleway"/>
                <a:cs typeface="Raleway"/>
                <a:sym typeface="Raleway"/>
              </a:rPr>
              <a:t>Two pathways:</a:t>
            </a:r>
            <a:r>
              <a:rPr lang="en-US" sz="1800" i="0" u="none" strike="noStrike" cap="none">
                <a:solidFill>
                  <a:srgbClr val="000000"/>
                </a:solidFill>
                <a:latin typeface="Raleway"/>
                <a:ea typeface="Raleway"/>
                <a:cs typeface="Raleway"/>
                <a:sym typeface="Raleway"/>
              </a:rPr>
              <a:t> </a:t>
            </a:r>
            <a:endParaRPr>
              <a:latin typeface="Raleway"/>
              <a:ea typeface="Raleway"/>
              <a:cs typeface="Raleway"/>
              <a:sym typeface="Raleway"/>
            </a:endParaRPr>
          </a:p>
          <a:p>
            <a:pPr marL="747712" marR="0" lvl="0" indent="-139700" algn="l" rtl="0">
              <a:lnSpc>
                <a:spcPct val="100000"/>
              </a:lnSpc>
              <a:spcBef>
                <a:spcPts val="0"/>
              </a:spcBef>
              <a:spcAft>
                <a:spcPts val="0"/>
              </a:spcAft>
              <a:buClr>
                <a:schemeClr val="dk1"/>
              </a:buClr>
              <a:buSzPts val="1800"/>
              <a:buFont typeface="Arial"/>
              <a:buNone/>
            </a:pPr>
            <a:r>
              <a:rPr lang="en-US" sz="1800" i="0" u="none" strike="noStrike" cap="none">
                <a:solidFill>
                  <a:srgbClr val="000000"/>
                </a:solidFill>
                <a:latin typeface="Raleway"/>
                <a:ea typeface="Raleway"/>
                <a:cs typeface="Raleway"/>
                <a:sym typeface="Raleway"/>
              </a:rPr>
              <a:t>Review of data: Test scores, teacher &amp; parent ratings</a:t>
            </a:r>
            <a:endParaRPr>
              <a:latin typeface="Raleway"/>
              <a:ea typeface="Raleway"/>
              <a:cs typeface="Raleway"/>
              <a:sym typeface="Raleway"/>
            </a:endParaRPr>
          </a:p>
          <a:p>
            <a:pPr marL="747713" marR="0" lvl="0" indent="-139700" algn="l" rtl="0">
              <a:lnSpc>
                <a:spcPct val="100000"/>
              </a:lnSpc>
              <a:spcBef>
                <a:spcPts val="0"/>
              </a:spcBef>
              <a:spcAft>
                <a:spcPts val="0"/>
              </a:spcAft>
              <a:buClr>
                <a:schemeClr val="dk1"/>
              </a:buClr>
              <a:buSzPts val="1800"/>
              <a:buFont typeface="Arial"/>
              <a:buNone/>
            </a:pPr>
            <a:r>
              <a:rPr lang="en-US" sz="1800" i="0" u="none" strike="noStrike" cap="none">
                <a:solidFill>
                  <a:srgbClr val="000000"/>
                </a:solidFill>
                <a:latin typeface="Raleway"/>
                <a:ea typeface="Raleway"/>
                <a:cs typeface="Raleway"/>
                <a:sym typeface="Raleway"/>
              </a:rPr>
              <a:t>Case Study: Interviews, individual screenings</a:t>
            </a:r>
            <a:endParaRPr>
              <a:latin typeface="Raleway"/>
              <a:ea typeface="Raleway"/>
              <a:cs typeface="Raleway"/>
              <a:sym typeface="Raleway"/>
            </a:endParaRPr>
          </a:p>
        </p:txBody>
      </p:sp>
      <p:pic>
        <p:nvPicPr>
          <p:cNvPr id="84" name="Google Shape;84;p9"/>
          <p:cNvPicPr preferRelativeResize="0"/>
          <p:nvPr/>
        </p:nvPicPr>
        <p:blipFill rotWithShape="1">
          <a:blip r:embed="rId3">
            <a:alphaModFix amt="85000"/>
          </a:blip>
          <a:srcRect/>
          <a:stretch/>
        </p:blipFill>
        <p:spPr>
          <a:xfrm>
            <a:off x="7359133" y="5713118"/>
            <a:ext cx="1653651" cy="1164126"/>
          </a:xfrm>
          <a:prstGeom prst="rect">
            <a:avLst/>
          </a:prstGeom>
          <a:noFill/>
          <a:ln>
            <a:noFill/>
          </a:ln>
        </p:spPr>
      </p:pic>
      <p:sp>
        <p:nvSpPr>
          <p:cNvPr id="85" name="Google Shape;85;p9"/>
          <p:cNvSpPr txBox="1"/>
          <p:nvPr/>
        </p:nvSpPr>
        <p:spPr>
          <a:xfrm>
            <a:off x="5633612" y="6156349"/>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chemeClr val="dk1"/>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0"/>
          <p:cNvSpPr txBox="1">
            <a:spLocks noGrp="1"/>
          </p:cNvSpPr>
          <p:nvPr>
            <p:ph type="title"/>
          </p:nvPr>
        </p:nvSpPr>
        <p:spPr>
          <a:xfrm>
            <a:off x="611560" y="321057"/>
            <a:ext cx="8064900" cy="37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2400"/>
              <a:buFont typeface="Calibri"/>
              <a:buNone/>
            </a:pPr>
            <a:r>
              <a:rPr lang="en-US" sz="4400">
                <a:latin typeface="Raleway"/>
                <a:ea typeface="Raleway"/>
                <a:cs typeface="Raleway"/>
                <a:sym typeface="Raleway"/>
              </a:rPr>
              <a:t>Review of Data</a:t>
            </a:r>
            <a:endParaRPr sz="4400">
              <a:latin typeface="Raleway"/>
              <a:ea typeface="Raleway"/>
              <a:cs typeface="Raleway"/>
              <a:sym typeface="Raleway"/>
            </a:endParaRPr>
          </a:p>
        </p:txBody>
      </p:sp>
      <p:sp>
        <p:nvSpPr>
          <p:cNvPr id="93" name="Google Shape;93;p10"/>
          <p:cNvSpPr txBox="1">
            <a:spLocks noGrp="1"/>
          </p:cNvSpPr>
          <p:nvPr>
            <p:ph type="body" idx="1"/>
          </p:nvPr>
        </p:nvSpPr>
        <p:spPr>
          <a:xfrm>
            <a:off x="606460" y="912080"/>
            <a:ext cx="8075100" cy="6293700"/>
          </a:xfrm>
          <a:prstGeom prst="rect">
            <a:avLst/>
          </a:prstGeom>
          <a:noFill/>
          <a:ln>
            <a:noFill/>
          </a:ln>
        </p:spPr>
        <p:txBody>
          <a:bodyPr spcFirstLastPara="1" wrap="square" lIns="91425" tIns="91425" rIns="91425" bIns="91425" anchor="t" anchorCtr="0">
            <a:noAutofit/>
          </a:bodyPr>
          <a:lstStyle/>
          <a:p>
            <a:pPr marL="203200" marR="0" lvl="0" indent="0" algn="l" rtl="0">
              <a:lnSpc>
                <a:spcPct val="100000"/>
              </a:lnSpc>
              <a:spcBef>
                <a:spcPts val="0"/>
              </a:spcBef>
              <a:spcAft>
                <a:spcPts val="0"/>
              </a:spcAft>
              <a:buClr>
                <a:schemeClr val="dk1"/>
              </a:buClr>
              <a:buSzPts val="2400"/>
              <a:buFont typeface="Arial"/>
              <a:buNone/>
            </a:pPr>
            <a:r>
              <a:rPr lang="en-US" sz="2000" i="0" u="none" strike="noStrike" cap="none">
                <a:solidFill>
                  <a:srgbClr val="000000"/>
                </a:solidFill>
                <a:latin typeface="Raleway"/>
                <a:ea typeface="Raleway"/>
                <a:cs typeface="Raleway"/>
                <a:sym typeface="Raleway"/>
              </a:rPr>
              <a:t>Z-score</a:t>
            </a:r>
            <a:r>
              <a:rPr lang="en-US" sz="2000" b="1" i="0" u="none" strike="noStrike" cap="none">
                <a:solidFill>
                  <a:srgbClr val="000000"/>
                </a:solidFill>
                <a:latin typeface="Raleway"/>
                <a:ea typeface="Raleway"/>
                <a:cs typeface="Raleway"/>
                <a:sym typeface="Raleway"/>
              </a:rPr>
              <a:t> </a:t>
            </a:r>
            <a:r>
              <a:rPr lang="en-US" sz="2000" i="0" u="none" strike="noStrike" cap="none">
                <a:solidFill>
                  <a:srgbClr val="000000"/>
                </a:solidFill>
                <a:latin typeface="Raleway"/>
                <a:ea typeface="Raleway"/>
                <a:cs typeface="Raleway"/>
                <a:sym typeface="Raleway"/>
              </a:rPr>
              <a:t>(distance from the mean) is calculated from the current and previous year on these assessments: Iowa Assessments, MAP, and where available, CogAT. </a:t>
            </a:r>
            <a:endParaRPr sz="2000">
              <a:latin typeface="Raleway"/>
              <a:ea typeface="Raleway"/>
              <a:cs typeface="Raleway"/>
              <a:sym typeface="Raleway"/>
            </a:endParaRPr>
          </a:p>
          <a:p>
            <a:pPr marL="203200" marR="0" lvl="0" indent="0" algn="l" rtl="0">
              <a:lnSpc>
                <a:spcPct val="100000"/>
              </a:lnSpc>
              <a:spcBef>
                <a:spcPts val="640"/>
              </a:spcBef>
              <a:spcAft>
                <a:spcPts val="0"/>
              </a:spcAft>
              <a:buClr>
                <a:schemeClr val="dk1"/>
              </a:buClr>
              <a:buSzPts val="2400"/>
              <a:buFont typeface="Arial"/>
              <a:buNone/>
            </a:pPr>
            <a:br>
              <a:rPr lang="en-US" sz="2000" i="0" u="none" strike="noStrike" cap="none">
                <a:solidFill>
                  <a:srgbClr val="000000"/>
                </a:solidFill>
                <a:latin typeface="Raleway"/>
                <a:ea typeface="Raleway"/>
                <a:cs typeface="Raleway"/>
                <a:sym typeface="Raleway"/>
              </a:rPr>
            </a:br>
            <a:r>
              <a:rPr lang="en-US" sz="2000" i="0" u="none" strike="noStrike" cap="none">
                <a:solidFill>
                  <a:srgbClr val="000000"/>
                </a:solidFill>
                <a:latin typeface="Raleway"/>
                <a:ea typeface="Raleway"/>
                <a:cs typeface="Raleway"/>
                <a:sym typeface="Raleway"/>
              </a:rPr>
              <a:t>The mean of each student’s z-scores is calculated. Students who have a mean z-score in approximately the top </a:t>
            </a:r>
            <a:r>
              <a:rPr lang="en-US" sz="2000">
                <a:latin typeface="Raleway"/>
                <a:ea typeface="Raleway"/>
                <a:cs typeface="Raleway"/>
                <a:sym typeface="Raleway"/>
              </a:rPr>
              <a:t>4</a:t>
            </a:r>
            <a:r>
              <a:rPr lang="en-US" sz="2000" i="0" u="none" strike="noStrike" cap="none">
                <a:solidFill>
                  <a:srgbClr val="000000"/>
                </a:solidFill>
                <a:latin typeface="Raleway"/>
                <a:ea typeface="Raleway"/>
                <a:cs typeface="Raleway"/>
                <a:sym typeface="Raleway"/>
              </a:rPr>
              <a:t>% of the district are identified for services. </a:t>
            </a:r>
            <a:endParaRPr sz="2000">
              <a:latin typeface="Raleway"/>
              <a:ea typeface="Raleway"/>
              <a:cs typeface="Raleway"/>
              <a:sym typeface="Raleway"/>
            </a:endParaRPr>
          </a:p>
          <a:p>
            <a:pPr marL="203200" marR="0" lvl="0" indent="0" algn="l" rtl="0">
              <a:lnSpc>
                <a:spcPct val="100000"/>
              </a:lnSpc>
              <a:spcBef>
                <a:spcPts val="640"/>
              </a:spcBef>
              <a:spcAft>
                <a:spcPts val="0"/>
              </a:spcAft>
              <a:buClr>
                <a:schemeClr val="dk1"/>
              </a:buClr>
              <a:buSzPts val="2400"/>
              <a:buFont typeface="Arial"/>
              <a:buNone/>
            </a:pPr>
            <a:br>
              <a:rPr lang="en-US" sz="2000" i="0" u="none" strike="noStrike" cap="none">
                <a:solidFill>
                  <a:srgbClr val="000000"/>
                </a:solidFill>
                <a:latin typeface="Raleway"/>
                <a:ea typeface="Raleway"/>
                <a:cs typeface="Raleway"/>
                <a:sym typeface="Raleway"/>
              </a:rPr>
            </a:br>
            <a:r>
              <a:rPr lang="en-US" sz="2000" i="0" u="none" strike="noStrike" cap="none">
                <a:solidFill>
                  <a:srgbClr val="000000"/>
                </a:solidFill>
                <a:latin typeface="Raleway"/>
                <a:ea typeface="Raleway"/>
                <a:cs typeface="Raleway"/>
                <a:sym typeface="Raleway"/>
              </a:rPr>
              <a:t>Additional data points are reviewed including teacher/parent recommendations for students with mean z-scores between the 9</a:t>
            </a:r>
            <a:r>
              <a:rPr lang="en-US" sz="2000">
                <a:latin typeface="Raleway"/>
                <a:ea typeface="Raleway"/>
                <a:cs typeface="Raleway"/>
                <a:sym typeface="Raleway"/>
              </a:rPr>
              <a:t>2</a:t>
            </a:r>
            <a:r>
              <a:rPr lang="en-US" sz="2000" i="0" u="none" strike="noStrike" cap="none">
                <a:solidFill>
                  <a:srgbClr val="000000"/>
                </a:solidFill>
                <a:latin typeface="Raleway"/>
                <a:ea typeface="Raleway"/>
                <a:cs typeface="Raleway"/>
                <a:sym typeface="Raleway"/>
              </a:rPr>
              <a:t>th and 9</a:t>
            </a:r>
            <a:r>
              <a:rPr lang="en-US" sz="2000">
                <a:latin typeface="Raleway"/>
                <a:ea typeface="Raleway"/>
                <a:cs typeface="Raleway"/>
                <a:sym typeface="Raleway"/>
              </a:rPr>
              <a:t>6</a:t>
            </a:r>
            <a:r>
              <a:rPr lang="en-US" sz="2000" i="0" u="none" strike="noStrike" cap="none">
                <a:solidFill>
                  <a:srgbClr val="000000"/>
                </a:solidFill>
                <a:latin typeface="Raleway"/>
                <a:ea typeface="Raleway"/>
                <a:cs typeface="Raleway"/>
                <a:sym typeface="Raleway"/>
              </a:rPr>
              <a:t>th percentiles. </a:t>
            </a:r>
            <a:endParaRPr sz="2000">
              <a:latin typeface="Raleway"/>
              <a:ea typeface="Raleway"/>
              <a:cs typeface="Raleway"/>
              <a:sym typeface="Raleway"/>
            </a:endParaRPr>
          </a:p>
          <a:p>
            <a:pPr marL="203200" marR="0" lvl="0" indent="0" algn="l" rtl="0">
              <a:lnSpc>
                <a:spcPct val="100000"/>
              </a:lnSpc>
              <a:spcBef>
                <a:spcPts val="640"/>
              </a:spcBef>
              <a:spcAft>
                <a:spcPts val="0"/>
              </a:spcAft>
              <a:buClr>
                <a:schemeClr val="dk1"/>
              </a:buClr>
              <a:buSzPts val="2400"/>
              <a:buFont typeface="Arial"/>
              <a:buNone/>
            </a:pPr>
            <a:br>
              <a:rPr lang="en-US" sz="2000" i="0" u="none" strike="noStrike" cap="none">
                <a:solidFill>
                  <a:srgbClr val="000000"/>
                </a:solidFill>
                <a:latin typeface="Raleway"/>
                <a:ea typeface="Raleway"/>
                <a:cs typeface="Raleway"/>
                <a:sym typeface="Raleway"/>
              </a:rPr>
            </a:br>
            <a:r>
              <a:rPr lang="en-US" sz="2000" i="0" u="none" strike="noStrike" cap="none">
                <a:solidFill>
                  <a:srgbClr val="000000"/>
                </a:solidFill>
                <a:latin typeface="Raleway"/>
                <a:ea typeface="Raleway"/>
                <a:cs typeface="Raleway"/>
                <a:sym typeface="Raleway"/>
              </a:rPr>
              <a:t>Students who may not have high standardized test scores but are exhibiting characteristics of gifted learners may be recommended by teachers and/or parents and are reviewed on an individual basis. </a:t>
            </a:r>
            <a:endParaRPr sz="2000">
              <a:latin typeface="Raleway"/>
              <a:ea typeface="Raleway"/>
              <a:cs typeface="Raleway"/>
              <a:sym typeface="Raleway"/>
            </a:endParaRPr>
          </a:p>
          <a:p>
            <a:pPr marL="342900" marR="0" lvl="0" indent="-50800" algn="l" rtl="0">
              <a:lnSpc>
                <a:spcPct val="100000"/>
              </a:lnSpc>
              <a:spcBef>
                <a:spcPts val="640"/>
              </a:spcBef>
              <a:spcAft>
                <a:spcPts val="0"/>
              </a:spcAft>
              <a:buClr>
                <a:schemeClr val="dk1"/>
              </a:buClr>
              <a:buSzPts val="1400"/>
              <a:buFont typeface="Arial"/>
              <a:buNone/>
            </a:pPr>
            <a:endParaRPr sz="1800" i="0" u="none" strike="noStrike" cap="none">
              <a:solidFill>
                <a:srgbClr val="000000"/>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1"/>
          <p:cNvSpPr txBox="1">
            <a:spLocks noGrp="1"/>
          </p:cNvSpPr>
          <p:nvPr>
            <p:ph type="title"/>
          </p:nvPr>
        </p:nvSpPr>
        <p:spPr>
          <a:xfrm>
            <a:off x="438387" y="440197"/>
            <a:ext cx="8064899" cy="107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4400" i="0" u="none" strike="noStrike" cap="none">
                <a:solidFill>
                  <a:schemeClr val="dk1"/>
                </a:solidFill>
                <a:latin typeface="Raleway"/>
                <a:ea typeface="Raleway"/>
                <a:cs typeface="Raleway"/>
                <a:sym typeface="Raleway"/>
              </a:rPr>
              <a:t>FOCUS on NEEDS</a:t>
            </a:r>
            <a:endParaRPr/>
          </a:p>
        </p:txBody>
      </p:sp>
      <p:sp>
        <p:nvSpPr>
          <p:cNvPr id="101" name="Google Shape;101;p11"/>
          <p:cNvSpPr txBox="1">
            <a:spLocks noGrp="1"/>
          </p:cNvSpPr>
          <p:nvPr>
            <p:ph type="body" idx="1"/>
          </p:nvPr>
        </p:nvSpPr>
        <p:spPr>
          <a:xfrm>
            <a:off x="173163" y="1517497"/>
            <a:ext cx="8075099" cy="4028100"/>
          </a:xfrm>
          <a:prstGeom prst="rect">
            <a:avLst/>
          </a:prstGeom>
          <a:noFill/>
          <a:ln>
            <a:noFill/>
          </a:ln>
        </p:spPr>
        <p:txBody>
          <a:bodyPr spcFirstLastPara="1" wrap="square" lIns="91425" tIns="91425" rIns="91425" bIns="91425" anchor="t" anchorCtr="0">
            <a:noAutofit/>
          </a:bodyPr>
          <a:lstStyle/>
          <a:p>
            <a:pPr marL="635000" lvl="0" indent="-292100" algn="l" rtl="0">
              <a:spcBef>
                <a:spcPts val="0"/>
              </a:spcBef>
              <a:spcAft>
                <a:spcPts val="0"/>
              </a:spcAft>
              <a:buClr>
                <a:schemeClr val="dk1"/>
              </a:buClr>
              <a:buSzPts val="3600"/>
              <a:buFont typeface="Raleway"/>
              <a:buChar char="•"/>
            </a:pPr>
            <a:r>
              <a:rPr lang="en-US" sz="3600" b="0" i="0" u="none" strike="noStrike" cap="none">
                <a:solidFill>
                  <a:schemeClr val="dk2"/>
                </a:solidFill>
                <a:latin typeface="Raleway"/>
                <a:ea typeface="Raleway"/>
                <a:cs typeface="Raleway"/>
                <a:sym typeface="Raleway"/>
              </a:rPr>
              <a:t>Academic</a:t>
            </a:r>
            <a:endParaRPr sz="3600" b="0" i="0" u="none" strike="noStrike" cap="none">
              <a:solidFill>
                <a:schemeClr val="dk2"/>
              </a:solidFill>
              <a:latin typeface="Raleway"/>
              <a:ea typeface="Raleway"/>
              <a:cs typeface="Raleway"/>
              <a:sym typeface="Raleway"/>
            </a:endParaRPr>
          </a:p>
          <a:p>
            <a:pPr marL="635000" lvl="0" indent="-292100" algn="l" rtl="0">
              <a:spcBef>
                <a:spcPts val="0"/>
              </a:spcBef>
              <a:spcAft>
                <a:spcPts val="0"/>
              </a:spcAft>
              <a:buClr>
                <a:schemeClr val="dk1"/>
              </a:buClr>
              <a:buSzPts val="3600"/>
              <a:buFont typeface="Raleway"/>
              <a:buChar char="•"/>
            </a:pPr>
            <a:r>
              <a:rPr lang="en-US" sz="3600" b="0" i="0" u="none" strike="noStrike" cap="none">
                <a:solidFill>
                  <a:schemeClr val="dk2"/>
                </a:solidFill>
                <a:latin typeface="Raleway"/>
                <a:ea typeface="Raleway"/>
                <a:cs typeface="Raleway"/>
                <a:sym typeface="Raleway"/>
              </a:rPr>
              <a:t>Social/Emotional</a:t>
            </a:r>
            <a:endParaRPr sz="3600" b="0" i="0" u="none" strike="noStrike" cap="none">
              <a:solidFill>
                <a:schemeClr val="dk2"/>
              </a:solidFill>
              <a:latin typeface="Raleway"/>
              <a:ea typeface="Raleway"/>
              <a:cs typeface="Raleway"/>
              <a:sym typeface="Raleway"/>
            </a:endParaRPr>
          </a:p>
          <a:p>
            <a:pPr marL="0" lvl="0" indent="457200" algn="l" rtl="0">
              <a:spcBef>
                <a:spcPts val="880"/>
              </a:spcBef>
              <a:spcAft>
                <a:spcPts val="0"/>
              </a:spcAft>
              <a:buNone/>
            </a:pPr>
            <a:r>
              <a:rPr lang="en-US" sz="1800">
                <a:solidFill>
                  <a:schemeClr val="dk2"/>
                </a:solidFill>
                <a:latin typeface="Raleway"/>
                <a:ea typeface="Raleway"/>
                <a:cs typeface="Raleway"/>
                <a:sym typeface="Raleway"/>
              </a:rPr>
              <a:t>THROUGH</a:t>
            </a:r>
            <a:endParaRPr sz="3600">
              <a:solidFill>
                <a:schemeClr val="dk2"/>
              </a:solidFill>
              <a:latin typeface="Raleway"/>
              <a:ea typeface="Raleway"/>
              <a:cs typeface="Raleway"/>
              <a:sym typeface="Raleway"/>
            </a:endParaRPr>
          </a:p>
          <a:p>
            <a:pPr marL="635000" lvl="0" indent="-292100" algn="l" rtl="0">
              <a:spcBef>
                <a:spcPts val="0"/>
              </a:spcBef>
              <a:spcAft>
                <a:spcPts val="0"/>
              </a:spcAft>
              <a:buClr>
                <a:schemeClr val="dk2"/>
              </a:buClr>
              <a:buSzPts val="3600"/>
              <a:buFont typeface="Raleway"/>
              <a:buChar char="•"/>
            </a:pPr>
            <a:r>
              <a:rPr lang="en-US" sz="3600" i="0" u="none" strike="noStrike" cap="none">
                <a:solidFill>
                  <a:schemeClr val="dk2"/>
                </a:solidFill>
                <a:latin typeface="Raleway"/>
                <a:ea typeface="Raleway"/>
                <a:cs typeface="Raleway"/>
                <a:sym typeface="Raleway"/>
              </a:rPr>
              <a:t>Choice</a:t>
            </a:r>
            <a:endParaRPr sz="3600">
              <a:latin typeface="Raleway"/>
              <a:ea typeface="Raleway"/>
              <a:cs typeface="Raleway"/>
              <a:sym typeface="Raleway"/>
            </a:endParaRPr>
          </a:p>
          <a:p>
            <a:pPr marL="635000" lvl="0" indent="-292100" algn="l" rtl="0">
              <a:spcBef>
                <a:spcPts val="0"/>
              </a:spcBef>
              <a:spcAft>
                <a:spcPts val="0"/>
              </a:spcAft>
              <a:buClr>
                <a:schemeClr val="dk2"/>
              </a:buClr>
              <a:buSzPts val="3600"/>
              <a:buFont typeface="Raleway"/>
              <a:buChar char="•"/>
            </a:pPr>
            <a:r>
              <a:rPr lang="en-US" sz="3600" i="0" u="none" strike="noStrike" cap="none">
                <a:solidFill>
                  <a:schemeClr val="dk2"/>
                </a:solidFill>
                <a:latin typeface="Raleway"/>
                <a:ea typeface="Raleway"/>
                <a:cs typeface="Raleway"/>
                <a:sym typeface="Raleway"/>
              </a:rPr>
              <a:t>Classroom &amp; Curricular Support</a:t>
            </a:r>
            <a:endParaRPr sz="3600">
              <a:latin typeface="Raleway"/>
              <a:ea typeface="Raleway"/>
              <a:cs typeface="Raleway"/>
              <a:sym typeface="Raleway"/>
            </a:endParaRPr>
          </a:p>
          <a:p>
            <a:pPr marL="635000" lvl="0" indent="-292100" algn="l" rtl="0">
              <a:spcBef>
                <a:spcPts val="0"/>
              </a:spcBef>
              <a:spcAft>
                <a:spcPts val="0"/>
              </a:spcAft>
              <a:buClr>
                <a:schemeClr val="dk2"/>
              </a:buClr>
              <a:buSzPts val="3600"/>
              <a:buFont typeface="Raleway"/>
              <a:buChar char="•"/>
            </a:pPr>
            <a:r>
              <a:rPr lang="en-US" sz="3600" i="0" u="none" strike="noStrike" cap="none">
                <a:solidFill>
                  <a:schemeClr val="dk2"/>
                </a:solidFill>
                <a:latin typeface="Raleway"/>
                <a:ea typeface="Raleway"/>
                <a:cs typeface="Raleway"/>
                <a:sym typeface="Raleway"/>
              </a:rPr>
              <a:t>Counseling &amp; Social Emotional Support</a:t>
            </a:r>
            <a:endParaRPr sz="3600">
              <a:latin typeface="Raleway"/>
              <a:ea typeface="Raleway"/>
              <a:cs typeface="Raleway"/>
              <a:sym typeface="Raleway"/>
            </a:endParaRPr>
          </a:p>
          <a:p>
            <a:pPr marL="635000" lvl="0" indent="-292100" algn="l" rtl="0">
              <a:spcBef>
                <a:spcPts val="0"/>
              </a:spcBef>
              <a:spcAft>
                <a:spcPts val="0"/>
              </a:spcAft>
              <a:buClr>
                <a:schemeClr val="dk2"/>
              </a:buClr>
              <a:buSzPts val="3600"/>
              <a:buFont typeface="Raleway"/>
              <a:buChar char="•"/>
            </a:pPr>
            <a:r>
              <a:rPr lang="en-US" sz="3600" i="0" u="none" strike="noStrike" cap="none">
                <a:solidFill>
                  <a:schemeClr val="dk2"/>
                </a:solidFill>
                <a:latin typeface="Raleway"/>
                <a:ea typeface="Raleway"/>
                <a:cs typeface="Raleway"/>
                <a:sym typeface="Raleway"/>
              </a:rPr>
              <a:t>Communication</a:t>
            </a:r>
            <a:r>
              <a:rPr lang="en-US" sz="3600" b="1" i="0" u="none" strike="noStrike" cap="none">
                <a:solidFill>
                  <a:schemeClr val="dk2"/>
                </a:solidFill>
                <a:latin typeface="Raleway"/>
                <a:ea typeface="Raleway"/>
                <a:cs typeface="Raleway"/>
                <a:sym typeface="Raleway"/>
              </a:rPr>
              <a:t> </a:t>
            </a:r>
            <a:endParaRPr sz="3600"/>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11"/>
          <p:cNvPicPr preferRelativeResize="0"/>
          <p:nvPr/>
        </p:nvPicPr>
        <p:blipFill rotWithShape="1">
          <a:blip r:embed="rId3">
            <a:alphaModFix amt="85000"/>
          </a:blip>
          <a:srcRect/>
          <a:stretch/>
        </p:blipFill>
        <p:spPr>
          <a:xfrm>
            <a:off x="7329950" y="5693875"/>
            <a:ext cx="1653651" cy="1164126"/>
          </a:xfrm>
          <a:prstGeom prst="rect">
            <a:avLst/>
          </a:prstGeom>
          <a:noFill/>
          <a:ln>
            <a:noFill/>
          </a:ln>
        </p:spPr>
      </p:pic>
      <p:sp>
        <p:nvSpPr>
          <p:cNvPr id="103" name="Google Shape;103;p11"/>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2"/>
          <p:cNvSpPr txBox="1">
            <a:spLocks noGrp="1"/>
          </p:cNvSpPr>
          <p:nvPr>
            <p:ph type="title"/>
          </p:nvPr>
        </p:nvSpPr>
        <p:spPr>
          <a:xfrm>
            <a:off x="611560" y="451468"/>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Academic Services</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1" name="Google Shape;111;p12"/>
          <p:cNvSpPr txBox="1">
            <a:spLocks noGrp="1"/>
          </p:cNvSpPr>
          <p:nvPr>
            <p:ph type="body" idx="1"/>
          </p:nvPr>
        </p:nvSpPr>
        <p:spPr>
          <a:xfrm>
            <a:off x="606460" y="1575536"/>
            <a:ext cx="8075100" cy="3786300"/>
          </a:xfrm>
          <a:prstGeom prst="rect">
            <a:avLst/>
          </a:prstGeom>
          <a:noFill/>
          <a:ln>
            <a:noFill/>
          </a:ln>
        </p:spPr>
        <p:txBody>
          <a:bodyPr spcFirstLastPara="1" wrap="square" lIns="91425" tIns="91425" rIns="91425" bIns="91425" anchor="t" anchorCtr="0">
            <a:noAutofit/>
          </a:bodyPr>
          <a:lstStyle/>
          <a:p>
            <a:pPr marL="800100" marR="0" lvl="0" indent="-457200" algn="l" rtl="0">
              <a:lnSpc>
                <a:spcPct val="100000"/>
              </a:lnSpc>
              <a:spcBef>
                <a:spcPts val="0"/>
              </a:spcBef>
              <a:spcAft>
                <a:spcPts val="0"/>
              </a:spcAft>
              <a:buClr>
                <a:schemeClr val="dk2"/>
              </a:buClr>
              <a:buSzPts val="2800"/>
              <a:buFont typeface="Arial"/>
              <a:buChar char="•"/>
            </a:pPr>
            <a:r>
              <a:rPr lang="en-US" sz="2800" b="0" i="0" u="none" strike="noStrike" cap="none">
                <a:solidFill>
                  <a:schemeClr val="dk2"/>
                </a:solidFill>
                <a:latin typeface="Raleway"/>
                <a:ea typeface="Raleway"/>
                <a:cs typeface="Raleway"/>
                <a:sym typeface="Raleway"/>
              </a:rPr>
              <a:t>Resources and consultation, match appropriate level of challenge with classes available </a:t>
            </a:r>
            <a:endParaRPr/>
          </a:p>
          <a:p>
            <a:pPr marL="800100" marR="0" lvl="0" indent="-457200" algn="l" rtl="0">
              <a:lnSpc>
                <a:spcPct val="100000"/>
              </a:lnSpc>
              <a:spcBef>
                <a:spcPts val="560"/>
              </a:spcBef>
              <a:spcAft>
                <a:spcPts val="0"/>
              </a:spcAft>
              <a:buClr>
                <a:schemeClr val="dk2"/>
              </a:buClr>
              <a:buSzPts val="2800"/>
              <a:buFont typeface="Arial"/>
              <a:buChar char="•"/>
            </a:pPr>
            <a:r>
              <a:rPr lang="en-US" sz="2800" b="0" i="0" u="none" strike="noStrike" cap="none">
                <a:solidFill>
                  <a:schemeClr val="dk2"/>
                </a:solidFill>
                <a:latin typeface="Raleway"/>
                <a:ea typeface="Raleway"/>
                <a:cs typeface="Raleway"/>
                <a:sym typeface="Raleway"/>
              </a:rPr>
              <a:t>Direct contact with students </a:t>
            </a:r>
            <a:endParaRPr/>
          </a:p>
          <a:p>
            <a:pPr marL="800100" marR="0" lvl="0" indent="-457200" algn="l" rtl="0">
              <a:lnSpc>
                <a:spcPct val="100000"/>
              </a:lnSpc>
              <a:spcBef>
                <a:spcPts val="560"/>
              </a:spcBef>
              <a:spcAft>
                <a:spcPts val="0"/>
              </a:spcAft>
              <a:buClr>
                <a:schemeClr val="dk2"/>
              </a:buClr>
              <a:buSzPts val="2800"/>
              <a:buFont typeface="Arial"/>
              <a:buChar char="•"/>
            </a:pPr>
            <a:r>
              <a:rPr lang="en-US" sz="2800" b="0" i="0" u="none" strike="noStrike" cap="none">
                <a:solidFill>
                  <a:schemeClr val="dk2"/>
                </a:solidFill>
                <a:latin typeface="Raleway"/>
                <a:ea typeface="Raleway"/>
                <a:cs typeface="Raleway"/>
                <a:sym typeface="Raleway"/>
              </a:rPr>
              <a:t>Cluster grouping </a:t>
            </a:r>
            <a:endParaRPr/>
          </a:p>
          <a:p>
            <a:pPr marL="1352550" marR="0" lvl="1" indent="-609600" algn="l" rtl="0">
              <a:lnSpc>
                <a:spcPct val="100000"/>
              </a:lnSpc>
              <a:spcBef>
                <a:spcPts val="48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All Buildings  K-8</a:t>
            </a:r>
            <a:endParaRPr/>
          </a:p>
          <a:p>
            <a:pPr marL="1352550" marR="0" lvl="1" indent="-609600" algn="l" rtl="0">
              <a:lnSpc>
                <a:spcPct val="100000"/>
              </a:lnSpc>
              <a:spcBef>
                <a:spcPts val="480"/>
              </a:spcBef>
              <a:spcAft>
                <a:spcPts val="0"/>
              </a:spcAft>
              <a:buClr>
                <a:schemeClr val="dk2"/>
              </a:buClr>
              <a:buSzPts val="2400"/>
              <a:buFont typeface="Raleway"/>
              <a:buChar char="–"/>
            </a:pPr>
            <a:r>
              <a:rPr lang="en-US" sz="2400">
                <a:solidFill>
                  <a:schemeClr val="dk2"/>
                </a:solidFill>
                <a:latin typeface="Raleway"/>
                <a:ea typeface="Raleway"/>
                <a:cs typeface="Raleway"/>
                <a:sym typeface="Raleway"/>
              </a:rPr>
              <a:t>4</a:t>
            </a:r>
            <a:r>
              <a:rPr lang="en-US" sz="2400" b="0" i="0" u="none" strike="noStrike" cap="none">
                <a:solidFill>
                  <a:schemeClr val="dk2"/>
                </a:solidFill>
                <a:latin typeface="Raleway"/>
                <a:ea typeface="Raleway"/>
                <a:cs typeface="Raleway"/>
                <a:sym typeface="Raleway"/>
              </a:rPr>
              <a:t> - </a:t>
            </a:r>
            <a:r>
              <a:rPr lang="en-US" sz="2400">
                <a:solidFill>
                  <a:schemeClr val="dk2"/>
                </a:solidFill>
                <a:latin typeface="Raleway"/>
                <a:ea typeface="Raleway"/>
                <a:cs typeface="Raleway"/>
                <a:sym typeface="Raleway"/>
              </a:rPr>
              <a:t>8</a:t>
            </a:r>
            <a:r>
              <a:rPr lang="en-US" sz="2400" b="0" i="0" u="none" strike="noStrike" cap="none">
                <a:solidFill>
                  <a:schemeClr val="dk2"/>
                </a:solidFill>
                <a:latin typeface="Raleway"/>
                <a:ea typeface="Raleway"/>
                <a:cs typeface="Raleway"/>
                <a:sym typeface="Raleway"/>
              </a:rPr>
              <a:t> students </a:t>
            </a:r>
            <a:endParaRPr/>
          </a:p>
          <a:p>
            <a:pPr marL="1352550" marR="0" lvl="1" indent="-609600" algn="l" rtl="0">
              <a:lnSpc>
                <a:spcPct val="100000"/>
              </a:lnSpc>
              <a:spcBef>
                <a:spcPts val="48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Grouped for academic service</a:t>
            </a:r>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2"/>
              </a:solidFill>
              <a:latin typeface="Raleway"/>
              <a:ea typeface="Raleway"/>
              <a:cs typeface="Raleway"/>
              <a:sym typeface="Raleway"/>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 name="Google Shape;112;p12"/>
          <p:cNvPicPr preferRelativeResize="0"/>
          <p:nvPr/>
        </p:nvPicPr>
        <p:blipFill rotWithShape="1">
          <a:blip r:embed="rId3">
            <a:alphaModFix amt="85000"/>
          </a:blip>
          <a:srcRect/>
          <a:stretch/>
        </p:blipFill>
        <p:spPr>
          <a:xfrm>
            <a:off x="7305000" y="5693875"/>
            <a:ext cx="1653651" cy="1164126"/>
          </a:xfrm>
          <a:prstGeom prst="rect">
            <a:avLst/>
          </a:prstGeom>
          <a:noFill/>
          <a:ln>
            <a:noFill/>
          </a:ln>
        </p:spPr>
      </p:pic>
      <p:sp>
        <p:nvSpPr>
          <p:cNvPr id="113" name="Google Shape;113;p12"/>
          <p:cNvSpPr txBox="1"/>
          <p:nvPr/>
        </p:nvSpPr>
        <p:spPr>
          <a:xfrm>
            <a:off x="5957525" y="6166800"/>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3"/>
          <p:cNvSpPr txBox="1">
            <a:spLocks noGrp="1"/>
          </p:cNvSpPr>
          <p:nvPr>
            <p:ph type="title"/>
          </p:nvPr>
        </p:nvSpPr>
        <p:spPr>
          <a:xfrm>
            <a:off x="611560" y="568384"/>
            <a:ext cx="8064899" cy="7919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Raleway"/>
                <a:ea typeface="Raleway"/>
                <a:cs typeface="Raleway"/>
                <a:sym typeface="Raleway"/>
              </a:rPr>
              <a:t>Teacher Collaboration</a:t>
            </a:r>
            <a:endParaRPr/>
          </a:p>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1" name="Google Shape;121;p13"/>
          <p:cNvSpPr txBox="1">
            <a:spLocks noGrp="1"/>
          </p:cNvSpPr>
          <p:nvPr>
            <p:ph type="body" idx="1"/>
          </p:nvPr>
        </p:nvSpPr>
        <p:spPr>
          <a:xfrm>
            <a:off x="611550" y="1211293"/>
            <a:ext cx="8383500" cy="5413800"/>
          </a:xfrm>
          <a:prstGeom prst="rect">
            <a:avLst/>
          </a:prstGeom>
          <a:noFill/>
          <a:ln>
            <a:noFill/>
          </a:ln>
        </p:spPr>
        <p:txBody>
          <a:bodyPr spcFirstLastPara="1" wrap="square" lIns="91425" tIns="91425" rIns="91425" bIns="91425" anchor="t" anchorCtr="0">
            <a:noAutofit/>
          </a:bodyPr>
          <a:lstStyle/>
          <a:p>
            <a:pPr marL="342900" marR="0" lvl="1" indent="-177800" algn="l" rtl="0">
              <a:lnSpc>
                <a:spcPct val="90000"/>
              </a:lnSpc>
              <a:spcBef>
                <a:spcPts val="0"/>
              </a:spcBef>
              <a:spcAft>
                <a:spcPts val="0"/>
              </a:spcAft>
              <a:buClr>
                <a:schemeClr val="dk2"/>
              </a:buClr>
              <a:buSzPts val="2800"/>
              <a:buFont typeface="Raleway"/>
              <a:buChar char="–"/>
            </a:pPr>
            <a:r>
              <a:rPr lang="en-US" sz="2400">
                <a:solidFill>
                  <a:schemeClr val="dk2"/>
                </a:solidFill>
                <a:latin typeface="Raleway"/>
                <a:ea typeface="Raleway"/>
                <a:cs typeface="Raleway"/>
                <a:sym typeface="Raleway"/>
              </a:rPr>
              <a:t>On-going district focus to provide </a:t>
            </a:r>
            <a:r>
              <a:rPr lang="en-US" sz="2400" b="0" i="0" u="none" strike="noStrike" cap="none">
                <a:solidFill>
                  <a:schemeClr val="dk2"/>
                </a:solidFill>
                <a:latin typeface="Raleway"/>
                <a:ea typeface="Raleway"/>
                <a:cs typeface="Raleway"/>
                <a:sym typeface="Raleway"/>
              </a:rPr>
              <a:t>rigor</a:t>
            </a:r>
            <a:endParaRPr sz="2400">
              <a:solidFill>
                <a:schemeClr val="dk2"/>
              </a:solidFill>
              <a:latin typeface="Raleway"/>
              <a:ea typeface="Raleway"/>
              <a:cs typeface="Raleway"/>
              <a:sym typeface="Raleway"/>
            </a:endParaRPr>
          </a:p>
          <a:p>
            <a:pPr marL="1143000" marR="0" lvl="2" indent="-177800" algn="l" rtl="0">
              <a:lnSpc>
                <a:spcPct val="90000"/>
              </a:lnSpc>
              <a:spcBef>
                <a:spcPts val="0"/>
              </a:spcBef>
              <a:spcAft>
                <a:spcPts val="0"/>
              </a:spcAft>
              <a:buClr>
                <a:schemeClr val="dk2"/>
              </a:buClr>
              <a:buSzPts val="2800"/>
              <a:buFont typeface="Raleway"/>
              <a:buChar char="•"/>
            </a:pPr>
            <a:r>
              <a:rPr lang="en-US" sz="2400" b="0" i="0" u="none" strike="noStrike" cap="none">
                <a:solidFill>
                  <a:schemeClr val="dk2"/>
                </a:solidFill>
                <a:latin typeface="Raleway"/>
                <a:ea typeface="Raleway"/>
                <a:cs typeface="Raleway"/>
                <a:sym typeface="Raleway"/>
              </a:rPr>
              <a:t>through classes, workshops, in-service</a:t>
            </a:r>
            <a:endParaRPr/>
          </a:p>
          <a:p>
            <a:pPr marL="177800" marR="0" lvl="1" indent="0" algn="l" rtl="0">
              <a:lnSpc>
                <a:spcPct val="90000"/>
              </a:lnSpc>
              <a:spcBef>
                <a:spcPts val="0"/>
              </a:spcBef>
              <a:spcAft>
                <a:spcPts val="0"/>
              </a:spcAft>
              <a:buClr>
                <a:schemeClr val="dk2"/>
              </a:buClr>
              <a:buSzPts val="1200"/>
              <a:buFont typeface="Arial"/>
              <a:buNone/>
            </a:pPr>
            <a:endParaRPr sz="1200" b="0" i="0" u="none" strike="noStrike" cap="none">
              <a:solidFill>
                <a:schemeClr val="dk2"/>
              </a:solidFill>
              <a:latin typeface="Raleway"/>
              <a:ea typeface="Raleway"/>
              <a:cs typeface="Raleway"/>
              <a:sym typeface="Raleway"/>
            </a:endParaRPr>
          </a:p>
          <a:p>
            <a:pPr marL="342900" marR="0" lvl="1" indent="-165100" algn="l" rtl="0">
              <a:lnSpc>
                <a:spcPct val="90000"/>
              </a:lnSpc>
              <a:spcBef>
                <a:spcPts val="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Professional Learning Community and In-service time used proportionally for gifted students</a:t>
            </a:r>
            <a:endParaRPr/>
          </a:p>
          <a:p>
            <a:pPr marL="177800" marR="0" lvl="1" indent="0" algn="l" rtl="0">
              <a:lnSpc>
                <a:spcPct val="90000"/>
              </a:lnSpc>
              <a:spcBef>
                <a:spcPts val="0"/>
              </a:spcBef>
              <a:spcAft>
                <a:spcPts val="0"/>
              </a:spcAft>
              <a:buClr>
                <a:schemeClr val="dk2"/>
              </a:buClr>
              <a:buSzPts val="1200"/>
              <a:buFont typeface="Arial"/>
              <a:buNone/>
            </a:pPr>
            <a:endParaRPr sz="1200" b="0" i="0" u="none" strike="noStrike" cap="none">
              <a:solidFill>
                <a:schemeClr val="dk2"/>
              </a:solidFill>
              <a:latin typeface="Raleway"/>
              <a:ea typeface="Raleway"/>
              <a:cs typeface="Raleway"/>
              <a:sym typeface="Raleway"/>
            </a:endParaRPr>
          </a:p>
          <a:p>
            <a:pPr marL="342900" marR="0" lvl="1" indent="-165100" algn="l" rtl="0">
              <a:lnSpc>
                <a:spcPct val="90000"/>
              </a:lnSpc>
              <a:spcBef>
                <a:spcPts val="0"/>
              </a:spcBef>
              <a:spcAft>
                <a:spcPts val="0"/>
              </a:spcAft>
              <a:buClr>
                <a:schemeClr val="dk2"/>
              </a:buClr>
              <a:buSzPts val="2400"/>
              <a:buFont typeface="Raleway"/>
              <a:buChar char="–"/>
            </a:pPr>
            <a:r>
              <a:rPr lang="en-US" sz="2400" b="0" i="0" u="none" strike="noStrike" cap="none">
                <a:solidFill>
                  <a:schemeClr val="dk2"/>
                </a:solidFill>
                <a:latin typeface="Raleway"/>
                <a:ea typeface="Raleway"/>
                <a:cs typeface="Raleway"/>
                <a:sym typeface="Raleway"/>
              </a:rPr>
              <a:t>Counselor and teachers trained in social-emotional needs</a:t>
            </a:r>
            <a:endParaRPr/>
          </a:p>
          <a:p>
            <a:pPr marL="800100" marR="0" lvl="0" indent="-457200" algn="l" rtl="0">
              <a:lnSpc>
                <a:spcPct val="90000"/>
              </a:lnSpc>
              <a:spcBef>
                <a:spcPts val="560"/>
              </a:spcBef>
              <a:spcAft>
                <a:spcPts val="0"/>
              </a:spcAft>
              <a:buClr>
                <a:schemeClr val="dk2"/>
              </a:buClr>
              <a:buSzPts val="2400"/>
              <a:buFont typeface="Arial"/>
              <a:buChar char="•"/>
            </a:pPr>
            <a:r>
              <a:rPr lang="en-US" sz="2400" b="0" i="0" u="none" strike="noStrike" cap="none">
                <a:solidFill>
                  <a:schemeClr val="dk2"/>
                </a:solidFill>
                <a:latin typeface="Raleway"/>
                <a:ea typeface="Raleway"/>
                <a:cs typeface="Raleway"/>
                <a:sym typeface="Raleway"/>
              </a:rPr>
              <a:t>Start of year-- Levels of service and those who have shown potential during spring identification process</a:t>
            </a:r>
            <a:endParaRPr/>
          </a:p>
          <a:p>
            <a:pPr marL="800100" marR="0" lvl="0" indent="-457200" algn="l" rtl="0">
              <a:lnSpc>
                <a:spcPct val="90000"/>
              </a:lnSpc>
              <a:spcBef>
                <a:spcPts val="560"/>
              </a:spcBef>
              <a:spcAft>
                <a:spcPts val="0"/>
              </a:spcAft>
              <a:buClr>
                <a:schemeClr val="dk2"/>
              </a:buClr>
              <a:buSzPts val="2400"/>
              <a:buFont typeface="Arial"/>
              <a:buChar char="•"/>
            </a:pPr>
            <a:r>
              <a:rPr lang="en-US" sz="2400" b="0" i="0" u="none" strike="noStrike" cap="none">
                <a:solidFill>
                  <a:schemeClr val="dk2"/>
                </a:solidFill>
                <a:latin typeface="Raleway"/>
                <a:ea typeface="Raleway"/>
                <a:cs typeface="Raleway"/>
                <a:sym typeface="Raleway"/>
              </a:rPr>
              <a:t>Before ID--All teachers</a:t>
            </a:r>
            <a:endParaRPr/>
          </a:p>
          <a:p>
            <a:pPr marL="800100" marR="0" lvl="0" indent="-457200" algn="l" rtl="0">
              <a:lnSpc>
                <a:spcPct val="90000"/>
              </a:lnSpc>
              <a:spcBef>
                <a:spcPts val="560"/>
              </a:spcBef>
              <a:spcAft>
                <a:spcPts val="0"/>
              </a:spcAft>
              <a:buClr>
                <a:schemeClr val="dk2"/>
              </a:buClr>
              <a:buSzPts val="2400"/>
              <a:buFont typeface="Arial"/>
              <a:buChar char="•"/>
            </a:pPr>
            <a:r>
              <a:rPr lang="en-US" sz="2400" b="0" i="0" u="none" strike="noStrike" cap="none">
                <a:solidFill>
                  <a:schemeClr val="dk2"/>
                </a:solidFill>
                <a:latin typeface="Raleway"/>
                <a:ea typeface="Raleway"/>
                <a:cs typeface="Raleway"/>
                <a:sym typeface="Raleway"/>
              </a:rPr>
              <a:t>Differentiation</a:t>
            </a:r>
            <a:endParaRPr/>
          </a:p>
          <a:p>
            <a:pPr marL="800100" marR="0" lvl="0" indent="-457200" algn="l" rtl="0">
              <a:lnSpc>
                <a:spcPct val="90000"/>
              </a:lnSpc>
              <a:spcBef>
                <a:spcPts val="560"/>
              </a:spcBef>
              <a:spcAft>
                <a:spcPts val="0"/>
              </a:spcAft>
              <a:buClr>
                <a:schemeClr val="dk2"/>
              </a:buClr>
              <a:buSzPts val="2400"/>
              <a:buFont typeface="Arial"/>
              <a:buChar char="•"/>
            </a:pPr>
            <a:r>
              <a:rPr lang="en-US" sz="2400" b="0" i="0" u="none" strike="noStrike" cap="none">
                <a:solidFill>
                  <a:schemeClr val="dk2"/>
                </a:solidFill>
                <a:latin typeface="Raleway"/>
                <a:ea typeface="Raleway"/>
                <a:cs typeface="Raleway"/>
                <a:sym typeface="Raleway"/>
              </a:rPr>
              <a:t>Informal meetings</a:t>
            </a:r>
            <a:endParaRPr/>
          </a:p>
          <a:p>
            <a:pPr marL="342900" marR="0" lvl="0" indent="-13970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 name="Google Shape;122;p13"/>
          <p:cNvPicPr preferRelativeResize="0"/>
          <p:nvPr/>
        </p:nvPicPr>
        <p:blipFill rotWithShape="1">
          <a:blip r:embed="rId3">
            <a:alphaModFix amt="85000"/>
          </a:blip>
          <a:srcRect/>
          <a:stretch/>
        </p:blipFill>
        <p:spPr>
          <a:xfrm>
            <a:off x="7336426" y="5693874"/>
            <a:ext cx="1653651" cy="1164126"/>
          </a:xfrm>
          <a:prstGeom prst="rect">
            <a:avLst/>
          </a:prstGeom>
          <a:noFill/>
          <a:ln>
            <a:noFill/>
          </a:ln>
        </p:spPr>
      </p:pic>
      <p:sp>
        <p:nvSpPr>
          <p:cNvPr id="123" name="Google Shape;123;p13"/>
          <p:cNvSpPr txBox="1"/>
          <p:nvPr/>
        </p:nvSpPr>
        <p:spPr>
          <a:xfrm>
            <a:off x="5957525" y="6166801"/>
            <a:ext cx="1591800" cy="6911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000000"/>
                </a:solidFill>
                <a:latin typeface="Arial"/>
                <a:ea typeface="Arial"/>
                <a:cs typeface="Arial"/>
                <a:sym typeface="Arial"/>
              </a:rPr>
              <a:t>"JOHNSTON COMMUNITY SCHOOL DISTRICT." </a:t>
            </a:r>
            <a:r>
              <a:rPr lang="en-US" sz="600" b="0" i="1" u="none" strike="noStrike" cap="none">
                <a:solidFill>
                  <a:srgbClr val="000000"/>
                </a:solidFill>
                <a:latin typeface="Arial"/>
                <a:ea typeface="Arial"/>
                <a:cs typeface="Arial"/>
                <a:sym typeface="Arial"/>
              </a:rPr>
              <a:t>Johnston CSD</a:t>
            </a:r>
            <a:r>
              <a:rPr lang="en-US" sz="600" b="0" i="0" u="none" strike="noStrike" cap="none">
                <a:solidFill>
                  <a:srgbClr val="000000"/>
                </a:solidFill>
                <a:latin typeface="Arial"/>
                <a:ea typeface="Arial"/>
                <a:cs typeface="Arial"/>
                <a:sym typeface="Arial"/>
              </a:rPr>
              <a:t>. N.p., n.d. Web. 19 Aug. 2015.</a:t>
            </a:r>
            <a:br>
              <a:rPr lang="en-US" sz="600" b="0" i="0" u="none" strike="noStrike" cap="none">
                <a:solidFill>
                  <a:srgbClr val="000000"/>
                </a:solidFill>
                <a:latin typeface="Arial"/>
                <a:ea typeface="Arial"/>
                <a:cs typeface="Arial"/>
                <a:sym typeface="Arial"/>
              </a:rPr>
            </a:b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sng" strike="noStrike" cap="none">
                <a:solidFill>
                  <a:schemeClr val="hlink"/>
                </a:solidFill>
                <a:latin typeface="Arial"/>
                <a:ea typeface="Arial"/>
                <a:cs typeface="Arial"/>
                <a:sym typeface="Arial"/>
                <a:hlinkClick r:id="rId4"/>
              </a:rPr>
              <a:t>www.johnston.k12.ia.us</a:t>
            </a:r>
            <a:endParaRPr/>
          </a:p>
          <a:p>
            <a:pPr marL="0" marR="0" lvl="0" indent="0" algn="l" rtl="0">
              <a:lnSpc>
                <a:spcPct val="100000"/>
              </a:lnSpc>
              <a:spcBef>
                <a:spcPts val="0"/>
              </a:spcBef>
              <a:spcAft>
                <a:spcPts val="0"/>
              </a:spcAft>
              <a:buClr>
                <a:srgbClr val="000000"/>
              </a:buClr>
              <a:buSzPts val="1000"/>
              <a:buFont typeface="Arial"/>
              <a:buNone/>
            </a:pPr>
            <a:endParaRPr sz="1000" b="0" i="0" u="sng" strike="noStrike" cap="none">
              <a:solidFill>
                <a:schemeClr val="hlink"/>
              </a:solidFill>
              <a:latin typeface="Arial"/>
              <a:ea typeface="Arial"/>
              <a:cs typeface="Arial"/>
              <a:sym typeface="Arial"/>
              <a:hlinkClick r:id="rId4"/>
            </a:endParaRPr>
          </a:p>
          <a:p>
            <a:pPr marL="0" marR="0" lvl="0" indent="0" algn="l" rtl="0">
              <a:lnSpc>
                <a:spcPct val="100000"/>
              </a:lnSpc>
              <a:spcBef>
                <a:spcPts val="0"/>
              </a:spcBef>
              <a:spcAft>
                <a:spcPts val="0"/>
              </a:spcAft>
              <a:buClr>
                <a:srgbClr val="000000"/>
              </a:buClr>
              <a:buSzPts val="1050"/>
              <a:buFont typeface="Arial"/>
              <a:buNone/>
            </a:pPr>
            <a:endParaRPr sz="1050" b="1"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theme/theme1.xml><?xml version="1.0" encoding="utf-8"?>
<a:theme xmlns:a="http://schemas.openxmlformats.org/drawingml/2006/main" name="Office Theme">
  <a:themeElements>
    <a:clrScheme name="salad green, blue, orange">
      <a:dk1>
        <a:srgbClr val="000000"/>
      </a:dk1>
      <a:lt1>
        <a:srgbClr val="FFFFFF"/>
      </a:lt1>
      <a:dk2>
        <a:srgbClr val="1D1B10"/>
      </a:dk2>
      <a:lt2>
        <a:srgbClr val="EEECE1"/>
      </a:lt2>
      <a:accent1>
        <a:srgbClr val="88A206"/>
      </a:accent1>
      <a:accent2>
        <a:srgbClr val="399AB5"/>
      </a:accent2>
      <a:accent3>
        <a:srgbClr val="FFC000"/>
      </a:accent3>
      <a:accent4>
        <a:srgbClr val="F67B16"/>
      </a:accent4>
      <a:accent5>
        <a:srgbClr val="4BACC6"/>
      </a:accent5>
      <a:accent6>
        <a:srgbClr val="F79646"/>
      </a:accent6>
      <a:hlink>
        <a:srgbClr val="548DD4"/>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2258</Words>
  <Application>Microsoft Macintosh PowerPoint</Application>
  <PresentationFormat>On-screen Show (4:3)</PresentationFormat>
  <Paragraphs>352</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Arial</vt:lpstr>
      <vt:lpstr>Raleway</vt:lpstr>
      <vt:lpstr>Comic Sans MS</vt:lpstr>
      <vt:lpstr>Times New Roman</vt:lpstr>
      <vt:lpstr>Office Theme</vt:lpstr>
      <vt:lpstr>PowerPoint Presentation</vt:lpstr>
      <vt:lpstr> Program Goals </vt:lpstr>
      <vt:lpstr>Staff Placement for 2019-20 </vt:lpstr>
      <vt:lpstr>Staff Placement for 2019-20 </vt:lpstr>
      <vt:lpstr>Identification</vt:lpstr>
      <vt:lpstr>Review of Data</vt:lpstr>
      <vt:lpstr>FOCUS on NEEDS</vt:lpstr>
      <vt:lpstr>Academic Services </vt:lpstr>
      <vt:lpstr>Teacher Collaboration </vt:lpstr>
      <vt:lpstr>Differentiation </vt:lpstr>
      <vt:lpstr>Enrichment is an opportunity for many children– not an identified level of service, but an expectation.  These students form a TALENT POOL for potential services.</vt:lpstr>
      <vt:lpstr>PowerPoint Presentation</vt:lpstr>
      <vt:lpstr>Strength Area (SAH, SAS, SA) Students who excel far beyond peers in one or more academic areas </vt:lpstr>
      <vt:lpstr>Extended Studies (PEP) </vt:lpstr>
      <vt:lpstr>PEP:        Expectations of ELP Teachers </vt:lpstr>
      <vt:lpstr>Twice-exceptional students and non-academic needs:  The Star (*) </vt:lpstr>
      <vt:lpstr> What does ELP look like at the Elementary Level?</vt:lpstr>
      <vt:lpstr>Elementary Programming MAY include: </vt:lpstr>
      <vt:lpstr> ELP is NOT a one-(wo)man show!</vt:lpstr>
      <vt:lpstr>ELP in Grades K-2 </vt:lpstr>
      <vt:lpstr>ELP in Grades K-2  </vt:lpstr>
      <vt:lpstr>ELP in Grade 3-5 </vt:lpstr>
      <vt:lpstr>6th &amp; 7th Grade ELP at SUMMIT</vt:lpstr>
      <vt:lpstr>8-9 Middle School Programming: A Staff Effort </vt:lpstr>
      <vt:lpstr>Services Provided at JHS </vt:lpstr>
      <vt:lpstr>JELP </vt:lpstr>
      <vt:lpstr>How Can Parents Support ELP? </vt:lpstr>
      <vt:lpstr>Tips for Parenting a Gifted Student </vt:lpstr>
      <vt:lpstr>How can you support your child?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modified xsi:type="dcterms:W3CDTF">2019-09-13T17:02:23Z</dcterms:modified>
</cp:coreProperties>
</file>