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mic Sans MS" panose="030F0902030302020204" pitchFamily="66" charset="0"/>
      <p:regular r:id="rId34"/>
    </p:embeddedFont>
    <p:embeddedFont>
      <p:font typeface="Raleway"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p:cViewPr varScale="1">
        <p:scale>
          <a:sx n="109" d="100"/>
          <a:sy n="109" d="100"/>
        </p:scale>
        <p:origin x="17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35" name="Google Shape;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 name="Google Shape;36;p1: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7" name="Google Shape;37;p1: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7" name="Google Shape;127;p10: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128" name="Google Shape;128;p10: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7" name="Google Shape;137;p11: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138" name="Google Shape;138;p11: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47" name="Google Shape;147;p1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148" name="Google Shape;148;p12: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58" name="Google Shape;158;p13: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159" name="Google Shape;159;p13: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68" name="Google Shape;168;p1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169" name="Google Shape;169;p14: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78" name="Google Shape;178;p1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179" name="Google Shape;179;p15: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88" name="Google Shape;188;p1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189" name="Google Shape;189;p16: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98" name="Google Shape;198;p1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199" name="Google Shape;199;p19: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08" name="Google Shape;208;p1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209" name="Google Shape;209;p1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18" name="Google Shape;218;p2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219" name="Google Shape;219;p24: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48" name="Google Shape;48;p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49" name="Google Shape;49;p2: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28" name="Google Shape;228;p2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229" name="Google Shape;229;p25: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8727405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8727405d5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e8727405d5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300"/>
              <a:buFont typeface="Times New Roman"/>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47" name="Google Shape;247;p2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248" name="Google Shape;248;p2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3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7" name="Google Shape;257;p3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258" name="Google Shape;258;p36: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3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67" name="Google Shape;267;p3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268" name="Google Shape;268;p3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3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US"/>
              <a:t>Asynchronous development</a:t>
            </a:r>
            <a:endParaRPr/>
          </a:p>
          <a:p>
            <a:pPr marL="0" marR="0" lvl="0" indent="0" algn="l" rtl="0">
              <a:spcBef>
                <a:spcPts val="0"/>
              </a:spcBef>
              <a:spcAft>
                <a:spcPts val="0"/>
              </a:spcAft>
              <a:buClr>
                <a:schemeClr val="dk1"/>
              </a:buClr>
              <a:buSzPts val="1200"/>
              <a:buFont typeface="Arial"/>
              <a:buNone/>
            </a:pPr>
            <a:endParaRPr/>
          </a:p>
        </p:txBody>
      </p:sp>
      <p:sp>
        <p:nvSpPr>
          <p:cNvPr id="277" name="Google Shape;277;p3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278" name="Google Shape;278;p38: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87" name="Google Shape;287;p3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288" name="Google Shape;288;p39: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fc696224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fc6962249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g5fc6962249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300"/>
              <a:buFont typeface="Times New Roman"/>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9" name="Google Shape;59;p3: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0" name="Google Shape;60;p3: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9" name="Google Shape;69;p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0" name="Google Shape;70;p4: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9" name="Google Shape;79;p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80" name="Google Shape;80;p5: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9" name="Google Shape;89;p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90" name="Google Shape;90;p6: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8" name="Google Shape;98;p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We have been working towards this process for several years.  Research-based data supports our review process. This is more precise and objective way to view the data.</a:t>
            </a:r>
            <a:endParaRPr sz="1200" b="0" i="0" u="none" strike="noStrike" cap="none">
              <a:solidFill>
                <a:schemeClr val="dk1"/>
              </a:solidFill>
              <a:latin typeface="Arial"/>
              <a:ea typeface="Arial"/>
              <a:cs typeface="Arial"/>
              <a:sym typeface="Arial"/>
            </a:endParaRPr>
          </a:p>
        </p:txBody>
      </p:sp>
      <p:sp>
        <p:nvSpPr>
          <p:cNvPr id="99" name="Google Shape;99;p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
        <p:nvSpPr>
          <p:cNvPr id="100" name="Google Shape;100;p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7" name="Google Shape;107;p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08" name="Google Shape;108;p8: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7" name="Google Shape;117;p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18" name="Google Shape;118;p9: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786314" y="1357298"/>
            <a:ext cx="4286399" cy="891599"/>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4786314" y="2278813"/>
            <a:ext cx="4257599" cy="622799"/>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560"/>
              </a:spcBef>
              <a:spcAft>
                <a:spcPts val="0"/>
              </a:spcAft>
              <a:buClr>
                <a:schemeClr val="lt1"/>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56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48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11560" y="188531"/>
            <a:ext cx="8064899" cy="7919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27583" y="3786178"/>
            <a:ext cx="7667100" cy="13619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27583" y="2285991"/>
            <a:ext cx="76671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2A7387"/>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11560" y="188531"/>
            <a:ext cx="8064899" cy="7919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johnston.k12.ia.us/students-staff-warm-to-new-fire-j-logo/" TargetMode="External"/><Relationship Id="rId5" Type="http://schemas.openxmlformats.org/officeDocument/2006/relationships/hyperlink" Target="http://www.geneticsandsociety.org/article.php?id=8177"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johnstoncsd.org/wp-content/uploads/2016/08/JCSD-Portrait-of-a-Learner.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tinyurl.com/jcsdel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johnston.k12.ia.us/students-staff-warm-to-new-fire-j-logo/"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8"/>
        <p:cNvGrpSpPr/>
        <p:nvPr/>
      </p:nvGrpSpPr>
      <p:grpSpPr>
        <a:xfrm>
          <a:off x="0" y="0"/>
          <a:ext cx="0" cy="0"/>
          <a:chOff x="0" y="0"/>
          <a:chExt cx="0" cy="0"/>
        </a:xfrm>
      </p:grpSpPr>
      <p:pic>
        <p:nvPicPr>
          <p:cNvPr id="39" name="Google Shape;39;p5"/>
          <p:cNvPicPr preferRelativeResize="0"/>
          <p:nvPr/>
        </p:nvPicPr>
        <p:blipFill rotWithShape="1">
          <a:blip r:embed="rId3">
            <a:alphaModFix/>
          </a:blip>
          <a:srcRect/>
          <a:stretch/>
        </p:blipFill>
        <p:spPr>
          <a:xfrm>
            <a:off x="1143000" y="0"/>
            <a:ext cx="6857999" cy="6857999"/>
          </a:xfrm>
          <a:prstGeom prst="rect">
            <a:avLst/>
          </a:prstGeom>
          <a:noFill/>
          <a:ln>
            <a:noFill/>
          </a:ln>
        </p:spPr>
      </p:pic>
      <p:sp>
        <p:nvSpPr>
          <p:cNvPr id="40" name="Google Shape;40;p5"/>
          <p:cNvSpPr txBox="1"/>
          <p:nvPr/>
        </p:nvSpPr>
        <p:spPr>
          <a:xfrm>
            <a:off x="0" y="62325"/>
            <a:ext cx="3419999" cy="863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B641CC"/>
              </a:buClr>
              <a:buSzPts val="9600"/>
              <a:buFont typeface="Arial"/>
              <a:buNone/>
            </a:pPr>
            <a:r>
              <a:rPr lang="en-US" sz="9600" b="0" i="0" u="none" strike="noStrike" cap="none">
                <a:solidFill>
                  <a:srgbClr val="B641CC"/>
                </a:solidFill>
                <a:latin typeface="Arial"/>
                <a:ea typeface="Arial"/>
                <a:cs typeface="Arial"/>
                <a:sym typeface="Arial"/>
              </a:rPr>
              <a:t>ELP</a:t>
            </a:r>
            <a:endParaRPr/>
          </a:p>
        </p:txBody>
      </p:sp>
      <p:sp>
        <p:nvSpPr>
          <p:cNvPr id="41" name="Google Shape;41;p5"/>
          <p:cNvSpPr txBox="1"/>
          <p:nvPr/>
        </p:nvSpPr>
        <p:spPr>
          <a:xfrm>
            <a:off x="7331900" y="4346400"/>
            <a:ext cx="2196899" cy="1843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Extended</a:t>
            </a:r>
            <a:endParaRPr/>
          </a:p>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 </a:t>
            </a:r>
            <a:endParaRPr/>
          </a:p>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Learning </a:t>
            </a:r>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E599"/>
              </a:solidFill>
              <a:latin typeface="Arial"/>
              <a:ea typeface="Arial"/>
              <a:cs typeface="Arial"/>
              <a:sym typeface="Arial"/>
            </a:endParaRPr>
          </a:p>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Program</a:t>
            </a:r>
            <a:endParaRPr/>
          </a:p>
        </p:txBody>
      </p:sp>
      <p:pic>
        <p:nvPicPr>
          <p:cNvPr id="42" name="Google Shape;42;p5"/>
          <p:cNvPicPr preferRelativeResize="0"/>
          <p:nvPr/>
        </p:nvPicPr>
        <p:blipFill rotWithShape="1">
          <a:blip r:embed="rId4">
            <a:alphaModFix amt="85000"/>
          </a:blip>
          <a:srcRect/>
          <a:stretch/>
        </p:blipFill>
        <p:spPr>
          <a:xfrm>
            <a:off x="7614081" y="0"/>
            <a:ext cx="1486415" cy="1046398"/>
          </a:xfrm>
          <a:prstGeom prst="rect">
            <a:avLst/>
          </a:prstGeom>
          <a:noFill/>
          <a:ln>
            <a:noFill/>
          </a:ln>
        </p:spPr>
      </p:pic>
      <p:sp>
        <p:nvSpPr>
          <p:cNvPr id="43" name="Google Shape;43;p5"/>
          <p:cNvSpPr txBox="1"/>
          <p:nvPr/>
        </p:nvSpPr>
        <p:spPr>
          <a:xfrm>
            <a:off x="0" y="6189900"/>
            <a:ext cx="1834799" cy="668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999999"/>
              </a:buClr>
              <a:buSzPts val="600"/>
              <a:buFont typeface="Raleway"/>
              <a:buNone/>
            </a:pPr>
            <a:r>
              <a:rPr lang="en-US" sz="600" b="0" i="0" u="sng" strike="noStrike" cap="none">
                <a:solidFill>
                  <a:schemeClr val="hlink"/>
                </a:solidFill>
                <a:latin typeface="Raleway"/>
                <a:ea typeface="Raleway"/>
                <a:cs typeface="Raleway"/>
                <a:sym typeface="Raleway"/>
                <a:hlinkClick r:id="rId5"/>
              </a:rPr>
              <a:t>www.geneticsandsociety.org</a:t>
            </a:r>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99999"/>
              </a:solidFill>
              <a:latin typeface="Raleway"/>
              <a:ea typeface="Raleway"/>
              <a:cs typeface="Raleway"/>
              <a:sym typeface="Raleway"/>
            </a:endParaRPr>
          </a:p>
          <a:p>
            <a:pPr marL="0" marR="0" lvl="0" indent="0" algn="l" rtl="0">
              <a:lnSpc>
                <a:spcPct val="100000"/>
              </a:lnSpc>
              <a:spcBef>
                <a:spcPts val="0"/>
              </a:spcBef>
              <a:spcAft>
                <a:spcPts val="0"/>
              </a:spcAft>
              <a:buClr>
                <a:srgbClr val="999999"/>
              </a:buClr>
              <a:buSzPts val="600"/>
              <a:buFont typeface="Raleway"/>
              <a:buNone/>
            </a:pPr>
            <a:r>
              <a:rPr lang="en-US" sz="600" b="0" i="0" u="none" strike="noStrike" cap="none">
                <a:solidFill>
                  <a:srgbClr val="999999"/>
                </a:solidFill>
                <a:latin typeface="Raleway"/>
                <a:ea typeface="Raleway"/>
                <a:cs typeface="Raleway"/>
                <a:sym typeface="Raleway"/>
              </a:rPr>
              <a:t>"CGS : Center for Genetics and Society." </a:t>
            </a:r>
            <a:r>
              <a:rPr lang="en-US" sz="600" b="0" i="1" u="none" strike="noStrike" cap="none">
                <a:solidFill>
                  <a:srgbClr val="999999"/>
                </a:solidFill>
                <a:latin typeface="Raleway"/>
                <a:ea typeface="Raleway"/>
                <a:cs typeface="Raleway"/>
                <a:sym typeface="Raleway"/>
              </a:rPr>
              <a:t>CGS : Center for Genetics and Society</a:t>
            </a:r>
            <a:r>
              <a:rPr lang="en-US" sz="600" b="0" i="0" u="none" strike="noStrike" cap="none">
                <a:solidFill>
                  <a:srgbClr val="999999"/>
                </a:solidFill>
                <a:latin typeface="Raleway"/>
                <a:ea typeface="Raleway"/>
                <a:cs typeface="Raleway"/>
                <a:sym typeface="Raleway"/>
              </a:rPr>
              <a:t>. N.p., n.d. Web. 19 Aug. 2015.</a:t>
            </a:r>
            <a:endParaRPr/>
          </a:p>
        </p:txBody>
      </p:sp>
      <p:sp>
        <p:nvSpPr>
          <p:cNvPr id="44" name="Google Shape;44;p5"/>
          <p:cNvSpPr txBox="1"/>
          <p:nvPr/>
        </p:nvSpPr>
        <p:spPr>
          <a:xfrm>
            <a:off x="7794825" y="1000925"/>
            <a:ext cx="1437000" cy="48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999999"/>
              </a:buClr>
              <a:buSzPts val="600"/>
              <a:buFont typeface="Arial"/>
              <a:buNone/>
            </a:pPr>
            <a:r>
              <a:rPr lang="en-US" sz="600" b="0" i="0" u="none" strike="noStrike" cap="none">
                <a:solidFill>
                  <a:srgbClr val="999999"/>
                </a:solidFill>
                <a:latin typeface="Arial"/>
                <a:ea typeface="Arial"/>
                <a:cs typeface="Arial"/>
                <a:sym typeface="Arial"/>
              </a:rPr>
              <a:t>"JOHNSTON COMMUNITY SCHOOL DISTRICT." </a:t>
            </a:r>
            <a:r>
              <a:rPr lang="en-US" sz="600" b="0" i="1" u="none" strike="noStrike" cap="none">
                <a:solidFill>
                  <a:srgbClr val="999999"/>
                </a:solidFill>
                <a:latin typeface="Arial"/>
                <a:ea typeface="Arial"/>
                <a:cs typeface="Arial"/>
                <a:sym typeface="Arial"/>
              </a:rPr>
              <a:t>Johnston CSD</a:t>
            </a:r>
            <a:r>
              <a:rPr lang="en-US" sz="600" b="0" i="0" u="none" strike="noStrike" cap="none">
                <a:solidFill>
                  <a:srgbClr val="999999"/>
                </a:solidFill>
                <a:latin typeface="Arial"/>
                <a:ea typeface="Arial"/>
                <a:cs typeface="Arial"/>
                <a:sym typeface="Arial"/>
              </a:rPr>
              <a:t>. N.p., n.d. Web. 19 Aug. 2015.</a:t>
            </a:r>
            <a:endParaRPr/>
          </a:p>
          <a:p>
            <a:pPr marL="0" marR="0" lvl="0" indent="0" algn="l" rtl="0">
              <a:lnSpc>
                <a:spcPct val="100000"/>
              </a:lnSpc>
              <a:spcBef>
                <a:spcPts val="0"/>
              </a:spcBef>
              <a:spcAft>
                <a:spcPts val="0"/>
              </a:spcAft>
              <a:buClr>
                <a:srgbClr val="999999"/>
              </a:buClr>
              <a:buSzPts val="600"/>
              <a:buFont typeface="Arial"/>
              <a:buNone/>
            </a:pPr>
            <a:r>
              <a:rPr lang="en-US" sz="600" b="0" i="0" u="sng" strike="noStrike" cap="none">
                <a:solidFill>
                  <a:schemeClr val="hlink"/>
                </a:solidFill>
                <a:latin typeface="Arial"/>
                <a:ea typeface="Arial"/>
                <a:cs typeface="Arial"/>
                <a:sym typeface="Arial"/>
                <a:hlinkClick r:id="rId6"/>
              </a:rPr>
              <a:t>www.johnston.k12.ia.us</a:t>
            </a:r>
            <a:endParaRPr/>
          </a:p>
          <a:p>
            <a:pPr marL="0" marR="0" lvl="0" indent="0" algn="l" rtl="0">
              <a:lnSpc>
                <a:spcPct val="100000"/>
              </a:lnSpc>
              <a:spcBef>
                <a:spcPts val="0"/>
              </a:spcBef>
              <a:spcAft>
                <a:spcPts val="0"/>
              </a:spcAft>
              <a:buClr>
                <a:srgbClr val="000000"/>
              </a:buClr>
              <a:buSzPts val="600"/>
              <a:buFont typeface="Arial"/>
              <a:buNone/>
            </a:pPr>
            <a:endParaRPr sz="600" b="0" i="0" u="sng" strike="noStrike" cap="none">
              <a:solidFill>
                <a:schemeClr val="hlink"/>
              </a:solidFill>
              <a:latin typeface="Arial"/>
              <a:ea typeface="Arial"/>
              <a:cs typeface="Arial"/>
              <a:sym typeface="Arial"/>
              <a:hlinkClick r:id="rId6"/>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999999"/>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601360" y="701637"/>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Differentiation</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 name="Google Shape;131;p14"/>
          <p:cNvSpPr txBox="1">
            <a:spLocks noGrp="1"/>
          </p:cNvSpPr>
          <p:nvPr>
            <p:ph type="body" idx="1"/>
          </p:nvPr>
        </p:nvSpPr>
        <p:spPr>
          <a:xfrm>
            <a:off x="203774" y="1808175"/>
            <a:ext cx="8576100" cy="37863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Raleway"/>
                <a:ea typeface="Raleway"/>
                <a:cs typeface="Raleway"/>
                <a:sym typeface="Raleway"/>
              </a:rPr>
              <a:t> Provides curriculum and instruction at the </a:t>
            </a:r>
            <a:r>
              <a:rPr lang="en-US" sz="3200" b="1" i="0" u="none" strike="noStrike" cap="none">
                <a:solidFill>
                  <a:schemeClr val="dk1"/>
                </a:solidFill>
                <a:latin typeface="Raleway"/>
                <a:ea typeface="Raleway"/>
                <a:cs typeface="Raleway"/>
                <a:sym typeface="Raleway"/>
              </a:rPr>
              <a:t>appropriate level of challenge</a:t>
            </a:r>
            <a:endParaRPr b="1"/>
          </a:p>
          <a:p>
            <a:pPr marL="20320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Raleway"/>
              <a:ea typeface="Raleway"/>
              <a:cs typeface="Raleway"/>
              <a:sym typeface="Raleway"/>
            </a:endParaRPr>
          </a:p>
          <a:p>
            <a:pPr marL="342900" marR="0" lvl="0" indent="-2032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latin typeface="Raleway"/>
                <a:ea typeface="Raleway"/>
                <a:cs typeface="Raleway"/>
                <a:sym typeface="Raleway"/>
              </a:rPr>
              <a:t> Considers:</a:t>
            </a:r>
            <a:endParaRPr b="1"/>
          </a:p>
          <a:p>
            <a:pPr marL="742950" marR="0" lvl="1" indent="457200" algn="l" rtl="0">
              <a:lnSpc>
                <a:spcPct val="100000"/>
              </a:lnSpc>
              <a:spcBef>
                <a:spcPts val="0"/>
              </a:spcBef>
              <a:spcAft>
                <a:spcPts val="0"/>
              </a:spcAft>
              <a:buClr>
                <a:schemeClr val="dk1"/>
              </a:buClr>
              <a:buSzPts val="700"/>
              <a:buFont typeface="Calibri"/>
              <a:buNone/>
            </a:pPr>
            <a:r>
              <a:rPr lang="en-US" sz="2800" b="1" i="0" u="none" strike="noStrike" cap="none">
                <a:solidFill>
                  <a:schemeClr val="dk1"/>
                </a:solidFill>
                <a:latin typeface="Raleway"/>
                <a:ea typeface="Raleway"/>
                <a:cs typeface="Raleway"/>
                <a:sym typeface="Raleway"/>
              </a:rPr>
              <a:t>How students best learn; h</a:t>
            </a:r>
            <a:r>
              <a:rPr lang="en-US" sz="2800" b="1">
                <a:solidFill>
                  <a:schemeClr val="dk1"/>
                </a:solidFill>
                <a:latin typeface="Raleway"/>
                <a:ea typeface="Raleway"/>
                <a:cs typeface="Raleway"/>
                <a:sym typeface="Raleway"/>
              </a:rPr>
              <a:t>ow best to meet the learning needs of the student</a:t>
            </a:r>
            <a:endParaRPr b="1"/>
          </a:p>
          <a:p>
            <a:pPr marL="742950" marR="0" lvl="1" indent="457200" algn="l" rtl="0">
              <a:lnSpc>
                <a:spcPct val="100000"/>
              </a:lnSpc>
              <a:spcBef>
                <a:spcPts val="0"/>
              </a:spcBef>
              <a:spcAft>
                <a:spcPts val="0"/>
              </a:spcAft>
              <a:buClr>
                <a:schemeClr val="dk1"/>
              </a:buClr>
              <a:buSzPts val="700"/>
              <a:buFont typeface="Calibri"/>
              <a:buNone/>
            </a:pPr>
            <a:r>
              <a:rPr lang="en-US" sz="2800" b="0" i="1" u="none" strike="noStrike" cap="none">
                <a:solidFill>
                  <a:schemeClr val="dk1"/>
                </a:solidFill>
                <a:latin typeface="Raleway"/>
                <a:ea typeface="Raleway"/>
                <a:cs typeface="Raleway"/>
                <a:sym typeface="Raleway"/>
              </a:rPr>
              <a:t>Readiness</a:t>
            </a:r>
            <a:r>
              <a:rPr lang="en-US" sz="2800" b="0" i="0" u="none" strike="noStrike" cap="none">
                <a:solidFill>
                  <a:schemeClr val="dk1"/>
                </a:solidFill>
                <a:latin typeface="Raleway"/>
                <a:ea typeface="Raleway"/>
                <a:cs typeface="Raleway"/>
                <a:sym typeface="Raleway"/>
              </a:rPr>
              <a:t> - grade level appropriateness</a:t>
            </a:r>
            <a:endParaRPr/>
          </a:p>
          <a:p>
            <a:pPr marL="1200150" marR="0" lvl="1" indent="0" algn="l" rtl="0">
              <a:lnSpc>
                <a:spcPct val="100000"/>
              </a:lnSpc>
              <a:spcBef>
                <a:spcPts val="0"/>
              </a:spcBef>
              <a:spcAft>
                <a:spcPts val="0"/>
              </a:spcAft>
              <a:buClr>
                <a:schemeClr val="dk1"/>
              </a:buClr>
              <a:buSzPts val="700"/>
              <a:buFont typeface="Calibri"/>
              <a:buNone/>
            </a:pPr>
            <a:r>
              <a:rPr lang="en-US" sz="2800" b="0" i="1" u="none" strike="noStrike" cap="none">
                <a:solidFill>
                  <a:schemeClr val="dk1"/>
                </a:solidFill>
                <a:latin typeface="Raleway"/>
                <a:ea typeface="Raleway"/>
                <a:cs typeface="Raleway"/>
                <a:sym typeface="Raleway"/>
              </a:rPr>
              <a:t>Interest</a:t>
            </a:r>
            <a:r>
              <a:rPr lang="en-US" sz="2800" b="0" i="0" u="none" strike="noStrike" cap="none">
                <a:solidFill>
                  <a:schemeClr val="dk1"/>
                </a:solidFill>
                <a:latin typeface="Raleway"/>
                <a:ea typeface="Raleway"/>
                <a:cs typeface="Raleway"/>
                <a:sym typeface="Raleway"/>
              </a:rPr>
              <a:t> - tapping into passion for</a:t>
            </a:r>
            <a:r>
              <a:rPr lang="en-US" sz="2800">
                <a:solidFill>
                  <a:schemeClr val="dk1"/>
                </a:solidFill>
                <a:latin typeface="Raleway"/>
                <a:ea typeface="Raleway"/>
                <a:cs typeface="Raleway"/>
                <a:sym typeface="Raleway"/>
              </a:rPr>
              <a:t> </a:t>
            </a:r>
            <a:r>
              <a:rPr lang="en-US" sz="2800" b="0" i="0" u="none" strike="noStrike" cap="none">
                <a:solidFill>
                  <a:schemeClr val="dk1"/>
                </a:solidFill>
                <a:latin typeface="Raleway"/>
                <a:ea typeface="Raleway"/>
                <a:cs typeface="Raleway"/>
                <a:sym typeface="Raleway"/>
              </a:rPr>
              <a:t>learning</a:t>
            </a:r>
            <a:endParaRPr/>
          </a:p>
        </p:txBody>
      </p:sp>
      <p:pic>
        <p:nvPicPr>
          <p:cNvPr id="132" name="Google Shape;132;p14"/>
          <p:cNvPicPr preferRelativeResize="0"/>
          <p:nvPr/>
        </p:nvPicPr>
        <p:blipFill rotWithShape="1">
          <a:blip r:embed="rId3">
            <a:alphaModFix amt="85000"/>
          </a:blip>
          <a:srcRect/>
          <a:stretch/>
        </p:blipFill>
        <p:spPr>
          <a:xfrm>
            <a:off x="7489388" y="5693874"/>
            <a:ext cx="1653651" cy="1164126"/>
          </a:xfrm>
          <a:prstGeom prst="rect">
            <a:avLst/>
          </a:prstGeom>
          <a:noFill/>
          <a:ln>
            <a:noFill/>
          </a:ln>
        </p:spPr>
      </p:pic>
      <p:sp>
        <p:nvSpPr>
          <p:cNvPr id="133" name="Google Shape;133;p14"/>
          <p:cNvSpPr txBox="1"/>
          <p:nvPr/>
        </p:nvSpPr>
        <p:spPr>
          <a:xfrm>
            <a:off x="5957525" y="61459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p:nvPr/>
        </p:nvSpPr>
        <p:spPr>
          <a:xfrm>
            <a:off x="992221" y="486382"/>
            <a:ext cx="7684228" cy="112840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a:solidFill>
                  <a:schemeClr val="dk1"/>
                </a:solidFill>
                <a:latin typeface="Raleway"/>
                <a:ea typeface="Raleway"/>
                <a:cs typeface="Raleway"/>
                <a:sym typeface="Raleway"/>
              </a:rPr>
              <a:t>Levels of Service- </a:t>
            </a:r>
            <a:br>
              <a:rPr lang="en-US" sz="4400" b="1" i="0" u="none" strike="noStrike" cap="none">
                <a:solidFill>
                  <a:schemeClr val="dk1"/>
                </a:solidFill>
                <a:latin typeface="Raleway"/>
                <a:ea typeface="Raleway"/>
                <a:cs typeface="Raleway"/>
                <a:sym typeface="Raleway"/>
              </a:rPr>
            </a:br>
            <a:endParaRPr sz="4400" b="1"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latin typeface="Arial"/>
              <a:ea typeface="Arial"/>
              <a:cs typeface="Arial"/>
              <a:sym typeface="Arial"/>
            </a:endParaRPr>
          </a:p>
        </p:txBody>
      </p:sp>
      <p:sp>
        <p:nvSpPr>
          <p:cNvPr id="141" name="Google Shape;141;p15"/>
          <p:cNvSpPr txBox="1"/>
          <p:nvPr/>
        </p:nvSpPr>
        <p:spPr>
          <a:xfrm>
            <a:off x="262325" y="1404800"/>
            <a:ext cx="8665200" cy="476190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Raleway"/>
                <a:ea typeface="Raleway"/>
                <a:cs typeface="Raleway"/>
                <a:sym typeface="Raleway"/>
              </a:rPr>
              <a:t>Strength Area</a:t>
            </a:r>
            <a:br>
              <a:rPr lang="en-US" sz="2800" b="1" i="0" u="none" strike="noStrike" cap="none">
                <a:solidFill>
                  <a:schemeClr val="dk2"/>
                </a:solidFill>
                <a:latin typeface="Raleway"/>
                <a:ea typeface="Raleway"/>
                <a:cs typeface="Raleway"/>
                <a:sym typeface="Raleway"/>
              </a:rPr>
            </a:br>
            <a:endParaRPr sz="2800" b="1" i="0" u="none" strike="noStrike" cap="none">
              <a:solidFill>
                <a:schemeClr val="dk2"/>
              </a:solidFill>
              <a:latin typeface="Raleway"/>
              <a:ea typeface="Raleway"/>
              <a:cs typeface="Raleway"/>
              <a:sym typeface="Raleway"/>
            </a:endParaRPr>
          </a:p>
          <a:p>
            <a:pPr marL="1143000" marR="0" lvl="2" indent="-152400" algn="l" rtl="0">
              <a:lnSpc>
                <a:spcPct val="100000"/>
              </a:lnSpc>
              <a:spcBef>
                <a:spcPts val="0"/>
              </a:spcBef>
              <a:spcAft>
                <a:spcPts val="0"/>
              </a:spcAft>
              <a:buClr>
                <a:schemeClr val="dk2"/>
              </a:buClr>
              <a:buSzPts val="2400"/>
              <a:buFont typeface="Raleway"/>
              <a:buChar char="•"/>
            </a:pPr>
            <a:r>
              <a:rPr lang="en-US" sz="2400" b="1" i="0" u="none" strike="noStrike" cap="none">
                <a:solidFill>
                  <a:schemeClr val="dk2"/>
                </a:solidFill>
                <a:latin typeface="Raleway"/>
                <a:ea typeface="Raleway"/>
                <a:cs typeface="Raleway"/>
                <a:sym typeface="Raleway"/>
              </a:rPr>
              <a:t>Humanities (</a:t>
            </a:r>
            <a:r>
              <a:rPr lang="en-US" sz="2400" b="1">
                <a:solidFill>
                  <a:schemeClr val="dk2"/>
                </a:solidFill>
                <a:latin typeface="Raleway"/>
                <a:ea typeface="Raleway"/>
                <a:cs typeface="Raleway"/>
                <a:sym typeface="Raleway"/>
              </a:rPr>
              <a:t>E</a:t>
            </a:r>
            <a:r>
              <a:rPr lang="en-US" sz="2400" b="1" i="0" u="none" strike="noStrike" cap="none">
                <a:solidFill>
                  <a:schemeClr val="dk2"/>
                </a:solidFill>
                <a:latin typeface="Raleway"/>
                <a:ea typeface="Raleway"/>
                <a:cs typeface="Raleway"/>
                <a:sym typeface="Raleway"/>
              </a:rPr>
              <a:t>LA, social studies, pre</a:t>
            </a:r>
            <a:r>
              <a:rPr lang="en-US" sz="2400" b="1">
                <a:solidFill>
                  <a:schemeClr val="dk2"/>
                </a:solidFill>
                <a:latin typeface="Raleway"/>
                <a:ea typeface="Raleway"/>
                <a:cs typeface="Raleway"/>
                <a:sym typeface="Raleway"/>
              </a:rPr>
              <a:t>sentation skills</a:t>
            </a:r>
            <a:r>
              <a:rPr lang="en-US" sz="2400" b="1" i="0" u="none" strike="noStrike" cap="none">
                <a:solidFill>
                  <a:schemeClr val="dk2"/>
                </a:solidFill>
                <a:latin typeface="Raleway"/>
                <a:ea typeface="Raleway"/>
                <a:cs typeface="Raleway"/>
                <a:sym typeface="Raleway"/>
              </a:rPr>
              <a:t>) (SAH)</a:t>
            </a:r>
            <a:br>
              <a:rPr lang="en-US" sz="2400" b="1" i="0" u="none" strike="noStrike" cap="none">
                <a:solidFill>
                  <a:schemeClr val="dk2"/>
                </a:solidFill>
                <a:latin typeface="Raleway"/>
                <a:ea typeface="Raleway"/>
                <a:cs typeface="Raleway"/>
                <a:sym typeface="Raleway"/>
              </a:rPr>
            </a:br>
            <a:endParaRPr sz="2400" b="1" i="0" u="none" strike="noStrike" cap="none">
              <a:solidFill>
                <a:schemeClr val="dk2"/>
              </a:solidFill>
              <a:latin typeface="Raleway"/>
              <a:ea typeface="Raleway"/>
              <a:cs typeface="Raleway"/>
              <a:sym typeface="Raleway"/>
            </a:endParaRPr>
          </a:p>
          <a:p>
            <a:pPr marL="1143000" marR="0" lvl="2" indent="-152400" algn="l" rtl="0">
              <a:lnSpc>
                <a:spcPct val="100000"/>
              </a:lnSpc>
              <a:spcBef>
                <a:spcPts val="0"/>
              </a:spcBef>
              <a:spcAft>
                <a:spcPts val="0"/>
              </a:spcAft>
              <a:buClr>
                <a:schemeClr val="dk2"/>
              </a:buClr>
              <a:buSzPts val="2400"/>
              <a:buFont typeface="Raleway"/>
              <a:buChar char="•"/>
            </a:pPr>
            <a:r>
              <a:rPr lang="en-US" sz="2400" b="1" i="0" u="none" strike="noStrike" cap="none">
                <a:solidFill>
                  <a:schemeClr val="dk2"/>
                </a:solidFill>
                <a:latin typeface="Raleway"/>
                <a:ea typeface="Raleway"/>
                <a:cs typeface="Raleway"/>
                <a:sym typeface="Raleway"/>
              </a:rPr>
              <a:t>STEM (science/tech/engineering/math) (SAS)</a:t>
            </a:r>
            <a:br>
              <a:rPr lang="en-US" sz="2400" b="1" i="0" u="none" strike="noStrike" cap="none">
                <a:solidFill>
                  <a:schemeClr val="dk2"/>
                </a:solidFill>
                <a:latin typeface="Raleway"/>
                <a:ea typeface="Raleway"/>
                <a:cs typeface="Raleway"/>
                <a:sym typeface="Raleway"/>
              </a:rPr>
            </a:br>
            <a:endParaRPr sz="2400" b="1" i="0" u="none" strike="noStrike" cap="none">
              <a:solidFill>
                <a:schemeClr val="dk2"/>
              </a:solidFill>
              <a:latin typeface="Raleway"/>
              <a:ea typeface="Raleway"/>
              <a:cs typeface="Raleway"/>
              <a:sym typeface="Raleway"/>
            </a:endParaRPr>
          </a:p>
          <a:p>
            <a:pPr marL="1143000" marR="0" lvl="2" indent="-152400" algn="l" rtl="0">
              <a:lnSpc>
                <a:spcPct val="100000"/>
              </a:lnSpc>
              <a:spcBef>
                <a:spcPts val="0"/>
              </a:spcBef>
              <a:spcAft>
                <a:spcPts val="0"/>
              </a:spcAft>
              <a:buClr>
                <a:schemeClr val="dk2"/>
              </a:buClr>
              <a:buSzPts val="2400"/>
              <a:buFont typeface="Raleway"/>
              <a:buChar char="•"/>
            </a:pPr>
            <a:r>
              <a:rPr lang="en-US" sz="2400" b="1" i="0" u="none" strike="noStrike" cap="none">
                <a:solidFill>
                  <a:schemeClr val="dk2"/>
                </a:solidFill>
                <a:latin typeface="Raleway"/>
                <a:ea typeface="Raleway"/>
                <a:cs typeface="Raleway"/>
                <a:sym typeface="Raleway"/>
              </a:rPr>
              <a:t>Strength Area both  (SA)</a:t>
            </a:r>
            <a:br>
              <a:rPr lang="en-US" sz="2400" b="1" i="0" u="none" strike="noStrike" cap="none">
                <a:solidFill>
                  <a:schemeClr val="dk2"/>
                </a:solidFill>
                <a:latin typeface="Raleway"/>
                <a:ea typeface="Raleway"/>
                <a:cs typeface="Raleway"/>
                <a:sym typeface="Raleway"/>
              </a:rPr>
            </a:br>
            <a:endParaRPr sz="2400" b="1" i="0" u="none" strike="noStrike" cap="none">
              <a:solidFill>
                <a:schemeClr val="dk2"/>
              </a:solidFill>
              <a:latin typeface="Raleway"/>
              <a:ea typeface="Raleway"/>
              <a:cs typeface="Raleway"/>
              <a:sym typeface="Raleway"/>
            </a:endParaRPr>
          </a:p>
          <a:p>
            <a:pPr marL="0" marR="0" lvl="1"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Raleway"/>
                <a:ea typeface="Raleway"/>
                <a:cs typeface="Raleway"/>
                <a:sym typeface="Raleway"/>
              </a:rPr>
              <a:t>Extended Studies/ Personalized Education</a:t>
            </a:r>
            <a:r>
              <a:rPr lang="en-US" sz="2800" b="1">
                <a:solidFill>
                  <a:schemeClr val="dk2"/>
                </a:solidFill>
                <a:latin typeface="Raleway"/>
                <a:ea typeface="Raleway"/>
                <a:cs typeface="Raleway"/>
                <a:sym typeface="Raleway"/>
              </a:rPr>
              <a:t> </a:t>
            </a:r>
            <a:r>
              <a:rPr lang="en-US" sz="2800" b="1" i="0" u="none" strike="noStrike" cap="none">
                <a:solidFill>
                  <a:schemeClr val="dk2"/>
                </a:solidFill>
                <a:latin typeface="Raleway"/>
                <a:ea typeface="Raleway"/>
                <a:cs typeface="Raleway"/>
                <a:sym typeface="Raleway"/>
              </a:rPr>
              <a:t>Plan (PEP)</a:t>
            </a:r>
            <a:r>
              <a:rPr lang="en-US" sz="2400" b="1" i="0" u="none" strike="noStrike" cap="none">
                <a:solidFill>
                  <a:schemeClr val="dk2"/>
                </a:solidFill>
                <a:latin typeface="Raleway"/>
                <a:ea typeface="Raleway"/>
                <a:cs typeface="Raleway"/>
                <a:sym typeface="Raleway"/>
              </a:rPr>
              <a:t>= Significant needs above peers; student should consistently </a:t>
            </a:r>
            <a:r>
              <a:rPr lang="en-US" sz="2400" b="1">
                <a:solidFill>
                  <a:schemeClr val="dk2"/>
                </a:solidFill>
                <a:latin typeface="Raleway"/>
                <a:ea typeface="Raleway"/>
                <a:cs typeface="Raleway"/>
                <a:sym typeface="Raleway"/>
              </a:rPr>
              <a:t>perform at higher level to match needs.</a:t>
            </a:r>
            <a:endParaRPr/>
          </a:p>
          <a:p>
            <a:pPr marL="635000" marR="0" lvl="1" indent="0" algn="l" rtl="0">
              <a:lnSpc>
                <a:spcPct val="100000"/>
              </a:lnSpc>
              <a:spcBef>
                <a:spcPts val="0"/>
              </a:spcBef>
              <a:spcAft>
                <a:spcPts val="0"/>
              </a:spcAft>
              <a:buClr>
                <a:schemeClr val="dk2"/>
              </a:buClr>
              <a:buSzPts val="2400"/>
              <a:buFont typeface="Arial"/>
              <a:buNone/>
            </a:pPr>
            <a:endParaRPr sz="2400" b="1" i="0" u="none" strike="noStrike" cap="none">
              <a:solidFill>
                <a:schemeClr val="dk2"/>
              </a:solidFill>
              <a:latin typeface="Raleway"/>
              <a:ea typeface="Raleway"/>
              <a:cs typeface="Raleway"/>
              <a:sym typeface="Raleway"/>
            </a:endParaRPr>
          </a:p>
          <a:p>
            <a:pPr marL="635000" marR="0" lvl="1" indent="0" algn="l" rtl="0">
              <a:lnSpc>
                <a:spcPct val="100000"/>
              </a:lnSpc>
              <a:spcBef>
                <a:spcPts val="0"/>
              </a:spcBef>
              <a:spcAft>
                <a:spcPts val="0"/>
              </a:spcAft>
              <a:buClr>
                <a:schemeClr val="dk2"/>
              </a:buClr>
              <a:buSzPts val="2400"/>
              <a:buFont typeface="Arial"/>
              <a:buNone/>
            </a:pPr>
            <a:endParaRPr sz="2400" b="1" i="0" u="none" strike="noStrike" cap="none">
              <a:solidFill>
                <a:schemeClr val="dk2"/>
              </a:solidFill>
              <a:latin typeface="Raleway"/>
              <a:ea typeface="Raleway"/>
              <a:cs typeface="Raleway"/>
              <a:sym typeface="Raleway"/>
            </a:endParaRPr>
          </a:p>
        </p:txBody>
      </p:sp>
      <p:pic>
        <p:nvPicPr>
          <p:cNvPr id="142" name="Google Shape;142;p15"/>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43" name="Google Shape;143;p15"/>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331475" y="1513950"/>
            <a:ext cx="8345100" cy="243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Raleway"/>
                <a:ea typeface="Raleway"/>
                <a:cs typeface="Raleway"/>
                <a:sym typeface="Raleway"/>
              </a:rPr>
              <a:t>Enrichment </a:t>
            </a:r>
            <a:r>
              <a:rPr lang="en-US" sz="2800">
                <a:solidFill>
                  <a:schemeClr val="dk1"/>
                </a:solidFill>
                <a:latin typeface="Raleway"/>
                <a:ea typeface="Raleway"/>
                <a:cs typeface="Raleway"/>
                <a:sym typeface="Raleway"/>
              </a:rPr>
              <a:t>is an opportunity </a:t>
            </a:r>
            <a:r>
              <a:rPr lang="en-US" sz="2800" b="0" i="0" u="none" strike="noStrike" cap="none">
                <a:solidFill>
                  <a:schemeClr val="dk1"/>
                </a:solidFill>
                <a:latin typeface="Raleway"/>
                <a:ea typeface="Raleway"/>
                <a:cs typeface="Raleway"/>
                <a:sym typeface="Raleway"/>
              </a:rPr>
              <a:t>for many children– not an identified level of service, but an expectation.  These students form a TALENT POOL for </a:t>
            </a:r>
            <a:r>
              <a:rPr lang="en-US" sz="2800" b="0" i="1" u="none" strike="noStrike" cap="none">
                <a:solidFill>
                  <a:schemeClr val="dk1"/>
                </a:solidFill>
                <a:latin typeface="Raleway"/>
                <a:ea typeface="Raleway"/>
                <a:cs typeface="Raleway"/>
                <a:sym typeface="Raleway"/>
              </a:rPr>
              <a:t>potential services</a:t>
            </a:r>
            <a:r>
              <a:rPr lang="en-US" sz="2800" b="0" i="0" u="none" strike="noStrike" cap="none">
                <a:solidFill>
                  <a:schemeClr val="dk1"/>
                </a:solidFill>
                <a:latin typeface="Raleway"/>
                <a:ea typeface="Raleway"/>
                <a:cs typeface="Raleway"/>
                <a:sym typeface="Raleway"/>
              </a:rPr>
              <a:t>.</a:t>
            </a:r>
            <a:endParaRPr/>
          </a:p>
        </p:txBody>
      </p:sp>
      <p:sp>
        <p:nvSpPr>
          <p:cNvPr id="151" name="Google Shape;151;p16"/>
          <p:cNvSpPr txBox="1">
            <a:spLocks noGrp="1"/>
          </p:cNvSpPr>
          <p:nvPr>
            <p:ph type="body" idx="1"/>
          </p:nvPr>
        </p:nvSpPr>
        <p:spPr>
          <a:xfrm>
            <a:off x="611550" y="3944974"/>
            <a:ext cx="8075099" cy="1806531"/>
          </a:xfrm>
          <a:prstGeom prst="rect">
            <a:avLst/>
          </a:prstGeom>
          <a:noFill/>
          <a:ln>
            <a:noFill/>
          </a:ln>
        </p:spPr>
        <p:txBody>
          <a:bodyPr spcFirstLastPara="1"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ts val="2400"/>
              <a:buFont typeface="Times New Roman"/>
              <a:buChar char="•"/>
            </a:pPr>
            <a:r>
              <a:rPr lang="en-US" sz="2400" b="0" i="0" u="none" strike="noStrike" cap="none">
                <a:solidFill>
                  <a:schemeClr val="dk1"/>
                </a:solidFill>
                <a:latin typeface="Raleway"/>
                <a:ea typeface="Raleway"/>
                <a:cs typeface="Raleway"/>
                <a:sym typeface="Raleway"/>
              </a:rPr>
              <a:t>In classroom</a:t>
            </a:r>
            <a:endParaRPr/>
          </a:p>
          <a:p>
            <a:pPr marL="342900" marR="0" lvl="0" indent="-152400" algn="l" rtl="0">
              <a:lnSpc>
                <a:spcPct val="100000"/>
              </a:lnSpc>
              <a:spcBef>
                <a:spcPts val="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Teachers observe and meet needs</a:t>
            </a:r>
            <a:endParaRPr/>
          </a:p>
          <a:p>
            <a:pPr marL="342900" marR="0" lvl="0" indent="-152400" algn="l" rtl="0">
              <a:lnSpc>
                <a:spcPct val="100000"/>
              </a:lnSpc>
              <a:spcBef>
                <a:spcPts val="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Resources </a:t>
            </a:r>
            <a:r>
              <a:rPr lang="en-US" sz="2400" b="0" i="1" u="none" strike="noStrike" cap="none">
                <a:solidFill>
                  <a:schemeClr val="dk1"/>
                </a:solidFill>
                <a:latin typeface="Raleway"/>
                <a:ea typeface="Raleway"/>
                <a:cs typeface="Raleway"/>
                <a:sym typeface="Raleway"/>
              </a:rPr>
              <a:t>may be</a:t>
            </a:r>
            <a:r>
              <a:rPr lang="en-US" sz="2400" b="0" i="0" u="none" strike="noStrike" cap="none">
                <a:solidFill>
                  <a:schemeClr val="dk1"/>
                </a:solidFill>
                <a:latin typeface="Raleway"/>
                <a:ea typeface="Raleway"/>
                <a:cs typeface="Raleway"/>
                <a:sym typeface="Raleway"/>
              </a:rPr>
              <a:t> provided by ELP, Teacher Leaders, or other sources </a:t>
            </a:r>
            <a:endParaRPr/>
          </a:p>
        </p:txBody>
      </p:sp>
      <p:pic>
        <p:nvPicPr>
          <p:cNvPr id="152" name="Google Shape;152;p16"/>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53" name="Google Shape;153;p16"/>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
        <p:nvSpPr>
          <p:cNvPr id="154" name="Google Shape;154;p16"/>
          <p:cNvSpPr txBox="1"/>
          <p:nvPr/>
        </p:nvSpPr>
        <p:spPr>
          <a:xfrm>
            <a:off x="611550" y="493831"/>
            <a:ext cx="8064899" cy="13553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Raleway"/>
                <a:ea typeface="Raleway"/>
                <a:cs typeface="Raleway"/>
                <a:sym typeface="Raleway"/>
              </a:rPr>
              <a:t>Expectation for ALL</a:t>
            </a:r>
            <a:br>
              <a:rPr lang="en-US" sz="4000" b="0" i="0" u="none" strike="noStrike" cap="none">
                <a:solidFill>
                  <a:schemeClr val="dk1"/>
                </a:solidFill>
                <a:latin typeface="Raleway"/>
                <a:ea typeface="Raleway"/>
                <a:cs typeface="Raleway"/>
                <a:sym typeface="Raleway"/>
              </a:rPr>
            </a:br>
            <a:endParaRPr sz="40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611550" y="417049"/>
            <a:ext cx="8064899" cy="297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1" i="0" u="none" strike="noStrike" cap="none">
                <a:solidFill>
                  <a:schemeClr val="dk1"/>
                </a:solidFill>
                <a:latin typeface="Raleway"/>
                <a:ea typeface="Raleway"/>
                <a:cs typeface="Raleway"/>
                <a:sym typeface="Raleway"/>
              </a:rPr>
              <a:t>Twice-exceptional students and non-academic needs: </a:t>
            </a:r>
            <a:br>
              <a:rPr lang="en-US" sz="4000" b="1" i="0" u="none" strike="noStrike" cap="none">
                <a:solidFill>
                  <a:schemeClr val="dk1"/>
                </a:solidFill>
                <a:latin typeface="Raleway"/>
                <a:ea typeface="Raleway"/>
                <a:cs typeface="Raleway"/>
                <a:sym typeface="Raleway"/>
              </a:rPr>
            </a:br>
            <a:r>
              <a:rPr lang="en-US" sz="4000" b="1" i="0" u="none" strike="noStrike" cap="none">
                <a:solidFill>
                  <a:schemeClr val="dk1"/>
                </a:solidFill>
                <a:latin typeface="Raleway"/>
                <a:ea typeface="Raleway"/>
                <a:cs typeface="Raleway"/>
                <a:sym typeface="Raleway"/>
              </a:rPr>
              <a:t>The Star (*)</a:t>
            </a:r>
            <a:br>
              <a:rPr lang="en-US" sz="4000" b="1" i="0" u="none" strike="noStrike" cap="none">
                <a:solidFill>
                  <a:schemeClr val="dk1"/>
                </a:solidFill>
                <a:latin typeface="Raleway"/>
                <a:ea typeface="Raleway"/>
                <a:cs typeface="Raleway"/>
                <a:sym typeface="Raleway"/>
              </a:rPr>
            </a:br>
            <a:endParaRPr sz="4000" b="1" i="0" u="none" strike="noStrike" cap="none">
              <a:solidFill>
                <a:schemeClr val="dk1"/>
              </a:solidFill>
              <a:latin typeface="Raleway"/>
              <a:ea typeface="Raleway"/>
              <a:cs typeface="Raleway"/>
              <a:sym typeface="Raleway"/>
            </a:endParaRPr>
          </a:p>
        </p:txBody>
      </p:sp>
      <p:sp>
        <p:nvSpPr>
          <p:cNvPr id="162" name="Google Shape;162;p17"/>
          <p:cNvSpPr txBox="1">
            <a:spLocks noGrp="1"/>
          </p:cNvSpPr>
          <p:nvPr>
            <p:ph type="body" idx="1"/>
          </p:nvPr>
        </p:nvSpPr>
        <p:spPr>
          <a:xfrm>
            <a:off x="149250" y="2597900"/>
            <a:ext cx="8834400" cy="3568800"/>
          </a:xfrm>
          <a:prstGeom prst="rect">
            <a:avLst/>
          </a:prstGeom>
          <a:noFill/>
          <a:ln>
            <a:noFill/>
          </a:ln>
        </p:spPr>
        <p:txBody>
          <a:bodyPr spcFirstLastPara="1" wrap="square" lIns="91425" tIns="91425" rIns="91425" bIns="91425" anchor="t" anchorCtr="0">
            <a:noAutofit/>
          </a:bodyPr>
          <a:lstStyle/>
          <a:p>
            <a:pPr marL="342900" marR="0" lvl="0" indent="-177800" algn="l" rtl="0">
              <a:lnSpc>
                <a:spcPct val="100000"/>
              </a:lnSpc>
              <a:spcBef>
                <a:spcPts val="0"/>
              </a:spcBef>
              <a:spcAft>
                <a:spcPts val="0"/>
              </a:spcAft>
              <a:buClr>
                <a:schemeClr val="dk1"/>
              </a:buClr>
              <a:buSzPts val="2800"/>
              <a:buFont typeface="Times New Roman"/>
              <a:buChar char="•"/>
            </a:pPr>
            <a:r>
              <a:rPr lang="en-US" sz="2800" i="0" u="none" strike="noStrike" cap="none">
                <a:solidFill>
                  <a:schemeClr val="dk1"/>
                </a:solidFill>
                <a:latin typeface="Raleway"/>
                <a:ea typeface="Raleway"/>
                <a:cs typeface="Raleway"/>
                <a:sym typeface="Raleway"/>
              </a:rPr>
              <a:t>A star (*) symbol is used to designate students who have non-academic needs that may impact their learning</a:t>
            </a:r>
            <a:endParaRPr/>
          </a:p>
          <a:p>
            <a:pPr marL="342900" marR="0" lvl="0" indent="-177800" algn="l" rtl="0">
              <a:lnSpc>
                <a:spcPct val="100000"/>
              </a:lnSpc>
              <a:spcBef>
                <a:spcPts val="0"/>
              </a:spcBef>
              <a:spcAft>
                <a:spcPts val="0"/>
              </a:spcAft>
              <a:buClr>
                <a:schemeClr val="dk1"/>
              </a:buClr>
              <a:buSzPts val="2800"/>
              <a:buFont typeface="Times New Roman"/>
              <a:buChar char="•"/>
            </a:pPr>
            <a:r>
              <a:rPr lang="en-US" sz="2800" i="0" u="none" strike="noStrike" cap="none">
                <a:solidFill>
                  <a:schemeClr val="dk1"/>
                </a:solidFill>
                <a:latin typeface="Raleway"/>
                <a:ea typeface="Raleway"/>
                <a:cs typeface="Raleway"/>
                <a:sym typeface="Raleway"/>
              </a:rPr>
              <a:t>These students are still part of ELP but may need adaptations to their extended services</a:t>
            </a:r>
            <a:endParaRPr/>
          </a:p>
          <a:p>
            <a:pPr marL="342900" marR="0" lvl="0" indent="-177800" algn="l" rtl="0">
              <a:lnSpc>
                <a:spcPct val="100000"/>
              </a:lnSpc>
              <a:spcBef>
                <a:spcPts val="0"/>
              </a:spcBef>
              <a:spcAft>
                <a:spcPts val="0"/>
              </a:spcAft>
              <a:buClr>
                <a:schemeClr val="dk1"/>
              </a:buClr>
              <a:buSzPts val="2800"/>
              <a:buFont typeface="Times New Roman"/>
              <a:buChar char="•"/>
            </a:pPr>
            <a:r>
              <a:rPr lang="en-US" sz="2800" i="0" u="none" strike="noStrike" cap="none">
                <a:solidFill>
                  <a:schemeClr val="dk1"/>
                </a:solidFill>
                <a:latin typeface="Raleway"/>
                <a:ea typeface="Raleway"/>
                <a:cs typeface="Raleway"/>
                <a:sym typeface="Raleway"/>
              </a:rPr>
              <a:t>Gifted with additional needs </a:t>
            </a:r>
            <a:r>
              <a:rPr lang="en-US" sz="2800">
                <a:solidFill>
                  <a:schemeClr val="dk1"/>
                </a:solidFill>
                <a:latin typeface="Raleway"/>
                <a:ea typeface="Raleway"/>
                <a:cs typeface="Raleway"/>
                <a:sym typeface="Raleway"/>
              </a:rPr>
              <a:t>= </a:t>
            </a:r>
            <a:r>
              <a:rPr lang="en-US" sz="2800" i="0" u="none" strike="noStrike" cap="none">
                <a:solidFill>
                  <a:schemeClr val="dk1"/>
                </a:solidFill>
                <a:latin typeface="Raleway"/>
                <a:ea typeface="Raleway"/>
                <a:cs typeface="Raleway"/>
                <a:sym typeface="Raleway"/>
              </a:rPr>
              <a:t>twice-exceptional </a:t>
            </a:r>
            <a:endParaRPr/>
          </a:p>
        </p:txBody>
      </p:sp>
      <p:pic>
        <p:nvPicPr>
          <p:cNvPr id="163" name="Google Shape;163;p17"/>
          <p:cNvPicPr preferRelativeResize="0"/>
          <p:nvPr/>
        </p:nvPicPr>
        <p:blipFill rotWithShape="1">
          <a:blip r:embed="rId3">
            <a:alphaModFix amt="85000"/>
          </a:blip>
          <a:srcRect/>
          <a:stretch/>
        </p:blipFill>
        <p:spPr>
          <a:xfrm>
            <a:off x="7329769" y="5584737"/>
            <a:ext cx="1653651" cy="1164126"/>
          </a:xfrm>
          <a:prstGeom prst="rect">
            <a:avLst/>
          </a:prstGeom>
          <a:noFill/>
          <a:ln>
            <a:noFill/>
          </a:ln>
        </p:spPr>
      </p:pic>
      <p:sp>
        <p:nvSpPr>
          <p:cNvPr id="164" name="Google Shape;164;p17"/>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621750" y="1048746"/>
            <a:ext cx="8064899" cy="1529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a:solidFill>
                  <a:schemeClr val="dk1"/>
                </a:solidFill>
                <a:latin typeface="Raleway"/>
                <a:ea typeface="Raleway"/>
                <a:cs typeface="Raleway"/>
                <a:sym typeface="Raleway"/>
              </a:rPr>
              <a:t>Strength Area </a:t>
            </a:r>
            <a:r>
              <a:rPr lang="en-US" sz="2400" b="1" i="0" u="none" strike="noStrike" cap="none">
                <a:solidFill>
                  <a:schemeClr val="dk1"/>
                </a:solidFill>
                <a:latin typeface="Raleway"/>
                <a:ea typeface="Raleway"/>
                <a:cs typeface="Raleway"/>
                <a:sym typeface="Raleway"/>
              </a:rPr>
              <a:t>(SAH, SAS, SA)</a:t>
            </a:r>
            <a:endParaRPr b="1"/>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Raleway"/>
                <a:ea typeface="Raleway"/>
                <a:cs typeface="Raleway"/>
                <a:sym typeface="Raleway"/>
              </a:rPr>
              <a:t>Students who excel far beyond peers in one or more academic areas</a:t>
            </a:r>
            <a:endParaRPr b="1"/>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endParaRPr>
          </a:p>
        </p:txBody>
      </p:sp>
      <p:sp>
        <p:nvSpPr>
          <p:cNvPr id="172" name="Google Shape;172;p18"/>
          <p:cNvSpPr txBox="1">
            <a:spLocks noGrp="1"/>
          </p:cNvSpPr>
          <p:nvPr>
            <p:ph type="body" idx="1"/>
          </p:nvPr>
        </p:nvSpPr>
        <p:spPr>
          <a:xfrm>
            <a:off x="611550" y="2992935"/>
            <a:ext cx="8075099" cy="2674199"/>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Direct service through a scheduled class or through the ELP teacher</a:t>
            </a:r>
            <a:endParaRPr/>
          </a:p>
          <a:p>
            <a:pPr marL="20320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Raleway"/>
              <a:ea typeface="Raleway"/>
              <a:cs typeface="Raleway"/>
              <a:sym typeface="Raleway"/>
            </a:endParaRPr>
          </a:p>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Teaching strategies and/or materials</a:t>
            </a:r>
            <a:endParaRPr/>
          </a:p>
        </p:txBody>
      </p:sp>
      <p:pic>
        <p:nvPicPr>
          <p:cNvPr id="173" name="Google Shape;173;p18"/>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74" name="Google Shape;174;p18"/>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621760" y="1144677"/>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a:solidFill>
                  <a:schemeClr val="dk1"/>
                </a:solidFill>
                <a:latin typeface="Raleway"/>
                <a:ea typeface="Raleway"/>
                <a:cs typeface="Raleway"/>
                <a:sym typeface="Raleway"/>
              </a:rPr>
              <a:t>Extended Studies (PEP)</a:t>
            </a:r>
            <a:endParaRPr b="1"/>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endParaRPr>
          </a:p>
        </p:txBody>
      </p:sp>
      <p:sp>
        <p:nvSpPr>
          <p:cNvPr id="182" name="Google Shape;182;p19"/>
          <p:cNvSpPr txBox="1">
            <a:spLocks noGrp="1"/>
          </p:cNvSpPr>
          <p:nvPr>
            <p:ph type="body" idx="1"/>
          </p:nvPr>
        </p:nvSpPr>
        <p:spPr>
          <a:xfrm>
            <a:off x="765483" y="2586551"/>
            <a:ext cx="8075099" cy="2601381"/>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Need differentiated curriculum to progress academically</a:t>
            </a:r>
            <a:endParaRPr/>
          </a:p>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Documented services</a:t>
            </a:r>
            <a:endParaRPr/>
          </a:p>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Many districts provide only at this level</a:t>
            </a:r>
            <a:endParaRPr/>
          </a:p>
        </p:txBody>
      </p:sp>
      <p:pic>
        <p:nvPicPr>
          <p:cNvPr id="183" name="Google Shape;183;p19"/>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84" name="Google Shape;184;p19"/>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601350" y="606425"/>
            <a:ext cx="8256600" cy="1258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1" i="0" u="none" strike="noStrike" cap="none">
                <a:solidFill>
                  <a:schemeClr val="dk1"/>
                </a:solidFill>
                <a:latin typeface="Raleway"/>
                <a:ea typeface="Raleway"/>
                <a:cs typeface="Raleway"/>
                <a:sym typeface="Raleway"/>
              </a:rPr>
              <a:t>PEP:</a:t>
            </a:r>
            <a:br>
              <a:rPr lang="en-US" sz="4000" b="1" i="0" u="none" strike="noStrike" cap="none">
                <a:solidFill>
                  <a:schemeClr val="dk1"/>
                </a:solidFill>
                <a:latin typeface="Raleway"/>
                <a:ea typeface="Raleway"/>
                <a:cs typeface="Raleway"/>
                <a:sym typeface="Raleway"/>
              </a:rPr>
            </a:br>
            <a:r>
              <a:rPr lang="en-US" sz="4000" b="1" i="0" u="none" strike="noStrike" cap="none">
                <a:solidFill>
                  <a:schemeClr val="dk1"/>
                </a:solidFill>
                <a:latin typeface="Raleway"/>
                <a:ea typeface="Raleway"/>
                <a:cs typeface="Raleway"/>
                <a:sym typeface="Raleway"/>
              </a:rPr>
              <a:t>       Expectations of ELP</a:t>
            </a:r>
            <a:r>
              <a:rPr lang="en-US" sz="4000" b="1">
                <a:solidFill>
                  <a:schemeClr val="dk1"/>
                </a:solidFill>
                <a:latin typeface="Raleway"/>
                <a:ea typeface="Raleway"/>
                <a:cs typeface="Raleway"/>
                <a:sym typeface="Raleway"/>
              </a:rPr>
              <a:t> </a:t>
            </a:r>
            <a:r>
              <a:rPr lang="en-US" sz="4000" b="1" i="0" u="none" strike="noStrike" cap="none">
                <a:solidFill>
                  <a:schemeClr val="dk1"/>
                </a:solidFill>
                <a:latin typeface="Raleway"/>
                <a:ea typeface="Raleway"/>
                <a:cs typeface="Raleway"/>
                <a:sym typeface="Raleway"/>
              </a:rPr>
              <a:t>Teachers</a:t>
            </a:r>
            <a:endParaRPr b="1"/>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endParaRPr>
          </a:p>
        </p:txBody>
      </p:sp>
      <p:sp>
        <p:nvSpPr>
          <p:cNvPr id="192" name="Google Shape;192;p20"/>
          <p:cNvSpPr txBox="1">
            <a:spLocks noGrp="1"/>
          </p:cNvSpPr>
          <p:nvPr>
            <p:ph type="body" idx="1"/>
          </p:nvPr>
        </p:nvSpPr>
        <p:spPr>
          <a:xfrm>
            <a:off x="601350" y="1951225"/>
            <a:ext cx="8075100" cy="3721800"/>
          </a:xfrm>
          <a:prstGeom prst="rect">
            <a:avLst/>
          </a:prstGeom>
          <a:noFill/>
          <a:ln>
            <a:noFill/>
          </a:ln>
        </p:spPr>
        <p:txBody>
          <a:bodyPr spcFirstLastPara="1" wrap="square" lIns="91425" tIns="91425" rIns="91425" bIns="91425" anchor="t" anchorCtr="0">
            <a:noAutofit/>
          </a:bodyPr>
          <a:lstStyle/>
          <a:p>
            <a:pPr marL="495300" marR="0" lvl="0" indent="-1524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Meet with students and parents to gather initial information.</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Provide classroom teachers with copies of the personalized educational plan with preliminary information completed.</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Provide guidance for classroom teachers to complete documentation three times yearly.  Meet with teachers for planning and/or resources.</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Communicate with teachers and parents.</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Maintain records on students.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20"/>
          <p:cNvPicPr preferRelativeResize="0"/>
          <p:nvPr/>
        </p:nvPicPr>
        <p:blipFill rotWithShape="1">
          <a:blip r:embed="rId3">
            <a:alphaModFix amt="85000"/>
          </a:blip>
          <a:srcRect/>
          <a:stretch/>
        </p:blipFill>
        <p:spPr>
          <a:xfrm>
            <a:off x="7490349" y="5673081"/>
            <a:ext cx="1653651" cy="1164126"/>
          </a:xfrm>
          <a:prstGeom prst="rect">
            <a:avLst/>
          </a:prstGeom>
          <a:noFill/>
          <a:ln>
            <a:noFill/>
          </a:ln>
        </p:spPr>
      </p:pic>
      <p:sp>
        <p:nvSpPr>
          <p:cNvPr id="194" name="Google Shape;194;p20"/>
          <p:cNvSpPr txBox="1"/>
          <p:nvPr/>
        </p:nvSpPr>
        <p:spPr>
          <a:xfrm>
            <a:off x="5957525" y="6146008"/>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561121" y="947999"/>
            <a:ext cx="8537399" cy="6911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1" i="0" u="none" strike="noStrike" cap="none">
                <a:solidFill>
                  <a:schemeClr val="dk1"/>
                </a:solidFill>
                <a:latin typeface="Raleway"/>
                <a:ea typeface="Raleway"/>
                <a:cs typeface="Raleway"/>
                <a:sym typeface="Raleway"/>
              </a:rPr>
              <a:t> ELP is NOT a one-(wo)man show!</a:t>
            </a:r>
            <a:endParaRPr b="1"/>
          </a:p>
        </p:txBody>
      </p:sp>
      <p:sp>
        <p:nvSpPr>
          <p:cNvPr id="202" name="Google Shape;202;p21"/>
          <p:cNvSpPr txBox="1">
            <a:spLocks noGrp="1"/>
          </p:cNvSpPr>
          <p:nvPr>
            <p:ph type="body" idx="1"/>
          </p:nvPr>
        </p:nvSpPr>
        <p:spPr>
          <a:xfrm>
            <a:off x="265233" y="1459055"/>
            <a:ext cx="8075099" cy="378629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b="0" i="0" u="none" strike="noStrike" cap="none">
              <a:solidFill>
                <a:schemeClr val="dk1"/>
              </a:solidFill>
              <a:latin typeface="Raleway"/>
              <a:ea typeface="Raleway"/>
              <a:cs typeface="Raleway"/>
              <a:sym typeface="Raleway"/>
            </a:endParaRPr>
          </a:p>
          <a:p>
            <a:pPr marL="742950" marR="0" lvl="1" indent="609600" algn="l" rtl="0">
              <a:lnSpc>
                <a:spcPct val="90000"/>
              </a:lnSpc>
              <a:spcBef>
                <a:spcPts val="480"/>
              </a:spcBef>
              <a:spcAft>
                <a:spcPts val="0"/>
              </a:spcAft>
              <a:buClr>
                <a:schemeClr val="dk1"/>
              </a:buClr>
              <a:buSzPts val="2200"/>
              <a:buFont typeface="Times New Roman"/>
              <a:buNone/>
            </a:pPr>
            <a:endParaRPr sz="2200" b="0" i="0" u="none" strike="noStrike" cap="none">
              <a:solidFill>
                <a:schemeClr val="dk1"/>
              </a:solidFill>
              <a:latin typeface="Raleway"/>
              <a:ea typeface="Raleway"/>
              <a:cs typeface="Raleway"/>
              <a:sym typeface="Raleway"/>
            </a:endParaRPr>
          </a:p>
          <a:p>
            <a:pPr marL="742950" marR="0" lvl="1" indent="0" algn="l" rtl="0">
              <a:lnSpc>
                <a:spcPct val="90000"/>
              </a:lnSpc>
              <a:spcBef>
                <a:spcPts val="48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ELP services are NOT delivered ONLY by ELP staff and ONLY in the ELP room.  There are many qualified teachers who are providing the differentiation for students at all levels of service. Different children have different needs, so programming will NOT look the same for all children.</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1"/>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04" name="Google Shape;204;p21"/>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611551" y="405448"/>
            <a:ext cx="7758024" cy="116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FF"/>
              </a:buClr>
              <a:buSzPts val="1100"/>
              <a:buFont typeface="Calibri"/>
              <a:buNone/>
            </a:pPr>
            <a:r>
              <a:rPr lang="en-US" sz="4400" b="1" i="0" u="none" strike="noStrike" cap="none">
                <a:solidFill>
                  <a:srgbClr val="0000FF"/>
                </a:solidFill>
                <a:latin typeface="Raleway"/>
                <a:ea typeface="Raleway"/>
                <a:cs typeface="Raleway"/>
                <a:sym typeface="Raleway"/>
              </a:rPr>
              <a:t> </a:t>
            </a:r>
            <a:r>
              <a:rPr lang="en-US" sz="4400" b="1" i="0" u="none" strike="noStrike" cap="none">
                <a:solidFill>
                  <a:srgbClr val="000000"/>
                </a:solidFill>
                <a:latin typeface="Raleway"/>
                <a:ea typeface="Raleway"/>
                <a:cs typeface="Raleway"/>
                <a:sym typeface="Raleway"/>
              </a:rPr>
              <a:t>What does ELP look like at the Elementary Level?</a:t>
            </a:r>
            <a:endParaRPr b="1"/>
          </a:p>
        </p:txBody>
      </p:sp>
      <p:sp>
        <p:nvSpPr>
          <p:cNvPr id="212" name="Google Shape;212;p22"/>
          <p:cNvSpPr txBox="1">
            <a:spLocks noGrp="1"/>
          </p:cNvSpPr>
          <p:nvPr>
            <p:ph type="body" idx="1"/>
          </p:nvPr>
        </p:nvSpPr>
        <p:spPr>
          <a:xfrm>
            <a:off x="198950" y="1714500"/>
            <a:ext cx="8779500" cy="41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Calibri"/>
              <a:buNone/>
            </a:pPr>
            <a:r>
              <a:rPr lang="en-US" sz="2800">
                <a:solidFill>
                  <a:schemeClr val="dk1"/>
                </a:solidFill>
                <a:latin typeface="Raleway"/>
                <a:ea typeface="Raleway"/>
                <a:cs typeface="Raleway"/>
                <a:sym typeface="Raleway"/>
              </a:rPr>
              <a:t>       </a:t>
            </a:r>
            <a:r>
              <a:rPr lang="en-US" sz="2800" b="0" i="0" u="none" strike="noStrike" cap="none">
                <a:solidFill>
                  <a:schemeClr val="dk1"/>
                </a:solidFill>
                <a:latin typeface="Raleway"/>
                <a:ea typeface="Raleway"/>
                <a:cs typeface="Raleway"/>
                <a:sym typeface="Raleway"/>
              </a:rPr>
              <a:t>The services your child receives </a:t>
            </a:r>
            <a:r>
              <a:rPr lang="en-US" sz="2800">
                <a:solidFill>
                  <a:schemeClr val="dk1"/>
                </a:solidFill>
                <a:latin typeface="Raleway"/>
                <a:ea typeface="Raleway"/>
                <a:cs typeface="Raleway"/>
                <a:sym typeface="Raleway"/>
              </a:rPr>
              <a:t>may vary by:</a:t>
            </a:r>
            <a:endParaRPr/>
          </a:p>
          <a:p>
            <a:pPr marL="342900" marR="0" lvl="0" indent="0" algn="l" rtl="0">
              <a:lnSpc>
                <a:spcPct val="100000"/>
              </a:lnSpc>
              <a:spcBef>
                <a:spcPts val="560"/>
              </a:spcBef>
              <a:spcAft>
                <a:spcPts val="0"/>
              </a:spcAft>
              <a:buClr>
                <a:schemeClr val="dk1"/>
              </a:buClr>
              <a:buSzPts val="350"/>
              <a:buFont typeface="Calibri"/>
              <a:buNone/>
            </a:pPr>
            <a:endParaRPr sz="1400" b="0" i="0" u="none" strike="noStrike" cap="none">
              <a:solidFill>
                <a:schemeClr val="dk1"/>
              </a:solidFill>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Your child’s level of service/needs</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Differentiation skills of the classroom teacher</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The particular curriculum</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Your child’s grade level</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Availability of ELP teacher</a:t>
            </a:r>
            <a:endParaRPr sz="2000">
              <a:solidFill>
                <a:schemeClr val="dk1"/>
              </a:solidFill>
              <a:latin typeface="Raleway"/>
              <a:ea typeface="Raleway"/>
              <a:cs typeface="Raleway"/>
              <a:sym typeface="Raleway"/>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500"/>
              <a:buFont typeface="Comic Sans MS"/>
              <a:buNone/>
            </a:pPr>
            <a:r>
              <a:rPr lang="en-US" sz="2000" b="0" i="1" u="none" strike="noStrike" cap="none">
                <a:solidFill>
                  <a:schemeClr val="dk1"/>
                </a:solidFill>
                <a:latin typeface="Comic Sans MS"/>
                <a:ea typeface="Comic Sans MS"/>
                <a:cs typeface="Comic Sans MS"/>
                <a:sym typeface="Comic Sans MS"/>
              </a:rPr>
              <a:t>These factors are analyzed in order to determine the most appropriate ways in which to meet your child’s academic learning needs.</a:t>
            </a:r>
            <a:endParaRPr/>
          </a:p>
        </p:txBody>
      </p:sp>
      <p:pic>
        <p:nvPicPr>
          <p:cNvPr id="213" name="Google Shape;213;p22"/>
          <p:cNvPicPr preferRelativeResize="0"/>
          <p:nvPr/>
        </p:nvPicPr>
        <p:blipFill rotWithShape="1">
          <a:blip r:embed="rId3">
            <a:alphaModFix amt="85000"/>
          </a:blip>
          <a:srcRect/>
          <a:stretch/>
        </p:blipFill>
        <p:spPr>
          <a:xfrm>
            <a:off x="7223925" y="5693875"/>
            <a:ext cx="1653651" cy="1164126"/>
          </a:xfrm>
          <a:prstGeom prst="rect">
            <a:avLst/>
          </a:prstGeom>
          <a:noFill/>
          <a:ln>
            <a:noFill/>
          </a:ln>
        </p:spPr>
      </p:pic>
      <p:sp>
        <p:nvSpPr>
          <p:cNvPr id="214" name="Google Shape;214;p22"/>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681835" y="352482"/>
            <a:ext cx="80649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3600" b="1">
                <a:solidFill>
                  <a:schemeClr val="dk1"/>
                </a:solidFill>
                <a:latin typeface="Raleway"/>
                <a:ea typeface="Raleway"/>
                <a:cs typeface="Raleway"/>
                <a:sym typeface="Raleway"/>
              </a:rPr>
              <a:t>6th &amp; 7th Grade</a:t>
            </a:r>
            <a:r>
              <a:rPr lang="en-US" sz="3600" b="1" i="0" u="none" strike="noStrike" cap="none">
                <a:solidFill>
                  <a:schemeClr val="dk1"/>
                </a:solidFill>
                <a:latin typeface="Raleway"/>
                <a:ea typeface="Raleway"/>
                <a:cs typeface="Raleway"/>
                <a:sym typeface="Raleway"/>
              </a:rPr>
              <a:t> ELP at SUMMIT</a:t>
            </a:r>
            <a:endParaRPr sz="3600" b="1" i="0" u="none" strike="noStrike" cap="none">
              <a:solidFill>
                <a:srgbClr val="000000"/>
              </a:solidFill>
            </a:endParaRPr>
          </a:p>
        </p:txBody>
      </p:sp>
      <p:sp>
        <p:nvSpPr>
          <p:cNvPr id="222" name="Google Shape;222;p23"/>
          <p:cNvSpPr txBox="1">
            <a:spLocks noGrp="1"/>
          </p:cNvSpPr>
          <p:nvPr>
            <p:ph type="body" idx="1"/>
          </p:nvPr>
        </p:nvSpPr>
        <p:spPr>
          <a:xfrm>
            <a:off x="596425" y="1144475"/>
            <a:ext cx="8075100" cy="4458300"/>
          </a:xfrm>
          <a:prstGeom prst="rect">
            <a:avLst/>
          </a:prstGeom>
          <a:noFill/>
          <a:ln>
            <a:noFill/>
          </a:ln>
        </p:spPr>
        <p:txBody>
          <a:bodyPr spcFirstLastPara="1" wrap="square" lIns="91425" tIns="91425" rIns="91425" bIns="91425" anchor="t" anchorCtr="0">
            <a:noAutofit/>
          </a:bodyPr>
          <a:lstStyle/>
          <a:p>
            <a:pPr marL="508000" marR="0" lvl="0" indent="-165100" algn="l" rtl="0">
              <a:lnSpc>
                <a:spcPct val="90000"/>
              </a:lnSpc>
              <a:spcBef>
                <a:spcPts val="0"/>
              </a:spcBef>
              <a:spcAft>
                <a:spcPts val="0"/>
              </a:spcAft>
              <a:buClr>
                <a:schemeClr val="dk2"/>
              </a:buClr>
              <a:buSzPts val="2600"/>
              <a:buFont typeface="Raleway"/>
              <a:buChar char="•"/>
            </a:pPr>
            <a:r>
              <a:rPr lang="en-US" sz="2600" b="1" i="0" u="none" strike="noStrike" cap="none">
                <a:solidFill>
                  <a:schemeClr val="dk2"/>
                </a:solidFill>
                <a:latin typeface="Raleway"/>
                <a:ea typeface="Raleway"/>
                <a:cs typeface="Raleway"/>
                <a:sym typeface="Raleway"/>
              </a:rPr>
              <a:t>ELP Teachers</a:t>
            </a:r>
            <a:endParaRPr b="1"/>
          </a:p>
          <a:p>
            <a:pPr marL="742950" marR="0" lvl="1" indent="-50800" algn="l" rtl="0">
              <a:lnSpc>
                <a:spcPct val="90000"/>
              </a:lnSpc>
              <a:spcBef>
                <a:spcPts val="440"/>
              </a:spcBef>
              <a:spcAft>
                <a:spcPts val="0"/>
              </a:spcAft>
              <a:buClr>
                <a:schemeClr val="dk2"/>
              </a:buClr>
              <a:buSzPts val="550"/>
              <a:buFont typeface="Calibri"/>
              <a:buNone/>
            </a:pPr>
            <a:r>
              <a:rPr lang="en-US" sz="2200" b="0" i="0" u="none" strike="noStrike" cap="none">
                <a:solidFill>
                  <a:schemeClr val="dk2"/>
                </a:solidFill>
                <a:latin typeface="Raleway"/>
                <a:ea typeface="Raleway"/>
                <a:cs typeface="Raleway"/>
                <a:sym typeface="Raleway"/>
              </a:rPr>
              <a:t>	Supports differentiation through </a:t>
            </a:r>
            <a:r>
              <a:rPr lang="en-US" sz="2200" b="1" i="0" u="none" strike="noStrike" cap="none">
                <a:solidFill>
                  <a:schemeClr val="dk2"/>
                </a:solidFill>
                <a:latin typeface="Raleway"/>
                <a:ea typeface="Raleway"/>
                <a:cs typeface="Raleway"/>
                <a:sym typeface="Raleway"/>
              </a:rPr>
              <a:t>modeling strategies, providing resources, collaboration </a:t>
            </a:r>
            <a:r>
              <a:rPr lang="en-US" sz="2200" b="0" i="0" u="none" strike="noStrike" cap="none">
                <a:solidFill>
                  <a:schemeClr val="dk2"/>
                </a:solidFill>
                <a:latin typeface="Raleway"/>
                <a:ea typeface="Raleway"/>
                <a:cs typeface="Raleway"/>
                <a:sym typeface="Raleway"/>
              </a:rPr>
              <a:t>by working with students as needed through </a:t>
            </a:r>
            <a:r>
              <a:rPr lang="en-US" sz="2200" b="1" i="0" u="none" strike="noStrike" cap="none">
                <a:solidFill>
                  <a:schemeClr val="dk2"/>
                </a:solidFill>
                <a:latin typeface="Raleway"/>
                <a:ea typeface="Raleway"/>
                <a:cs typeface="Raleway"/>
                <a:sym typeface="Raleway"/>
              </a:rPr>
              <a:t>pull out extensions during Summit Strong </a:t>
            </a:r>
            <a:r>
              <a:rPr lang="en-US" sz="2200" b="0" i="0" u="none" strike="noStrike" cap="none">
                <a:solidFill>
                  <a:schemeClr val="dk2"/>
                </a:solidFill>
                <a:latin typeface="Raleway"/>
                <a:ea typeface="Raleway"/>
                <a:cs typeface="Raleway"/>
                <a:sym typeface="Raleway"/>
              </a:rPr>
              <a:t>and </a:t>
            </a:r>
            <a:r>
              <a:rPr lang="en-US" sz="2200" b="1" i="0" u="none" strike="noStrike" cap="none">
                <a:solidFill>
                  <a:schemeClr val="dk2"/>
                </a:solidFill>
                <a:latin typeface="Raleway"/>
                <a:ea typeface="Raleway"/>
                <a:cs typeface="Raleway"/>
                <a:sym typeface="Raleway"/>
              </a:rPr>
              <a:t>collaboration with Core classroom teachers</a:t>
            </a:r>
            <a:r>
              <a:rPr lang="en-US" sz="2200" b="0" i="0" u="none" strike="noStrike" cap="none">
                <a:solidFill>
                  <a:schemeClr val="dk2"/>
                </a:solidFill>
                <a:latin typeface="Raleway"/>
                <a:ea typeface="Raleway"/>
                <a:cs typeface="Raleway"/>
                <a:sym typeface="Raleway"/>
              </a:rPr>
              <a:t>. *Allison Barlow, ELP certified teacher, also works with 6</a:t>
            </a:r>
            <a:r>
              <a:rPr lang="en-US" sz="2200" b="0" i="0" u="none" strike="noStrike" cap="none" baseline="30000">
                <a:solidFill>
                  <a:schemeClr val="dk2"/>
                </a:solidFill>
                <a:latin typeface="Raleway"/>
                <a:ea typeface="Raleway"/>
                <a:cs typeface="Raleway"/>
                <a:sym typeface="Raleway"/>
              </a:rPr>
              <a:t>th</a:t>
            </a:r>
            <a:r>
              <a:rPr lang="en-US" sz="2200" b="0" i="0" u="none" strike="noStrike" cap="none">
                <a:solidFill>
                  <a:schemeClr val="dk2"/>
                </a:solidFill>
                <a:latin typeface="Raleway"/>
                <a:ea typeface="Raleway"/>
                <a:cs typeface="Raleway"/>
                <a:sym typeface="Raleway"/>
              </a:rPr>
              <a:t> and </a:t>
            </a:r>
            <a:r>
              <a:rPr lang="en-US" sz="2200">
                <a:solidFill>
                  <a:schemeClr val="dk2"/>
                </a:solidFill>
                <a:latin typeface="Raleway"/>
                <a:ea typeface="Raleway"/>
                <a:cs typeface="Raleway"/>
                <a:sym typeface="Raleway"/>
              </a:rPr>
              <a:t>7</a:t>
            </a:r>
            <a:r>
              <a:rPr lang="en-US" sz="2200" baseline="30000">
                <a:solidFill>
                  <a:schemeClr val="dk2"/>
                </a:solidFill>
                <a:latin typeface="Raleway"/>
                <a:ea typeface="Raleway"/>
                <a:cs typeface="Raleway"/>
                <a:sym typeface="Raleway"/>
              </a:rPr>
              <a:t>th</a:t>
            </a:r>
            <a:r>
              <a:rPr lang="en-US" sz="2200">
                <a:solidFill>
                  <a:schemeClr val="dk2"/>
                </a:solidFill>
                <a:latin typeface="Raleway"/>
                <a:ea typeface="Raleway"/>
                <a:cs typeface="Raleway"/>
                <a:sym typeface="Raleway"/>
              </a:rPr>
              <a:t>  grade </a:t>
            </a:r>
            <a:r>
              <a:rPr lang="en-US" sz="2200" b="0" i="0" u="none" strike="noStrike" cap="none">
                <a:solidFill>
                  <a:schemeClr val="dk2"/>
                </a:solidFill>
                <a:latin typeface="Raleway"/>
                <a:ea typeface="Raleway"/>
                <a:cs typeface="Raleway"/>
                <a:sym typeface="Raleway"/>
              </a:rPr>
              <a:t>ELP </a:t>
            </a:r>
            <a:r>
              <a:rPr lang="en-US" sz="2200">
                <a:solidFill>
                  <a:schemeClr val="dk2"/>
                </a:solidFill>
                <a:latin typeface="Raleway"/>
                <a:ea typeface="Raleway"/>
                <a:cs typeface="Raleway"/>
                <a:sym typeface="Raleway"/>
              </a:rPr>
              <a:t>H</a:t>
            </a:r>
            <a:r>
              <a:rPr lang="en-US" sz="2200" b="0" i="0" u="none" strike="noStrike" cap="none">
                <a:solidFill>
                  <a:schemeClr val="dk2"/>
                </a:solidFill>
                <a:latin typeface="Raleway"/>
                <a:ea typeface="Raleway"/>
                <a:cs typeface="Raleway"/>
                <a:sym typeface="Raleway"/>
              </a:rPr>
              <a:t>umanities students</a:t>
            </a:r>
            <a:r>
              <a:rPr lang="en-US" sz="2200">
                <a:solidFill>
                  <a:schemeClr val="dk2"/>
                </a:solidFill>
                <a:latin typeface="Raleway"/>
                <a:ea typeface="Raleway"/>
                <a:cs typeface="Raleway"/>
                <a:sym typeface="Raleway"/>
              </a:rPr>
              <a:t> during Summit Strong.</a:t>
            </a:r>
            <a:endParaRPr/>
          </a:p>
          <a:p>
            <a:pPr marL="508000" marR="0" lvl="0" indent="-165100" algn="l" rtl="0">
              <a:lnSpc>
                <a:spcPct val="90000"/>
              </a:lnSpc>
              <a:spcBef>
                <a:spcPts val="520"/>
              </a:spcBef>
              <a:spcAft>
                <a:spcPts val="0"/>
              </a:spcAft>
              <a:buClr>
                <a:schemeClr val="dk2"/>
              </a:buClr>
              <a:buSzPts val="2600"/>
              <a:buFont typeface="Raleway"/>
              <a:buChar char="•"/>
            </a:pPr>
            <a:r>
              <a:rPr lang="en-US" sz="2600" b="1" i="0" u="none" strike="noStrike" cap="none">
                <a:solidFill>
                  <a:schemeClr val="dk2"/>
                </a:solidFill>
                <a:latin typeface="Raleway"/>
                <a:ea typeface="Raleway"/>
                <a:cs typeface="Raleway"/>
                <a:sym typeface="Raleway"/>
              </a:rPr>
              <a:t>Classroom Teachers</a:t>
            </a:r>
            <a:endParaRPr b="1"/>
          </a:p>
          <a:p>
            <a:pPr marL="742950" marR="0" lvl="1" indent="-107950" algn="l" rtl="0">
              <a:lnSpc>
                <a:spcPct val="90000"/>
              </a:lnSpc>
              <a:spcBef>
                <a:spcPts val="440"/>
              </a:spcBef>
              <a:spcAft>
                <a:spcPts val="0"/>
              </a:spcAft>
              <a:buClr>
                <a:schemeClr val="dk2"/>
              </a:buClr>
              <a:buSzPts val="550"/>
              <a:buFont typeface="Calibri"/>
              <a:buNone/>
            </a:pPr>
            <a:r>
              <a:rPr lang="en-US" sz="2200" b="0" i="0" u="none" strike="noStrike" cap="none">
                <a:solidFill>
                  <a:schemeClr val="dk2"/>
                </a:solidFill>
                <a:latin typeface="Raleway"/>
                <a:ea typeface="Raleway"/>
                <a:cs typeface="Raleway"/>
                <a:sym typeface="Raleway"/>
              </a:rPr>
              <a:t> 	Works with differentiating the curriculum to meet the varying needs of students.  Students are </a:t>
            </a:r>
            <a:r>
              <a:rPr lang="en-US" sz="2200" b="1" i="0" u="none" strike="noStrike" cap="none">
                <a:solidFill>
                  <a:schemeClr val="dk2"/>
                </a:solidFill>
                <a:latin typeface="Raleway"/>
                <a:ea typeface="Raleway"/>
                <a:cs typeface="Raleway"/>
                <a:sym typeface="Raleway"/>
              </a:rPr>
              <a:t>cluster grouped</a:t>
            </a:r>
            <a:r>
              <a:rPr lang="en-US" sz="2200" b="0" i="0" u="none" strike="noStrike" cap="none">
                <a:solidFill>
                  <a:schemeClr val="dk2"/>
                </a:solidFill>
                <a:latin typeface="Raleway"/>
                <a:ea typeface="Raleway"/>
                <a:cs typeface="Raleway"/>
                <a:sym typeface="Raleway"/>
              </a:rPr>
              <a:t> in classrooms with students of similar abilities.</a:t>
            </a:r>
            <a:endParaRPr/>
          </a:p>
          <a:p>
            <a:pPr marL="342900" marR="0" lvl="0" indent="0" algn="l" rtl="0">
              <a:lnSpc>
                <a:spcPct val="90000"/>
              </a:lnSpc>
              <a:spcBef>
                <a:spcPts val="520"/>
              </a:spcBef>
              <a:spcAft>
                <a:spcPts val="0"/>
              </a:spcAft>
              <a:buClr>
                <a:schemeClr val="dk1"/>
              </a:buClr>
              <a:buSzPts val="2600"/>
              <a:buFont typeface="Calibri"/>
              <a:buNone/>
            </a:pPr>
            <a:endParaRPr sz="26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Arial"/>
              <a:buNone/>
            </a:pPr>
            <a:endParaRPr sz="2600" b="0" i="0" u="none" strike="noStrike" cap="none">
              <a:solidFill>
                <a:schemeClr val="dk2"/>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p23"/>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24" name="Google Shape;224;p23"/>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611560" y="188531"/>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endParaRPr sz="44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Program Goals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2" name="Google Shape;52;p6"/>
          <p:cNvSpPr txBox="1">
            <a:spLocks noGrp="1"/>
          </p:cNvSpPr>
          <p:nvPr>
            <p:ph type="body" idx="1"/>
          </p:nvPr>
        </p:nvSpPr>
        <p:spPr>
          <a:xfrm>
            <a:off x="66425" y="1285850"/>
            <a:ext cx="9003000" cy="3786300"/>
          </a:xfrm>
          <a:prstGeom prst="rect">
            <a:avLst/>
          </a:prstGeom>
          <a:noFill/>
          <a:ln>
            <a:noFill/>
          </a:ln>
        </p:spPr>
        <p:txBody>
          <a:bodyPr spcFirstLastPara="1" wrap="square" lIns="91425" tIns="91425" rIns="91425" bIns="91425" anchor="t" anchorCtr="0">
            <a:noAutofit/>
          </a:bodyPr>
          <a:lstStyle/>
          <a:p>
            <a:pPr marL="495300" marR="0" lvl="0" indent="-1524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To meet the needs of high ability students in the areas of :</a:t>
            </a:r>
            <a:endParaRPr/>
          </a:p>
          <a:p>
            <a:pPr marL="342900" marR="0" lvl="0" indent="0" algn="l" rtl="0">
              <a:lnSpc>
                <a:spcPct val="90000"/>
              </a:lnSpc>
              <a:spcBef>
                <a:spcPts val="0"/>
              </a:spcBef>
              <a:spcAft>
                <a:spcPts val="0"/>
              </a:spcAft>
              <a:buClr>
                <a:schemeClr val="dk2"/>
              </a:buClr>
              <a:buSzPts val="1200"/>
              <a:buFont typeface="Arial"/>
              <a:buNone/>
            </a:pPr>
            <a:endParaRPr sz="1200" b="0" i="0" u="none" strike="noStrike" cap="none">
              <a:solidFill>
                <a:schemeClr val="dk2"/>
              </a:solidFill>
              <a:latin typeface="Raleway"/>
              <a:ea typeface="Raleway"/>
              <a:cs typeface="Raleway"/>
              <a:sym typeface="Raleway"/>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critical thinking </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creative problem solving</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research</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communication </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affective concerns</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real life problems  </a:t>
            </a:r>
            <a:endParaRPr/>
          </a:p>
          <a:p>
            <a:pPr marL="342900" marR="0" lvl="0" indent="152400" algn="l" rtl="0">
              <a:lnSpc>
                <a:spcPct val="90000"/>
              </a:lnSpc>
              <a:spcBef>
                <a:spcPts val="480"/>
              </a:spcBef>
              <a:spcAft>
                <a:spcPts val="0"/>
              </a:spcAft>
              <a:buClr>
                <a:schemeClr val="dk1"/>
              </a:buClr>
              <a:buSzPts val="2400"/>
              <a:buFont typeface="Times New Roman"/>
              <a:buNone/>
            </a:pPr>
            <a:endParaRPr sz="2400" b="0" i="0" u="none" strike="noStrike" cap="none">
              <a:solidFill>
                <a:schemeClr val="dk2"/>
              </a:solidFill>
              <a:latin typeface="Raleway"/>
              <a:ea typeface="Raleway"/>
              <a:cs typeface="Raleway"/>
              <a:sym typeface="Raleway"/>
            </a:endParaRPr>
          </a:p>
          <a:p>
            <a:pPr marL="519113" marR="0" lvl="0" indent="-173037"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Students have different levels of abilities and their needs should be met in different ways.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 name="Google Shape;53;p6"/>
          <p:cNvPicPr preferRelativeResize="0"/>
          <p:nvPr/>
        </p:nvPicPr>
        <p:blipFill rotWithShape="1">
          <a:blip r:embed="rId3">
            <a:alphaModFix amt="85000"/>
          </a:blip>
          <a:srcRect l="6750" t="205429" r="-6749" b="-205429"/>
          <a:stretch/>
        </p:blipFill>
        <p:spPr>
          <a:xfrm>
            <a:off x="7415900" y="5563600"/>
            <a:ext cx="1653651" cy="1164126"/>
          </a:xfrm>
          <a:prstGeom prst="rect">
            <a:avLst/>
          </a:prstGeom>
          <a:noFill/>
          <a:ln>
            <a:noFill/>
          </a:ln>
        </p:spPr>
      </p:pic>
      <p:sp>
        <p:nvSpPr>
          <p:cNvPr id="54" name="Google Shape;54;p6"/>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pic>
        <p:nvPicPr>
          <p:cNvPr id="55" name="Google Shape;55;p6"/>
          <p:cNvPicPr preferRelativeResize="0"/>
          <p:nvPr/>
        </p:nvPicPr>
        <p:blipFill rotWithShape="1">
          <a:blip r:embed="rId3">
            <a:alphaModFix amt="85000"/>
          </a:blip>
          <a:srcRect/>
          <a:stretch/>
        </p:blipFill>
        <p:spPr>
          <a:xfrm>
            <a:off x="7415900" y="5693874"/>
            <a:ext cx="1653651" cy="1164126"/>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txBox="1">
            <a:spLocks noGrp="1"/>
          </p:cNvSpPr>
          <p:nvPr>
            <p:ph type="title"/>
          </p:nvPr>
        </p:nvSpPr>
        <p:spPr>
          <a:xfrm>
            <a:off x="445735" y="370317"/>
            <a:ext cx="80649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a:solidFill>
                  <a:schemeClr val="dk1"/>
                </a:solidFill>
                <a:latin typeface="Calibri"/>
                <a:ea typeface="Calibri"/>
                <a:cs typeface="Calibri"/>
                <a:sym typeface="Calibri"/>
              </a:rPr>
              <a:t>  </a:t>
            </a:r>
            <a:r>
              <a:rPr lang="en-US" sz="4400" b="1">
                <a:solidFill>
                  <a:schemeClr val="dk1"/>
                </a:solidFill>
                <a:latin typeface="Raleway"/>
                <a:ea typeface="Raleway"/>
                <a:cs typeface="Raleway"/>
                <a:sym typeface="Raleway"/>
              </a:rPr>
              <a:t>SMS </a:t>
            </a:r>
            <a:r>
              <a:rPr lang="en-US" sz="4400" b="1" i="0" u="none" strike="noStrike" cap="none">
                <a:solidFill>
                  <a:schemeClr val="dk1"/>
                </a:solidFill>
                <a:latin typeface="Raleway"/>
                <a:ea typeface="Raleway"/>
                <a:cs typeface="Raleway"/>
                <a:sym typeface="Raleway"/>
              </a:rPr>
              <a:t>ELP Opportunities:   </a:t>
            </a:r>
            <a:endParaRPr b="1"/>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endParaRPr>
          </a:p>
        </p:txBody>
      </p:sp>
      <p:sp>
        <p:nvSpPr>
          <p:cNvPr id="232" name="Google Shape;232;p24"/>
          <p:cNvSpPr txBox="1">
            <a:spLocks noGrp="1"/>
          </p:cNvSpPr>
          <p:nvPr>
            <p:ph type="body" idx="1"/>
          </p:nvPr>
        </p:nvSpPr>
        <p:spPr>
          <a:xfrm>
            <a:off x="566210" y="985466"/>
            <a:ext cx="8376900" cy="5181300"/>
          </a:xfrm>
          <a:prstGeom prst="rect">
            <a:avLst/>
          </a:prstGeom>
          <a:noFill/>
          <a:ln>
            <a:noFill/>
          </a:ln>
        </p:spPr>
        <p:txBody>
          <a:bodyPr spcFirstLastPara="1" wrap="square" lIns="91425" tIns="91425" rIns="91425" bIns="91425" anchor="t" anchorCtr="0">
            <a:noAutofit/>
          </a:bodyPr>
          <a:lstStyle/>
          <a:p>
            <a:pPr marL="520700" marR="0" lvl="0" indent="-152400" algn="l" rtl="0">
              <a:lnSpc>
                <a:spcPct val="90000"/>
              </a:lnSpc>
              <a:spcBef>
                <a:spcPts val="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Offerings during Summit Strong (Humanities/STEM)</a:t>
            </a:r>
            <a:endParaRPr sz="2400">
              <a:latin typeface="Raleway"/>
              <a:ea typeface="Raleway"/>
              <a:cs typeface="Raleway"/>
              <a:sym typeface="Raleway"/>
            </a:endParaRPr>
          </a:p>
          <a:p>
            <a:pPr marL="520700" marR="0" lvl="0" indent="-152400" algn="l" rtl="0">
              <a:lnSpc>
                <a:spcPct val="90000"/>
              </a:lnSpc>
              <a:spcBef>
                <a:spcPts val="56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Collaboration in the classroom</a:t>
            </a:r>
            <a:endParaRPr sz="2400">
              <a:latin typeface="Raleway"/>
              <a:ea typeface="Raleway"/>
              <a:cs typeface="Raleway"/>
              <a:sym typeface="Raleway"/>
            </a:endParaRPr>
          </a:p>
          <a:p>
            <a:pPr marL="520700" marR="0" lvl="0" indent="-152400" algn="l" rtl="0">
              <a:lnSpc>
                <a:spcPct val="90000"/>
              </a:lnSpc>
              <a:spcBef>
                <a:spcPts val="56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Independent study as appropriate</a:t>
            </a:r>
            <a:endParaRPr sz="2400">
              <a:latin typeface="Raleway"/>
              <a:ea typeface="Raleway"/>
              <a:cs typeface="Raleway"/>
              <a:sym typeface="Raleway"/>
            </a:endParaRPr>
          </a:p>
          <a:p>
            <a:pPr marL="520700" marR="0" lvl="0" indent="-152400" algn="l" rtl="0">
              <a:lnSpc>
                <a:spcPct val="90000"/>
              </a:lnSpc>
              <a:spcBef>
                <a:spcPts val="56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Scheduled programming </a:t>
            </a:r>
            <a:r>
              <a:rPr lang="en-US" sz="2400">
                <a:solidFill>
                  <a:schemeClr val="dk1"/>
                </a:solidFill>
                <a:latin typeface="Raleway"/>
                <a:ea typeface="Raleway"/>
                <a:cs typeface="Raleway"/>
                <a:sym typeface="Raleway"/>
              </a:rPr>
              <a:t>is continuous and based on CORE instruction and collaboration</a:t>
            </a:r>
            <a:endParaRPr sz="2400">
              <a:latin typeface="Raleway"/>
              <a:ea typeface="Raleway"/>
              <a:cs typeface="Raleway"/>
              <a:sym typeface="Raleway"/>
            </a:endParaRPr>
          </a:p>
          <a:p>
            <a:pPr marL="1352550" marR="0" lvl="1" indent="-609600" algn="l" rtl="0">
              <a:lnSpc>
                <a:spcPct val="90000"/>
              </a:lnSpc>
              <a:spcBef>
                <a:spcPts val="480"/>
              </a:spcBef>
              <a:spcAft>
                <a:spcPts val="0"/>
              </a:spcAft>
              <a:buClr>
                <a:schemeClr val="dk1"/>
              </a:buClr>
              <a:buSzPts val="2400"/>
              <a:buFont typeface="Raleway"/>
              <a:buChar char="–"/>
            </a:pPr>
            <a:r>
              <a:rPr lang="en-US" sz="2400">
                <a:solidFill>
                  <a:schemeClr val="dk1"/>
                </a:solidFill>
                <a:latin typeface="Raleway"/>
                <a:ea typeface="Raleway"/>
                <a:cs typeface="Raleway"/>
                <a:sym typeface="Raleway"/>
              </a:rPr>
              <a:t>Extended writing and reading opportunities</a:t>
            </a:r>
            <a:endParaRPr sz="2400">
              <a:solidFill>
                <a:schemeClr val="dk1"/>
              </a:solidFill>
              <a:latin typeface="Raleway"/>
              <a:ea typeface="Raleway"/>
              <a:cs typeface="Raleway"/>
              <a:sym typeface="Raleway"/>
            </a:endParaRPr>
          </a:p>
          <a:p>
            <a:pPr marL="1352550" marR="0" lvl="1" indent="-609600" algn="l" rtl="0">
              <a:lnSpc>
                <a:spcPct val="90000"/>
              </a:lnSpc>
              <a:spcBef>
                <a:spcPts val="48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Speaking and writing skills, r</a:t>
            </a:r>
            <a:r>
              <a:rPr lang="en-US" sz="2400">
                <a:solidFill>
                  <a:schemeClr val="dk1"/>
                </a:solidFill>
                <a:latin typeface="Raleway"/>
                <a:ea typeface="Raleway"/>
                <a:cs typeface="Raleway"/>
                <a:sym typeface="Raleway"/>
              </a:rPr>
              <a:t>hetoric &amp; research</a:t>
            </a:r>
            <a:endParaRPr sz="2400">
              <a:latin typeface="Raleway"/>
              <a:ea typeface="Raleway"/>
              <a:cs typeface="Raleway"/>
              <a:sym typeface="Raleway"/>
            </a:endParaRPr>
          </a:p>
          <a:p>
            <a:pPr marL="1352550" marR="0" lvl="1" indent="-609600" algn="l" rtl="0">
              <a:lnSpc>
                <a:spcPct val="90000"/>
              </a:lnSpc>
              <a:spcBef>
                <a:spcPts val="48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S</a:t>
            </a:r>
            <a:r>
              <a:rPr lang="en-US" sz="2400">
                <a:solidFill>
                  <a:schemeClr val="dk1"/>
                </a:solidFill>
                <a:latin typeface="Raleway"/>
                <a:ea typeface="Raleway"/>
                <a:cs typeface="Raleway"/>
                <a:sym typeface="Raleway"/>
              </a:rPr>
              <a:t>TEM </a:t>
            </a:r>
            <a:r>
              <a:rPr lang="en-US" sz="2400" i="0" u="none" strike="noStrike" cap="none">
                <a:solidFill>
                  <a:schemeClr val="dk1"/>
                </a:solidFill>
                <a:latin typeface="Raleway"/>
                <a:ea typeface="Raleway"/>
                <a:cs typeface="Raleway"/>
                <a:sym typeface="Raleway"/>
              </a:rPr>
              <a:t>extensions involving physics of light, engineering principles and iterative design, robotics, and forensics science</a:t>
            </a:r>
            <a:endParaRPr sz="2400">
              <a:latin typeface="Raleway"/>
              <a:ea typeface="Raleway"/>
              <a:cs typeface="Raleway"/>
              <a:sym typeface="Raleway"/>
            </a:endParaRPr>
          </a:p>
          <a:p>
            <a:pPr marL="520700" marR="0" lvl="0" indent="-152400" algn="l" rtl="0">
              <a:lnSpc>
                <a:spcPct val="90000"/>
              </a:lnSpc>
              <a:spcBef>
                <a:spcPts val="560"/>
              </a:spcBef>
              <a:spcAft>
                <a:spcPts val="0"/>
              </a:spcAft>
              <a:buClr>
                <a:schemeClr val="dk1"/>
              </a:buClr>
              <a:buSzPts val="2400"/>
              <a:buFont typeface="Raleway"/>
              <a:buChar char="•"/>
            </a:pPr>
            <a:r>
              <a:rPr lang="en-US" sz="2400" i="0" u="none" strike="noStrike" cap="none">
                <a:solidFill>
                  <a:schemeClr val="dk1"/>
                </a:solidFill>
                <a:latin typeface="Raleway"/>
                <a:ea typeface="Raleway"/>
                <a:cs typeface="Raleway"/>
                <a:sym typeface="Raleway"/>
              </a:rPr>
              <a:t>Assistance with social-emotional needs</a:t>
            </a:r>
            <a:endParaRPr sz="2400">
              <a:latin typeface="Raleway"/>
              <a:ea typeface="Raleway"/>
              <a:cs typeface="Raleway"/>
              <a:sym typeface="Raleway"/>
            </a:endParaRPr>
          </a:p>
          <a:p>
            <a:pPr marL="742950" marR="0" lvl="1" indent="457200" algn="l" rtl="0">
              <a:lnSpc>
                <a:spcPct val="100000"/>
              </a:lnSpc>
              <a:spcBef>
                <a:spcPts val="0"/>
              </a:spcBef>
              <a:spcAft>
                <a:spcPts val="0"/>
              </a:spcAft>
              <a:buClr>
                <a:schemeClr val="dk1"/>
              </a:buClr>
              <a:buSzPts val="2800"/>
              <a:buFont typeface="Calibri"/>
              <a:buNone/>
            </a:pPr>
            <a:endParaRPr sz="2400" i="0" u="none" strike="noStrike" cap="none">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800"/>
              <a:buFont typeface="Arial"/>
              <a:buNone/>
            </a:pPr>
            <a:endParaRPr sz="2400" i="0" u="none" strike="noStrike" cap="none">
              <a:solidFill>
                <a:schemeClr val="dk2"/>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2400" i="0" u="none" strike="noStrike" cap="none">
              <a:solidFill>
                <a:srgbClr val="000000"/>
              </a:solidFill>
              <a:latin typeface="Raleway"/>
              <a:ea typeface="Raleway"/>
              <a:cs typeface="Raleway"/>
              <a:sym typeface="Raleway"/>
            </a:endParaRPr>
          </a:p>
        </p:txBody>
      </p:sp>
      <p:pic>
        <p:nvPicPr>
          <p:cNvPr id="233" name="Google Shape;233;p24"/>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34" name="Google Shape;234;p24"/>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611560" y="188531"/>
            <a:ext cx="8064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chemeClr val="dk1"/>
                </a:solidFill>
                <a:latin typeface="Calibri"/>
                <a:ea typeface="Calibri"/>
                <a:cs typeface="Calibri"/>
                <a:sym typeface="Calibri"/>
              </a:rPr>
              <a:t>  </a:t>
            </a:r>
            <a:r>
              <a:rPr lang="en-US" sz="4000" b="1">
                <a:solidFill>
                  <a:schemeClr val="dk1"/>
                </a:solidFill>
                <a:latin typeface="Raleway"/>
                <a:ea typeface="Raleway"/>
                <a:cs typeface="Raleway"/>
                <a:sym typeface="Raleway"/>
              </a:rPr>
              <a:t>SMS ELP During Summit Strong  </a:t>
            </a:r>
            <a:endParaRPr sz="1000" b="1">
              <a:solidFill>
                <a:schemeClr val="dk1"/>
              </a:solidFill>
            </a:endParaRPr>
          </a:p>
          <a:p>
            <a:pPr marL="0" lvl="0" indent="0" algn="ctr" rtl="0">
              <a:spcBef>
                <a:spcPts val="0"/>
              </a:spcBef>
              <a:spcAft>
                <a:spcPts val="0"/>
              </a:spcAft>
              <a:buNone/>
            </a:pPr>
            <a:endParaRPr sz="1000"/>
          </a:p>
        </p:txBody>
      </p:sp>
      <p:sp>
        <p:nvSpPr>
          <p:cNvPr id="241" name="Google Shape;241;p25"/>
          <p:cNvSpPr txBox="1">
            <a:spLocks noGrp="1"/>
          </p:cNvSpPr>
          <p:nvPr>
            <p:ph type="body" idx="1"/>
          </p:nvPr>
        </p:nvSpPr>
        <p:spPr>
          <a:xfrm>
            <a:off x="161850" y="789375"/>
            <a:ext cx="4147800" cy="3220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a:latin typeface="Raleway"/>
                <a:ea typeface="Raleway"/>
                <a:cs typeface="Raleway"/>
                <a:sym typeface="Raleway"/>
              </a:rPr>
              <a:t>Semester One: Humanities	</a:t>
            </a:r>
            <a:endParaRPr sz="2000" b="1">
              <a:latin typeface="Raleway"/>
              <a:ea typeface="Raleway"/>
              <a:cs typeface="Raleway"/>
              <a:sym typeface="Raleway"/>
            </a:endParaRPr>
          </a:p>
          <a:p>
            <a:pPr marL="0" lvl="0" indent="0" algn="l" rtl="0">
              <a:spcBef>
                <a:spcPts val="640"/>
              </a:spcBef>
              <a:spcAft>
                <a:spcPts val="0"/>
              </a:spcAft>
              <a:buNone/>
            </a:pPr>
            <a:r>
              <a:rPr lang="en-US" sz="2000" b="1">
                <a:latin typeface="Raleway"/>
                <a:ea typeface="Raleway"/>
                <a:cs typeface="Raleway"/>
                <a:sym typeface="Raleway"/>
              </a:rPr>
              <a:t>PEP, SA, and SAH students</a:t>
            </a:r>
            <a:endParaRPr sz="2000" b="1">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Students will create an Individual Learning Plan (ILP) to expand their passion for Humanities through reading, writing, research, and presentation skills focusing on the </a:t>
            </a:r>
            <a:r>
              <a:rPr lang="en-US" sz="1600" u="sng">
                <a:solidFill>
                  <a:schemeClr val="hlink"/>
                </a:solidFill>
                <a:latin typeface="Raleway"/>
                <a:ea typeface="Raleway"/>
                <a:cs typeface="Raleway"/>
                <a:sym typeface="Raleway"/>
                <a:hlinkClick r:id="rId3"/>
              </a:rPr>
              <a:t>JCSD Portrait of a Learner </a:t>
            </a:r>
            <a:r>
              <a:rPr lang="en-US" sz="1600">
                <a:latin typeface="Raleway"/>
                <a:ea typeface="Raleway"/>
                <a:cs typeface="Raleway"/>
                <a:sym typeface="Raleway"/>
              </a:rPr>
              <a:t>standards.  These may be in the form of a project that affects change for the greater good, but these “Greater Good’ projects are not required.  </a:t>
            </a:r>
            <a:endParaRPr sz="1600">
              <a:latin typeface="Raleway"/>
              <a:ea typeface="Raleway"/>
              <a:cs typeface="Raleway"/>
              <a:sym typeface="Raleway"/>
            </a:endParaRPr>
          </a:p>
        </p:txBody>
      </p:sp>
      <p:sp>
        <p:nvSpPr>
          <p:cNvPr id="242" name="Google Shape;242;p25"/>
          <p:cNvSpPr txBox="1">
            <a:spLocks noGrp="1"/>
          </p:cNvSpPr>
          <p:nvPr>
            <p:ph type="body" idx="1"/>
          </p:nvPr>
        </p:nvSpPr>
        <p:spPr>
          <a:xfrm>
            <a:off x="4500450" y="699625"/>
            <a:ext cx="4316400" cy="57120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a:latin typeface="Raleway"/>
                <a:ea typeface="Raleway"/>
                <a:cs typeface="Raleway"/>
                <a:sym typeface="Raleway"/>
              </a:rPr>
              <a:t>Semester Two: STEM	</a:t>
            </a:r>
            <a:endParaRPr sz="2000" b="1">
              <a:latin typeface="Raleway"/>
              <a:ea typeface="Raleway"/>
              <a:cs typeface="Raleway"/>
              <a:sym typeface="Raleway"/>
            </a:endParaRPr>
          </a:p>
          <a:p>
            <a:pPr marL="0" lvl="0" indent="0" algn="l" rtl="0">
              <a:spcBef>
                <a:spcPts val="640"/>
              </a:spcBef>
              <a:spcAft>
                <a:spcPts val="0"/>
              </a:spcAft>
              <a:buNone/>
            </a:pPr>
            <a:r>
              <a:rPr lang="en-US" sz="2000" b="1">
                <a:latin typeface="Raleway"/>
                <a:ea typeface="Raleway"/>
                <a:cs typeface="Raleway"/>
                <a:sym typeface="Raleway"/>
              </a:rPr>
              <a:t>PEP, SA, and SAS students</a:t>
            </a:r>
            <a:endParaRPr sz="2000" b="1">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Students will create an Individual Learning Plan (ILP) to expand their passion for STEM fields by researching and interacting with the scientific method and mathematical principles.  </a:t>
            </a:r>
            <a:endParaRPr sz="1600">
              <a:latin typeface="Raleway"/>
              <a:ea typeface="Raleway"/>
              <a:cs typeface="Raleway"/>
              <a:sym typeface="Raleway"/>
            </a:endParaRPr>
          </a:p>
          <a:p>
            <a:pPr marL="0" lvl="0" indent="0" algn="l" rtl="0">
              <a:spcBef>
                <a:spcPts val="640"/>
              </a:spcBef>
              <a:spcAft>
                <a:spcPts val="0"/>
              </a:spcAft>
              <a:buNone/>
            </a:pPr>
            <a:r>
              <a:rPr lang="en-US" sz="1600" b="1" i="1">
                <a:latin typeface="Raleway"/>
                <a:ea typeface="Raleway"/>
                <a:cs typeface="Raleway"/>
                <a:sym typeface="Raleway"/>
              </a:rPr>
              <a:t>6th grade STEM frames:</a:t>
            </a:r>
            <a:endParaRPr sz="1600" b="1" i="1">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Math &amp; Art: Euclidean &amp; fractal geometry, EM spectrum, human vision, VR art design</a:t>
            </a:r>
            <a:endParaRPr sz="1600">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Physics &amp; Design: iterative design modeling, patent design, CAD design, Makerspace</a:t>
            </a:r>
            <a:endParaRPr sz="1600">
              <a:latin typeface="Raleway"/>
              <a:ea typeface="Raleway"/>
              <a:cs typeface="Raleway"/>
              <a:sym typeface="Raleway"/>
            </a:endParaRPr>
          </a:p>
          <a:p>
            <a:pPr marL="0" lvl="0" indent="0" algn="l" rtl="0">
              <a:spcBef>
                <a:spcPts val="640"/>
              </a:spcBef>
              <a:spcAft>
                <a:spcPts val="0"/>
              </a:spcAft>
              <a:buNone/>
            </a:pPr>
            <a:r>
              <a:rPr lang="en-US" sz="1600" b="1" i="1">
                <a:latin typeface="Raleway"/>
                <a:ea typeface="Raleway"/>
                <a:cs typeface="Raleway"/>
                <a:sym typeface="Raleway"/>
              </a:rPr>
              <a:t>7th grade STEM frames:</a:t>
            </a:r>
            <a:endParaRPr sz="1600" b="1" i="1">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Lunar Robotics: environmental design issues, physics of space, marketing design</a:t>
            </a:r>
            <a:endParaRPr sz="1600">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Forensic Science: logic arguments, genetics, mathematical modeling, scientific method, chain of evidence, criminal forensics</a:t>
            </a:r>
            <a:endParaRPr sz="1600">
              <a:latin typeface="Raleway"/>
              <a:ea typeface="Raleway"/>
              <a:cs typeface="Raleway"/>
              <a:sym typeface="Raleway"/>
            </a:endParaRPr>
          </a:p>
          <a:p>
            <a:pPr marL="0" lvl="0" indent="0" algn="l" rtl="0">
              <a:spcBef>
                <a:spcPts val="640"/>
              </a:spcBef>
              <a:spcAft>
                <a:spcPts val="0"/>
              </a:spcAft>
              <a:buNone/>
            </a:pPr>
            <a:endParaRPr sz="1600">
              <a:latin typeface="Raleway"/>
              <a:ea typeface="Raleway"/>
              <a:cs typeface="Raleway"/>
              <a:sym typeface="Raleway"/>
            </a:endParaRPr>
          </a:p>
        </p:txBody>
      </p:sp>
      <p:sp>
        <p:nvSpPr>
          <p:cNvPr id="243" name="Google Shape;243;p25"/>
          <p:cNvSpPr txBox="1">
            <a:spLocks noGrp="1"/>
          </p:cNvSpPr>
          <p:nvPr>
            <p:ph type="body" idx="1"/>
          </p:nvPr>
        </p:nvSpPr>
        <p:spPr>
          <a:xfrm>
            <a:off x="264150" y="4009875"/>
            <a:ext cx="4045500" cy="2389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1900" b="1">
                <a:latin typeface="Raleway"/>
                <a:ea typeface="Raleway"/>
                <a:cs typeface="Raleway"/>
                <a:sym typeface="Raleway"/>
              </a:rPr>
              <a:t>Social-emotional Small Groups:</a:t>
            </a:r>
            <a:endParaRPr sz="1900" b="1">
              <a:latin typeface="Raleway"/>
              <a:ea typeface="Raleway"/>
              <a:cs typeface="Raleway"/>
              <a:sym typeface="Raleway"/>
            </a:endParaRPr>
          </a:p>
          <a:p>
            <a:pPr marL="0" lvl="0" indent="0" algn="l" rtl="0">
              <a:spcBef>
                <a:spcPts val="640"/>
              </a:spcBef>
              <a:spcAft>
                <a:spcPts val="0"/>
              </a:spcAft>
              <a:buNone/>
            </a:pPr>
            <a:r>
              <a:rPr lang="en-US" sz="1900" b="1">
                <a:latin typeface="Raleway"/>
                <a:ea typeface="Raleway"/>
                <a:cs typeface="Raleway"/>
                <a:sym typeface="Raleway"/>
              </a:rPr>
              <a:t>all students, all year</a:t>
            </a:r>
            <a:endParaRPr sz="1900" b="1">
              <a:latin typeface="Raleway"/>
              <a:ea typeface="Raleway"/>
              <a:cs typeface="Raleway"/>
              <a:sym typeface="Raleway"/>
            </a:endParaRPr>
          </a:p>
          <a:p>
            <a:pPr marL="0" lvl="0" indent="0" algn="l" rtl="0">
              <a:spcBef>
                <a:spcPts val="640"/>
              </a:spcBef>
              <a:spcAft>
                <a:spcPts val="0"/>
              </a:spcAft>
              <a:buNone/>
            </a:pPr>
            <a:r>
              <a:rPr lang="en-US" sz="1600">
                <a:latin typeface="Raleway"/>
                <a:ea typeface="Raleway"/>
                <a:cs typeface="Raleway"/>
                <a:sym typeface="Raleway"/>
              </a:rPr>
              <a:t>Students will complete a Google Form choosing SE topics and be placed in small groups.  These groups will meet during lunch/ recess periods starting in mid-September.</a:t>
            </a:r>
            <a:endParaRPr sz="1600">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txBox="1">
            <a:spLocks noGrp="1"/>
          </p:cNvSpPr>
          <p:nvPr>
            <p:ph type="title"/>
          </p:nvPr>
        </p:nvSpPr>
        <p:spPr>
          <a:xfrm>
            <a:off x="465810" y="541017"/>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n-US" sz="4400" b="1">
                <a:solidFill>
                  <a:schemeClr val="dk1"/>
                </a:solidFill>
                <a:latin typeface="Raleway"/>
                <a:ea typeface="Raleway"/>
                <a:cs typeface="Raleway"/>
                <a:sym typeface="Raleway"/>
              </a:rPr>
              <a:t>Math at Summit</a:t>
            </a:r>
            <a:endParaRPr sz="1400" b="1" i="0" u="none" strike="noStrike" cap="none">
              <a:solidFill>
                <a:srgbClr val="000000"/>
              </a:solidFill>
              <a:latin typeface="Raleway"/>
              <a:ea typeface="Raleway"/>
              <a:cs typeface="Raleway"/>
              <a:sym typeface="Raleway"/>
            </a:endParaRPr>
          </a:p>
        </p:txBody>
      </p:sp>
      <p:sp>
        <p:nvSpPr>
          <p:cNvPr id="251" name="Google Shape;251;p26"/>
          <p:cNvSpPr txBox="1">
            <a:spLocks noGrp="1"/>
          </p:cNvSpPr>
          <p:nvPr>
            <p:ph type="body" idx="1"/>
          </p:nvPr>
        </p:nvSpPr>
        <p:spPr>
          <a:xfrm>
            <a:off x="465810" y="1504841"/>
            <a:ext cx="8376797" cy="5181335"/>
          </a:xfrm>
          <a:prstGeom prst="rect">
            <a:avLst/>
          </a:prstGeom>
          <a:noFill/>
          <a:ln>
            <a:noFill/>
          </a:ln>
        </p:spPr>
        <p:txBody>
          <a:bodyPr spcFirstLastPara="1" wrap="square" lIns="91425" tIns="91425" rIns="91425" bIns="91425" anchor="t" anchorCtr="0">
            <a:noAutofit/>
          </a:bodyPr>
          <a:lstStyle/>
          <a:p>
            <a:pPr marL="520700" marR="0" lvl="0" indent="-177800" algn="l" rtl="0">
              <a:lnSpc>
                <a:spcPct val="90000"/>
              </a:lnSpc>
              <a:spcBef>
                <a:spcPts val="0"/>
              </a:spcBef>
              <a:spcAft>
                <a:spcPts val="0"/>
              </a:spcAft>
              <a:buClr>
                <a:schemeClr val="dk1"/>
              </a:buClr>
              <a:buSzPts val="2800"/>
              <a:buFont typeface="Raleway"/>
              <a:buChar char="•"/>
            </a:pPr>
            <a:r>
              <a:rPr lang="en-US" sz="2800">
                <a:solidFill>
                  <a:schemeClr val="dk1"/>
                </a:solidFill>
                <a:latin typeface="Raleway"/>
                <a:ea typeface="Raleway"/>
                <a:cs typeface="Raleway"/>
                <a:sym typeface="Raleway"/>
              </a:rPr>
              <a:t>Some students are twice-accelerated in math and receive an accelerated CORE class during the day.</a:t>
            </a:r>
            <a:endParaRPr sz="2800">
              <a:latin typeface="Raleway"/>
              <a:ea typeface="Raleway"/>
              <a:cs typeface="Raleway"/>
              <a:sym typeface="Raleway"/>
            </a:endParaRPr>
          </a:p>
          <a:p>
            <a:pPr marL="520700" marR="0" lvl="0" indent="-177800" algn="l" rtl="0">
              <a:lnSpc>
                <a:spcPct val="90000"/>
              </a:lnSpc>
              <a:spcBef>
                <a:spcPts val="0"/>
              </a:spcBef>
              <a:spcAft>
                <a:spcPts val="0"/>
              </a:spcAft>
              <a:buClr>
                <a:schemeClr val="dk1"/>
              </a:buClr>
              <a:buSzPts val="2800"/>
              <a:buFont typeface="Raleway"/>
              <a:buChar char="•"/>
            </a:pPr>
            <a:r>
              <a:rPr lang="en-US" sz="2800">
                <a:latin typeface="Raleway"/>
                <a:ea typeface="Raleway"/>
                <a:cs typeface="Raleway"/>
                <a:sym typeface="Raleway"/>
              </a:rPr>
              <a:t>6th grade CORE Math students are clustered in classrooms for extensions</a:t>
            </a:r>
            <a:endParaRPr sz="2800">
              <a:latin typeface="Raleway"/>
              <a:ea typeface="Raleway"/>
              <a:cs typeface="Raleway"/>
              <a:sym typeface="Raleway"/>
            </a:endParaRPr>
          </a:p>
          <a:p>
            <a:pPr marL="520700" marR="0" lvl="0" indent="-177800" algn="l" rtl="0">
              <a:lnSpc>
                <a:spcPct val="90000"/>
              </a:lnSpc>
              <a:spcBef>
                <a:spcPts val="560"/>
              </a:spcBef>
              <a:spcAft>
                <a:spcPts val="0"/>
              </a:spcAft>
              <a:buClr>
                <a:schemeClr val="dk1"/>
              </a:buClr>
              <a:buSzPts val="2800"/>
              <a:buFont typeface="Raleway"/>
              <a:buChar char="•"/>
            </a:pPr>
            <a:r>
              <a:rPr lang="en-US" sz="2800">
                <a:solidFill>
                  <a:schemeClr val="dk1"/>
                </a:solidFill>
                <a:latin typeface="Raleway"/>
                <a:ea typeface="Raleway"/>
                <a:cs typeface="Raleway"/>
                <a:sym typeface="Raleway"/>
              </a:rPr>
              <a:t>7th grade students are recommended for Math 7 or Compacted 7/8, but students also have voice in placement</a:t>
            </a:r>
            <a:endParaRPr sz="2800" i="0" u="none" strike="noStrike" cap="none">
              <a:solidFill>
                <a:schemeClr val="dk1"/>
              </a:solidFill>
              <a:latin typeface="Raleway"/>
              <a:ea typeface="Raleway"/>
              <a:cs typeface="Raleway"/>
              <a:sym typeface="Raleway"/>
            </a:endParaRPr>
          </a:p>
          <a:p>
            <a:pPr marL="520700" marR="0" lvl="0" indent="0" algn="l" rtl="0">
              <a:lnSpc>
                <a:spcPct val="90000"/>
              </a:lnSpc>
              <a:spcBef>
                <a:spcPts val="560"/>
              </a:spcBef>
              <a:spcAft>
                <a:spcPts val="0"/>
              </a:spcAft>
              <a:buNone/>
            </a:pPr>
            <a:endParaRPr sz="2800">
              <a:latin typeface="Raleway"/>
              <a:ea typeface="Raleway"/>
              <a:cs typeface="Raleway"/>
              <a:sym typeface="Raleway"/>
            </a:endParaRPr>
          </a:p>
          <a:p>
            <a:pPr marL="742950" marR="0" lvl="1" indent="457200" algn="l" rtl="0">
              <a:lnSpc>
                <a:spcPct val="100000"/>
              </a:lnSpc>
              <a:spcBef>
                <a:spcPts val="0"/>
              </a:spcBef>
              <a:spcAft>
                <a:spcPts val="0"/>
              </a:spcAft>
              <a:buClr>
                <a:schemeClr val="dk1"/>
              </a:buClr>
              <a:buSzPts val="2800"/>
              <a:buFont typeface="Calibri"/>
              <a:buNone/>
            </a:pPr>
            <a:endParaRPr sz="2800" i="0" u="none" strike="noStrike" cap="none">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800"/>
              <a:buFont typeface="Arial"/>
              <a:buNone/>
            </a:pPr>
            <a:endParaRPr sz="2800" i="0" u="none" strike="noStrike" cap="none">
              <a:solidFill>
                <a:schemeClr val="dk2"/>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2800" i="0" u="none" strike="noStrike" cap="none">
              <a:solidFill>
                <a:srgbClr val="000000"/>
              </a:solidFill>
              <a:latin typeface="Raleway"/>
              <a:ea typeface="Raleway"/>
              <a:cs typeface="Raleway"/>
              <a:sym typeface="Raleway"/>
            </a:endParaRPr>
          </a:p>
        </p:txBody>
      </p:sp>
      <p:pic>
        <p:nvPicPr>
          <p:cNvPr id="252" name="Google Shape;252;p26"/>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53" name="Google Shape;253;p26"/>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xfrm>
            <a:off x="621760" y="823576"/>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6000" b="0" i="0" u="none" strike="noStrike" cap="none">
                <a:solidFill>
                  <a:schemeClr val="dk1"/>
                </a:solidFill>
                <a:latin typeface="Raleway"/>
                <a:ea typeface="Raleway"/>
                <a:cs typeface="Raleway"/>
                <a:sym typeface="Raleway"/>
              </a:rPr>
              <a:t>JELP</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61" name="Google Shape;261;p27"/>
          <p:cNvSpPr txBox="1">
            <a:spLocks noGrp="1"/>
          </p:cNvSpPr>
          <p:nvPr>
            <p:ph type="body" idx="1"/>
          </p:nvPr>
        </p:nvSpPr>
        <p:spPr>
          <a:xfrm>
            <a:off x="307846" y="1869160"/>
            <a:ext cx="8639205" cy="3786299"/>
          </a:xfrm>
          <a:prstGeom prst="rect">
            <a:avLst/>
          </a:prstGeom>
          <a:noFill/>
          <a:ln>
            <a:noFill/>
          </a:ln>
        </p:spPr>
        <p:txBody>
          <a:bodyPr spcFirstLastPara="1" wrap="square" lIns="91425" tIns="91425" rIns="91425" bIns="91425" anchor="t" anchorCtr="0">
            <a:noAutofit/>
          </a:bodyPr>
          <a:lstStyle/>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JSCD WEBSITE </a:t>
            </a:r>
            <a:endParaRPr/>
          </a:p>
          <a:p>
            <a:pPr marL="342900" marR="0" lvl="0" indent="0" algn="ctr" rtl="0">
              <a:lnSpc>
                <a:spcPct val="90000"/>
              </a:lnSpc>
              <a:spcBef>
                <a:spcPts val="0"/>
              </a:spcBef>
              <a:spcAft>
                <a:spcPts val="0"/>
              </a:spcAft>
              <a:buClr>
                <a:schemeClr val="dk1"/>
              </a:buClr>
              <a:buSzPts val="2800"/>
              <a:buFont typeface="Arial"/>
              <a:buNone/>
            </a:pPr>
            <a:r>
              <a:rPr lang="en-US" sz="2800" u="sng">
                <a:solidFill>
                  <a:schemeClr val="hlink"/>
                </a:solidFill>
                <a:latin typeface="Raleway"/>
                <a:ea typeface="Raleway"/>
                <a:cs typeface="Raleway"/>
                <a:sym typeface="Raleway"/>
                <a:hlinkClick r:id="rId3"/>
              </a:rPr>
              <a:t>http://tinyurl.com/jcsdelp</a:t>
            </a:r>
            <a:endParaRPr sz="2800" b="0" i="0" u="none" strike="noStrike" cap="none">
              <a:solidFill>
                <a:schemeClr val="dk1"/>
              </a:solidFill>
              <a:latin typeface="Raleway"/>
              <a:ea typeface="Raleway"/>
              <a:cs typeface="Raleway"/>
              <a:sym typeface="Raleway"/>
            </a:endParaRPr>
          </a:p>
          <a:p>
            <a:pPr marL="342900" marR="0" lvl="0" indent="0" algn="ctr" rtl="0">
              <a:lnSpc>
                <a:spcPct val="90000"/>
              </a:lnSpc>
              <a:spcBef>
                <a:spcPts val="0"/>
              </a:spcBef>
              <a:spcAft>
                <a:spcPts val="0"/>
              </a:spcAft>
              <a:buClr>
                <a:schemeClr val="dk1"/>
              </a:buClr>
              <a:buSzPts val="2800"/>
              <a:buFont typeface="Arial"/>
              <a:buNone/>
            </a:pPr>
            <a:r>
              <a:rPr lang="en-US" sz="2800">
                <a:solidFill>
                  <a:schemeClr val="dk1"/>
                </a:solidFill>
                <a:latin typeface="Raleway"/>
                <a:ea typeface="Raleway"/>
                <a:cs typeface="Raleway"/>
                <a:sym typeface="Raleway"/>
              </a:rPr>
              <a:t>(under </a:t>
            </a:r>
            <a:r>
              <a:rPr lang="en-US" sz="2800" i="1">
                <a:solidFill>
                  <a:schemeClr val="dk1"/>
                </a:solidFill>
                <a:latin typeface="Raleway"/>
                <a:ea typeface="Raleway"/>
                <a:cs typeface="Raleway"/>
                <a:sym typeface="Raleway"/>
              </a:rPr>
              <a:t>Student Support and Equity</a:t>
            </a:r>
            <a:r>
              <a:rPr lang="en-US" sz="2800">
                <a:solidFill>
                  <a:schemeClr val="dk1"/>
                </a:solidFill>
                <a:latin typeface="Raleway"/>
                <a:ea typeface="Raleway"/>
                <a:cs typeface="Raleway"/>
                <a:sym typeface="Raleway"/>
              </a:rPr>
              <a:t>)</a:t>
            </a:r>
            <a:endParaRPr sz="2800" b="0" i="0" u="none" strike="noStrike" cap="none">
              <a:solidFill>
                <a:schemeClr val="dk1"/>
              </a:solidFill>
              <a:latin typeface="Raleway"/>
              <a:ea typeface="Raleway"/>
              <a:cs typeface="Raleway"/>
              <a:sym typeface="Raleway"/>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Parent Information</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Frequently Asked Questions</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Upcoming Events</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Legislation/ ITAG</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Presentations</a:t>
            </a:r>
            <a:endParaRPr/>
          </a:p>
          <a:p>
            <a:pPr marL="342900" marR="0" lvl="0" indent="-13970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27"/>
          <p:cNvPicPr preferRelativeResize="0"/>
          <p:nvPr/>
        </p:nvPicPr>
        <p:blipFill rotWithShape="1">
          <a:blip r:embed="rId4">
            <a:alphaModFix amt="85000"/>
          </a:blip>
          <a:srcRect/>
          <a:stretch/>
        </p:blipFill>
        <p:spPr>
          <a:xfrm>
            <a:off x="7293400" y="5601200"/>
            <a:ext cx="1653651" cy="1164126"/>
          </a:xfrm>
          <a:prstGeom prst="rect">
            <a:avLst/>
          </a:prstGeom>
          <a:noFill/>
          <a:ln>
            <a:noFill/>
          </a:ln>
        </p:spPr>
      </p:pic>
      <p:sp>
        <p:nvSpPr>
          <p:cNvPr id="263" name="Google Shape;263;p27"/>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5"/>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title"/>
          </p:nvPr>
        </p:nvSpPr>
        <p:spPr>
          <a:xfrm>
            <a:off x="298700" y="586175"/>
            <a:ext cx="86598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a:solidFill>
                  <a:schemeClr val="dk1"/>
                </a:solidFill>
                <a:latin typeface="Raleway"/>
                <a:ea typeface="Raleway"/>
                <a:cs typeface="Raleway"/>
                <a:sym typeface="Raleway"/>
              </a:rPr>
              <a:t>How Can Parents Support ELP?</a:t>
            </a:r>
            <a:endParaRPr b="1"/>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endParaRPr>
          </a:p>
        </p:txBody>
      </p:sp>
      <p:sp>
        <p:nvSpPr>
          <p:cNvPr id="271" name="Google Shape;271;p28"/>
          <p:cNvSpPr txBox="1">
            <a:spLocks noGrp="1"/>
          </p:cNvSpPr>
          <p:nvPr>
            <p:ph type="body" idx="1"/>
          </p:nvPr>
        </p:nvSpPr>
        <p:spPr>
          <a:xfrm>
            <a:off x="611550" y="1378175"/>
            <a:ext cx="8075100" cy="4646700"/>
          </a:xfrm>
          <a:prstGeom prst="rect">
            <a:avLst/>
          </a:prstGeom>
          <a:noFill/>
          <a:ln>
            <a:noFill/>
          </a:ln>
        </p:spPr>
        <p:txBody>
          <a:bodyPr spcFirstLastPara="1" wrap="square" lIns="91425" tIns="91425" rIns="91425" bIns="91425" anchor="t" anchorCtr="0">
            <a:noAutofit/>
          </a:bodyPr>
          <a:lstStyle/>
          <a:p>
            <a:pPr marL="342900" marR="0" lvl="0" indent="-184150" algn="l" rtl="0">
              <a:lnSpc>
                <a:spcPct val="100000"/>
              </a:lnSpc>
              <a:spcBef>
                <a:spcPts val="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 Friends of JELP</a:t>
            </a:r>
            <a:endParaRPr sz="2900"/>
          </a:p>
          <a:p>
            <a:pPr marL="1352550" marR="0" lvl="1" indent="-641350" algn="l" rtl="0">
              <a:lnSpc>
                <a:spcPct val="100000"/>
              </a:lnSpc>
              <a:spcBef>
                <a:spcPts val="48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ADVOCATE</a:t>
            </a:r>
            <a:endParaRPr sz="2900"/>
          </a:p>
          <a:p>
            <a:pPr marL="1352550" marR="0" lvl="1" indent="-641350" algn="l" rtl="0">
              <a:lnSpc>
                <a:spcPct val="100000"/>
              </a:lnSpc>
              <a:spcBef>
                <a:spcPts val="48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SPONSOR 3 programs per year</a:t>
            </a:r>
            <a:endParaRPr sz="2900"/>
          </a:p>
          <a:p>
            <a:pPr marL="742950" marR="0" lvl="1" indent="0" algn="l" rtl="0">
              <a:lnSpc>
                <a:spcPct val="100000"/>
              </a:lnSpc>
              <a:spcBef>
                <a:spcPts val="480"/>
              </a:spcBef>
              <a:spcAft>
                <a:spcPts val="0"/>
              </a:spcAft>
              <a:buClr>
                <a:schemeClr val="dk1"/>
              </a:buClr>
              <a:buSzPts val="2200"/>
              <a:buFont typeface="Arial"/>
              <a:buNone/>
            </a:pPr>
            <a:r>
              <a:rPr lang="en-US" sz="2900" b="0" i="0" u="none" strike="noStrike" cap="none">
                <a:solidFill>
                  <a:schemeClr val="dk1"/>
                </a:solidFill>
                <a:latin typeface="Raleway"/>
                <a:ea typeface="Raleway"/>
                <a:cs typeface="Raleway"/>
                <a:sym typeface="Raleway"/>
              </a:rPr>
              <a:t>Determined by parents (</a:t>
            </a:r>
            <a:r>
              <a:rPr lang="en-US" sz="2900">
                <a:solidFill>
                  <a:schemeClr val="dk1"/>
                </a:solidFill>
                <a:latin typeface="Raleway"/>
                <a:ea typeface="Raleway"/>
                <a:cs typeface="Raleway"/>
                <a:sym typeface="Raleway"/>
              </a:rPr>
              <a:t>s</a:t>
            </a:r>
            <a:r>
              <a:rPr lang="en-US" sz="2900" b="0" i="0" u="none" strike="noStrike" cap="none">
                <a:solidFill>
                  <a:schemeClr val="dk1"/>
                </a:solidFill>
                <a:latin typeface="Raleway"/>
                <a:ea typeface="Raleway"/>
                <a:cs typeface="Raleway"/>
                <a:sym typeface="Raleway"/>
              </a:rPr>
              <a:t>ocial /emotional needs, parenting, student panels, resource lists, educational programming)</a:t>
            </a:r>
            <a:endParaRPr sz="2900"/>
          </a:p>
          <a:p>
            <a:pPr marL="1352550" marR="0" lvl="1" indent="-641350" algn="l" rtl="0">
              <a:lnSpc>
                <a:spcPct val="100000"/>
              </a:lnSpc>
              <a:spcBef>
                <a:spcPts val="48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PROVIDE financial support </a:t>
            </a:r>
            <a:endParaRPr sz="2900"/>
          </a:p>
          <a:p>
            <a:pPr marL="1352550" marR="0" lvl="1" indent="-641350" algn="l" rtl="0">
              <a:lnSpc>
                <a:spcPct val="100000"/>
              </a:lnSpc>
              <a:spcBef>
                <a:spcPts val="48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COMMUNICATE ELP updates</a:t>
            </a:r>
            <a:endParaRPr sz="2900" b="0" i="0" u="none" strike="noStrike" cap="none">
              <a:solidFill>
                <a:schemeClr val="dk1"/>
              </a:solidFill>
              <a:latin typeface="Raleway"/>
              <a:ea typeface="Raleway"/>
              <a:cs typeface="Raleway"/>
              <a:sym typeface="Raleway"/>
            </a:endParaRPr>
          </a:p>
          <a:p>
            <a:pPr marL="742950" marR="0" lvl="1" indent="-280987" algn="l" rtl="0">
              <a:lnSpc>
                <a:spcPct val="100000"/>
              </a:lnSpc>
              <a:spcBef>
                <a:spcPts val="480"/>
              </a:spcBef>
              <a:spcAft>
                <a:spcPts val="0"/>
              </a:spcAft>
              <a:buClr>
                <a:schemeClr val="dk1"/>
              </a:buClr>
              <a:buSzPts val="600"/>
              <a:buFont typeface="Calibri"/>
              <a:buNone/>
            </a:pPr>
            <a:r>
              <a:rPr lang="en-US" sz="2900" b="0" i="0" u="none" strike="noStrike" cap="none">
                <a:solidFill>
                  <a:schemeClr val="dk1"/>
                </a:solidFill>
                <a:latin typeface="Raleway"/>
                <a:ea typeface="Raleway"/>
                <a:cs typeface="Raleway"/>
                <a:sym typeface="Raleway"/>
              </a:rPr>
              <a:t>	</a:t>
            </a:r>
            <a:r>
              <a:rPr lang="en-US" sz="2900" b="1" i="0" u="none" strike="noStrike" cap="none">
                <a:solidFill>
                  <a:schemeClr val="dk1"/>
                </a:solidFill>
                <a:latin typeface="Raleway"/>
                <a:ea typeface="Raleway"/>
                <a:cs typeface="Raleway"/>
                <a:sym typeface="Raleway"/>
              </a:rPr>
              <a:t>	</a:t>
            </a:r>
            <a:r>
              <a:rPr lang="en-US" sz="2500" b="1" i="0" u="none" strike="noStrike" cap="none">
                <a:solidFill>
                  <a:schemeClr val="dk1"/>
                </a:solidFill>
                <a:latin typeface="Raleway"/>
                <a:ea typeface="Raleway"/>
                <a:cs typeface="Raleway"/>
                <a:sym typeface="Raleway"/>
              </a:rPr>
              <a:t>“Strength in numbers”- membership counts!</a:t>
            </a:r>
            <a:endParaRPr sz="2500" b="0" i="0" u="none" strike="noStrike" cap="none">
              <a:solidFill>
                <a:srgbClr val="000000"/>
              </a:solidFill>
              <a:latin typeface="Arial"/>
              <a:ea typeface="Arial"/>
              <a:cs typeface="Arial"/>
              <a:sym typeface="Arial"/>
            </a:endParaRPr>
          </a:p>
        </p:txBody>
      </p:sp>
      <p:pic>
        <p:nvPicPr>
          <p:cNvPr id="272" name="Google Shape;272;p28"/>
          <p:cNvPicPr preferRelativeResize="0"/>
          <p:nvPr/>
        </p:nvPicPr>
        <p:blipFill rotWithShape="1">
          <a:blip r:embed="rId3">
            <a:alphaModFix amt="85000"/>
          </a:blip>
          <a:srcRect/>
          <a:stretch/>
        </p:blipFill>
        <p:spPr>
          <a:xfrm>
            <a:off x="7480347" y="5693873"/>
            <a:ext cx="1653651" cy="1164126"/>
          </a:xfrm>
          <a:prstGeom prst="rect">
            <a:avLst/>
          </a:prstGeom>
          <a:noFill/>
          <a:ln>
            <a:noFill/>
          </a:ln>
        </p:spPr>
      </p:pic>
      <p:sp>
        <p:nvSpPr>
          <p:cNvPr id="273" name="Google Shape;273;p28"/>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611550" y="519583"/>
            <a:ext cx="8064899" cy="134706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Tips for Parenting a Gifted Student</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81" name="Google Shape;281;p29"/>
          <p:cNvSpPr txBox="1">
            <a:spLocks noGrp="1"/>
          </p:cNvSpPr>
          <p:nvPr>
            <p:ph type="body" idx="1"/>
          </p:nvPr>
        </p:nvSpPr>
        <p:spPr>
          <a:xfrm>
            <a:off x="611550" y="1866647"/>
            <a:ext cx="8075099" cy="4092928"/>
          </a:xfrm>
          <a:prstGeom prst="rect">
            <a:avLst/>
          </a:prstGeom>
          <a:noFill/>
          <a:ln>
            <a:noFill/>
          </a:ln>
        </p:spPr>
        <p:txBody>
          <a:bodyPr spcFirstLastPara="1" wrap="square" lIns="91425" tIns="91425" rIns="91425" bIns="91425" anchor="t" anchorCtr="0">
            <a:noAutofit/>
          </a:bodyPr>
          <a:lstStyle/>
          <a:p>
            <a:pPr marL="457200" marR="0" lvl="0" indent="-184150" algn="l" rtl="0">
              <a:lnSpc>
                <a:spcPct val="100000"/>
              </a:lnSpc>
              <a:spcBef>
                <a:spcPts val="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Find support through others, build your knowledge of gifted education</a:t>
            </a:r>
            <a:endParaRPr sz="2900" b="0" i="0" u="none" strike="noStrike" cap="none">
              <a:solidFill>
                <a:schemeClr val="dk1"/>
              </a:solidFill>
              <a:latin typeface="Raleway"/>
              <a:ea typeface="Raleway"/>
              <a:cs typeface="Raleway"/>
              <a:sym typeface="Raleway"/>
            </a:endParaRPr>
          </a:p>
          <a:p>
            <a:pPr marL="457200" marR="0" lvl="0" indent="-184150" algn="l" rtl="0">
              <a:lnSpc>
                <a:spcPct val="100000"/>
              </a:lnSpc>
              <a:spcBef>
                <a:spcPts val="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Parent positively and consistently</a:t>
            </a:r>
            <a:endParaRPr sz="2900" b="0" i="0" u="none" strike="noStrike" cap="none">
              <a:solidFill>
                <a:schemeClr val="dk1"/>
              </a:solidFill>
              <a:latin typeface="Raleway"/>
              <a:ea typeface="Raleway"/>
              <a:cs typeface="Raleway"/>
              <a:sym typeface="Raleway"/>
            </a:endParaRPr>
          </a:p>
          <a:p>
            <a:pPr marL="457200" marR="0" lvl="0" indent="-184150" algn="l" rtl="0">
              <a:lnSpc>
                <a:spcPct val="100000"/>
              </a:lnSpc>
              <a:spcBef>
                <a:spcPts val="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Build autonomy</a:t>
            </a:r>
            <a:endParaRPr sz="2900" b="0" i="0" u="none" strike="noStrike" cap="none">
              <a:solidFill>
                <a:schemeClr val="dk1"/>
              </a:solidFill>
              <a:latin typeface="Raleway"/>
              <a:ea typeface="Raleway"/>
              <a:cs typeface="Raleway"/>
              <a:sym typeface="Raleway"/>
            </a:endParaRPr>
          </a:p>
          <a:p>
            <a:pPr marL="457200" marR="0" lvl="0" indent="-184150" algn="l" rtl="0">
              <a:lnSpc>
                <a:spcPct val="100000"/>
              </a:lnSpc>
              <a:spcBef>
                <a:spcPts val="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Recognize a variety of gifts and talents</a:t>
            </a:r>
            <a:r>
              <a:rPr lang="en-US" sz="2900">
                <a:solidFill>
                  <a:schemeClr val="dk1"/>
                </a:solidFill>
                <a:latin typeface="Raleway"/>
                <a:ea typeface="Raleway"/>
                <a:cs typeface="Raleway"/>
                <a:sym typeface="Raleway"/>
              </a:rPr>
              <a:t>, as well as social-emotional needs</a:t>
            </a:r>
            <a:endParaRPr sz="2900" b="0" i="0" u="none" strike="noStrike" cap="none">
              <a:solidFill>
                <a:srgbClr val="000000"/>
              </a:solidFill>
              <a:latin typeface="Arial"/>
              <a:ea typeface="Arial"/>
              <a:cs typeface="Arial"/>
              <a:sym typeface="Arial"/>
            </a:endParaRPr>
          </a:p>
        </p:txBody>
      </p:sp>
      <p:pic>
        <p:nvPicPr>
          <p:cNvPr id="282" name="Google Shape;282;p29"/>
          <p:cNvPicPr preferRelativeResize="0"/>
          <p:nvPr/>
        </p:nvPicPr>
        <p:blipFill rotWithShape="1">
          <a:blip r:embed="rId3">
            <a:alphaModFix amt="85000"/>
          </a:blip>
          <a:srcRect/>
          <a:stretch/>
        </p:blipFill>
        <p:spPr>
          <a:xfrm>
            <a:off x="7270225" y="5693875"/>
            <a:ext cx="1653651" cy="1164126"/>
          </a:xfrm>
          <a:prstGeom prst="rect">
            <a:avLst/>
          </a:prstGeom>
          <a:noFill/>
          <a:ln>
            <a:noFill/>
          </a:ln>
        </p:spPr>
      </p:pic>
      <p:sp>
        <p:nvSpPr>
          <p:cNvPr id="283" name="Google Shape;283;p29"/>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611550" y="212400"/>
            <a:ext cx="8064900" cy="83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US" sz="3600" b="1">
                <a:solidFill>
                  <a:schemeClr val="dk1"/>
                </a:solidFill>
                <a:latin typeface="Raleway"/>
                <a:ea typeface="Raleway"/>
                <a:cs typeface="Raleway"/>
                <a:sym typeface="Raleway"/>
              </a:rPr>
              <a:t>Providing </a:t>
            </a:r>
            <a:r>
              <a:rPr lang="en-US" sz="3600" b="1" i="0" u="none" strike="noStrike" cap="none">
                <a:solidFill>
                  <a:schemeClr val="dk1"/>
                </a:solidFill>
                <a:latin typeface="Raleway"/>
                <a:ea typeface="Raleway"/>
                <a:cs typeface="Raleway"/>
                <a:sym typeface="Raleway"/>
              </a:rPr>
              <a:t>supports for your child</a:t>
            </a:r>
            <a:endParaRPr sz="3600" b="1" i="0" u="none" strike="noStrike" cap="none">
              <a:solidFill>
                <a:srgbClr val="000000"/>
              </a:solidFill>
            </a:endParaRPr>
          </a:p>
        </p:txBody>
      </p:sp>
      <p:sp>
        <p:nvSpPr>
          <p:cNvPr id="291" name="Google Shape;291;p30"/>
          <p:cNvSpPr txBox="1">
            <a:spLocks noGrp="1"/>
          </p:cNvSpPr>
          <p:nvPr>
            <p:ph type="body" idx="1"/>
          </p:nvPr>
        </p:nvSpPr>
        <p:spPr>
          <a:xfrm>
            <a:off x="173175" y="1050600"/>
            <a:ext cx="8843400" cy="5496000"/>
          </a:xfrm>
          <a:prstGeom prst="rect">
            <a:avLst/>
          </a:prstGeom>
          <a:noFill/>
          <a:ln>
            <a:noFill/>
          </a:ln>
        </p:spPr>
        <p:txBody>
          <a:bodyPr spcFirstLastPara="1" wrap="square" lIns="91425" tIns="91425" rIns="91425" bIns="91425" anchor="t" anchorCtr="0">
            <a:noAutofit/>
          </a:bodyPr>
          <a:lstStyle/>
          <a:p>
            <a:pPr marL="508000" marR="0" lvl="0" indent="-222250" algn="l" rtl="0">
              <a:lnSpc>
                <a:spcPct val="80000"/>
              </a:lnSpc>
              <a:spcBef>
                <a:spcPts val="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Guidance- Encourage while setting limits.</a:t>
            </a:r>
            <a:endParaRPr sz="2900" b="0" i="0" u="none" strike="noStrike" cap="none">
              <a:solidFill>
                <a:schemeClr val="dk1"/>
              </a:solidFill>
              <a:latin typeface="Raleway"/>
              <a:ea typeface="Raleway"/>
              <a:cs typeface="Raleway"/>
              <a:sym typeface="Raleway"/>
            </a:endParaRPr>
          </a:p>
          <a:p>
            <a:pPr marL="692150" marR="0" lvl="0" indent="-63500" algn="l" rtl="0">
              <a:lnSpc>
                <a:spcPct val="80000"/>
              </a:lnSpc>
              <a:spcBef>
                <a:spcPts val="0"/>
              </a:spcBef>
              <a:spcAft>
                <a:spcPts val="0"/>
              </a:spcAft>
              <a:buClr>
                <a:schemeClr val="dk1"/>
              </a:buClr>
              <a:buSzPts val="2900"/>
              <a:buFont typeface="Arial"/>
              <a:buChar char="●"/>
            </a:pPr>
            <a:r>
              <a:rPr lang="en-US" sz="2900" b="0" i="0" u="none" strike="noStrike" cap="none">
                <a:solidFill>
                  <a:schemeClr val="dk1"/>
                </a:solidFill>
                <a:latin typeface="Raleway"/>
                <a:ea typeface="Raleway"/>
                <a:cs typeface="Raleway"/>
                <a:sym typeface="Raleway"/>
              </a:rPr>
              <a:t>Model life</a:t>
            </a:r>
            <a:r>
              <a:rPr lang="en-US" sz="2900">
                <a:solidFill>
                  <a:schemeClr val="dk1"/>
                </a:solidFill>
                <a:latin typeface="Raleway"/>
                <a:ea typeface="Raleway"/>
                <a:cs typeface="Raleway"/>
                <a:sym typeface="Raleway"/>
              </a:rPr>
              <a:t>-l</a:t>
            </a:r>
            <a:r>
              <a:rPr lang="en-US" sz="2900" b="0" i="0" u="none" strike="noStrike" cap="none">
                <a:solidFill>
                  <a:schemeClr val="dk1"/>
                </a:solidFill>
                <a:latin typeface="Raleway"/>
                <a:ea typeface="Raleway"/>
                <a:cs typeface="Raleway"/>
                <a:sym typeface="Raleway"/>
              </a:rPr>
              <a:t>ong learning and problem solving</a:t>
            </a:r>
            <a:endParaRPr sz="2900"/>
          </a:p>
          <a:p>
            <a:pPr marL="692150" marR="0" lvl="0" indent="-63500" algn="l" rtl="0">
              <a:lnSpc>
                <a:spcPct val="80000"/>
              </a:lnSpc>
              <a:spcBef>
                <a:spcPts val="0"/>
              </a:spcBef>
              <a:spcAft>
                <a:spcPts val="0"/>
              </a:spcAft>
              <a:buClr>
                <a:schemeClr val="dk1"/>
              </a:buClr>
              <a:buSzPts val="2900"/>
              <a:buFont typeface="Arial"/>
              <a:buChar char="●"/>
            </a:pPr>
            <a:r>
              <a:rPr lang="en-US" sz="2900" b="0" i="0" u="none" strike="noStrike" cap="none">
                <a:solidFill>
                  <a:schemeClr val="dk1"/>
                </a:solidFill>
                <a:latin typeface="Raleway"/>
                <a:ea typeface="Raleway"/>
                <a:cs typeface="Raleway"/>
                <a:sym typeface="Raleway"/>
              </a:rPr>
              <a:t>Help children appreciate individual differences</a:t>
            </a:r>
            <a:endParaRPr sz="2900"/>
          </a:p>
          <a:p>
            <a:pPr marL="692150" marR="0" lvl="0" indent="-63500" algn="l" rtl="0">
              <a:lnSpc>
                <a:spcPct val="80000"/>
              </a:lnSpc>
              <a:spcBef>
                <a:spcPts val="0"/>
              </a:spcBef>
              <a:spcAft>
                <a:spcPts val="0"/>
              </a:spcAft>
              <a:buClr>
                <a:schemeClr val="dk1"/>
              </a:buClr>
              <a:buSzPts val="2900"/>
              <a:buFont typeface="Arial"/>
              <a:buChar char="●"/>
            </a:pPr>
            <a:r>
              <a:rPr lang="en-US" sz="2900" b="0" i="0" u="none" strike="noStrike" cap="none">
                <a:solidFill>
                  <a:schemeClr val="dk1"/>
                </a:solidFill>
                <a:latin typeface="Raleway"/>
                <a:ea typeface="Raleway"/>
                <a:cs typeface="Raleway"/>
                <a:sym typeface="Raleway"/>
              </a:rPr>
              <a:t>Emphasize what is learned is more important than grade</a:t>
            </a:r>
            <a:endParaRPr sz="2900" b="0" i="0" u="none" strike="noStrike" cap="none">
              <a:solidFill>
                <a:schemeClr val="dk1"/>
              </a:solidFill>
              <a:latin typeface="Raleway"/>
              <a:ea typeface="Raleway"/>
              <a:cs typeface="Raleway"/>
              <a:sym typeface="Raleway"/>
            </a:endParaRPr>
          </a:p>
          <a:p>
            <a:pPr marL="508000" marR="0" lvl="0" indent="-222250" algn="l" rtl="0">
              <a:lnSpc>
                <a:spcPct val="80000"/>
              </a:lnSpc>
              <a:spcBef>
                <a:spcPts val="52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Encourage time to explore resources &amp; choose passion areas.</a:t>
            </a:r>
            <a:endParaRPr sz="2900"/>
          </a:p>
          <a:p>
            <a:pPr marL="742950" marR="0" lvl="1" indent="-203200" algn="l" rtl="0">
              <a:lnSpc>
                <a:spcPct val="80000"/>
              </a:lnSpc>
              <a:spcBef>
                <a:spcPts val="52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Every minute does not have to be scheduled. </a:t>
            </a:r>
            <a:endParaRPr sz="2900" b="0" i="0" u="none" strike="noStrike" cap="none">
              <a:solidFill>
                <a:schemeClr val="dk1"/>
              </a:solidFill>
              <a:latin typeface="Raleway"/>
              <a:ea typeface="Raleway"/>
              <a:cs typeface="Raleway"/>
              <a:sym typeface="Raleway"/>
            </a:endParaRPr>
          </a:p>
          <a:p>
            <a:pPr marL="742950" marR="0" lvl="1" indent="-203200" algn="l" rtl="0">
              <a:lnSpc>
                <a:spcPct val="80000"/>
              </a:lnSpc>
              <a:spcBef>
                <a:spcPts val="52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Encourage priorities; life is about making choices.</a:t>
            </a:r>
            <a:endParaRPr sz="2900" b="0" i="0" u="none" strike="noStrike" cap="none">
              <a:solidFill>
                <a:schemeClr val="dk1"/>
              </a:solidFill>
              <a:latin typeface="Raleway"/>
              <a:ea typeface="Raleway"/>
              <a:cs typeface="Raleway"/>
              <a:sym typeface="Raleway"/>
            </a:endParaRPr>
          </a:p>
          <a:p>
            <a:pPr marL="461962" marR="0" lvl="0" indent="-176212" algn="l" rtl="0">
              <a:lnSpc>
                <a:spcPct val="80000"/>
              </a:lnSpc>
              <a:spcBef>
                <a:spcPts val="520"/>
              </a:spcBef>
              <a:spcAft>
                <a:spcPts val="0"/>
              </a:spcAft>
              <a:buClr>
                <a:schemeClr val="dk1"/>
              </a:buClr>
              <a:buSzPts val="2900"/>
              <a:buFont typeface="Raleway"/>
              <a:buChar char="●"/>
            </a:pPr>
            <a:r>
              <a:rPr lang="en-US" sz="2900" b="0" i="0" u="none" strike="noStrike" cap="none">
                <a:solidFill>
                  <a:schemeClr val="dk1"/>
                </a:solidFill>
                <a:latin typeface="Raleway"/>
                <a:ea typeface="Raleway"/>
                <a:cs typeface="Raleway"/>
                <a:sym typeface="Raleway"/>
              </a:rPr>
              <a:t> Listen and observe rather than pressure.</a:t>
            </a:r>
            <a:endParaRPr sz="2900" b="0" i="0" u="none" strike="noStrike" cap="none">
              <a:solidFill>
                <a:srgbClr val="000000"/>
              </a:solidFill>
              <a:latin typeface="Arial"/>
              <a:ea typeface="Arial"/>
              <a:cs typeface="Arial"/>
              <a:sym typeface="Arial"/>
            </a:endParaRPr>
          </a:p>
        </p:txBody>
      </p:sp>
      <p:pic>
        <p:nvPicPr>
          <p:cNvPr id="292" name="Google Shape;292;p30"/>
          <p:cNvPicPr preferRelativeResize="0"/>
          <p:nvPr/>
        </p:nvPicPr>
        <p:blipFill rotWithShape="1">
          <a:blip r:embed="rId3">
            <a:alphaModFix amt="85000"/>
          </a:blip>
          <a:srcRect/>
          <a:stretch/>
        </p:blipFill>
        <p:spPr>
          <a:xfrm>
            <a:off x="7362900" y="5693874"/>
            <a:ext cx="1653651" cy="1164126"/>
          </a:xfrm>
          <a:prstGeom prst="rect">
            <a:avLst/>
          </a:prstGeom>
          <a:noFill/>
          <a:ln>
            <a:noFill/>
          </a:ln>
        </p:spPr>
      </p:pic>
      <p:sp>
        <p:nvSpPr>
          <p:cNvPr id="293" name="Google Shape;293;p30"/>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611560" y="188531"/>
            <a:ext cx="8064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dk1"/>
                </a:solidFill>
                <a:latin typeface="Raleway"/>
                <a:ea typeface="Raleway"/>
                <a:cs typeface="Raleway"/>
                <a:sym typeface="Raleway"/>
              </a:rPr>
              <a:t>Providing supports for your child</a:t>
            </a:r>
            <a:endParaRPr sz="3600" b="1"/>
          </a:p>
        </p:txBody>
      </p:sp>
      <p:sp>
        <p:nvSpPr>
          <p:cNvPr id="300" name="Google Shape;300;p31"/>
          <p:cNvSpPr txBox="1">
            <a:spLocks noGrp="1"/>
          </p:cNvSpPr>
          <p:nvPr>
            <p:ph type="body" idx="1"/>
          </p:nvPr>
        </p:nvSpPr>
        <p:spPr>
          <a:xfrm>
            <a:off x="611560" y="1285861"/>
            <a:ext cx="8075100" cy="3786300"/>
          </a:xfrm>
          <a:prstGeom prst="rect">
            <a:avLst/>
          </a:prstGeom>
        </p:spPr>
        <p:txBody>
          <a:bodyPr spcFirstLastPara="1" wrap="square" lIns="91425" tIns="91425" rIns="91425" bIns="91425" anchor="t" anchorCtr="0">
            <a:noAutofit/>
          </a:bodyPr>
          <a:lstStyle/>
          <a:p>
            <a:pPr marL="508000" lvl="0" indent="-222250" algn="l" rtl="0">
              <a:lnSpc>
                <a:spcPct val="80000"/>
              </a:lnSpc>
              <a:spcBef>
                <a:spcPts val="520"/>
              </a:spcBef>
              <a:spcAft>
                <a:spcPts val="0"/>
              </a:spcAft>
              <a:buSzPts val="2900"/>
              <a:buFont typeface="Raleway"/>
              <a:buChar char="●"/>
            </a:pPr>
            <a:r>
              <a:rPr lang="en-US" sz="2900">
                <a:solidFill>
                  <a:schemeClr val="dk1"/>
                </a:solidFill>
                <a:latin typeface="Raleway"/>
                <a:ea typeface="Raleway"/>
                <a:cs typeface="Raleway"/>
                <a:sym typeface="Raleway"/>
              </a:rPr>
              <a:t>Make print material widely available, limit screen time (social media).</a:t>
            </a:r>
            <a:endParaRPr sz="2900">
              <a:solidFill>
                <a:schemeClr val="dk1"/>
              </a:solidFill>
              <a:latin typeface="Raleway"/>
              <a:ea typeface="Raleway"/>
              <a:cs typeface="Raleway"/>
              <a:sym typeface="Raleway"/>
            </a:endParaRPr>
          </a:p>
          <a:p>
            <a:pPr marL="519112" lvl="0" indent="-230187" algn="l" rtl="0">
              <a:lnSpc>
                <a:spcPct val="80000"/>
              </a:lnSpc>
              <a:spcBef>
                <a:spcPts val="520"/>
              </a:spcBef>
              <a:spcAft>
                <a:spcPts val="0"/>
              </a:spcAft>
              <a:buSzPts val="2900"/>
              <a:buFont typeface="Raleway"/>
              <a:buChar char="●"/>
            </a:pPr>
            <a:r>
              <a:rPr lang="en-US" sz="2900">
                <a:solidFill>
                  <a:schemeClr val="dk1"/>
                </a:solidFill>
                <a:latin typeface="Raleway"/>
                <a:ea typeface="Raleway"/>
                <a:cs typeface="Raleway"/>
                <a:sym typeface="Raleway"/>
              </a:rPr>
              <a:t>Let them take responsibility for non-life threatening issues and then recognize and learn from mistakes. Offer support, not excuses.</a:t>
            </a:r>
            <a:endParaRPr sz="2900">
              <a:solidFill>
                <a:schemeClr val="dk1"/>
              </a:solidFill>
              <a:latin typeface="Raleway"/>
              <a:ea typeface="Raleway"/>
              <a:cs typeface="Raleway"/>
              <a:sym typeface="Raleway"/>
            </a:endParaRPr>
          </a:p>
          <a:p>
            <a:pPr marL="512762" lvl="0" indent="-223837" algn="l" rtl="0">
              <a:spcBef>
                <a:spcPts val="0"/>
              </a:spcBef>
              <a:spcAft>
                <a:spcPts val="0"/>
              </a:spcAft>
              <a:buSzPts val="2900"/>
              <a:buFont typeface="Arial"/>
              <a:buChar char="●"/>
            </a:pPr>
            <a:r>
              <a:rPr lang="en-US" sz="2900">
                <a:solidFill>
                  <a:schemeClr val="dk1"/>
                </a:solidFill>
                <a:latin typeface="Raleway"/>
                <a:ea typeface="Raleway"/>
                <a:cs typeface="Raleway"/>
                <a:sym typeface="Raleway"/>
              </a:rPr>
              <a:t>Patience!  Appreciate them for who they are, rather than who they may become.</a:t>
            </a:r>
            <a:endParaRPr sz="2900">
              <a:solidFill>
                <a:schemeClr val="dk1"/>
              </a:solidFill>
            </a:endParaRPr>
          </a:p>
          <a:p>
            <a:pPr marL="342900" lvl="0" indent="-139700" algn="l" rtl="0">
              <a:spcBef>
                <a:spcPts val="0"/>
              </a:spcBef>
              <a:spcAft>
                <a:spcPts val="0"/>
              </a:spcAft>
              <a:buClr>
                <a:schemeClr val="dk1"/>
              </a:buClr>
              <a:buSzPts val="1400"/>
              <a:buFont typeface="Arial"/>
              <a:buNone/>
            </a:pPr>
            <a:endParaRPr sz="2900">
              <a:solidFill>
                <a:schemeClr val="dk1"/>
              </a:solidFill>
            </a:endParaRPr>
          </a:p>
          <a:p>
            <a:pPr marL="0" lvl="0" indent="0" algn="l" rtl="0">
              <a:spcBef>
                <a:spcPts val="640"/>
              </a:spcBef>
              <a:spcAft>
                <a:spcPts val="0"/>
              </a:spcAft>
              <a:buNone/>
            </a:pP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7"/>
          <p:cNvSpPr txBox="1"/>
          <p:nvPr/>
        </p:nvSpPr>
        <p:spPr>
          <a:xfrm>
            <a:off x="333875" y="745050"/>
            <a:ext cx="8564700" cy="79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300">
                <a:solidFill>
                  <a:srgbClr val="000000"/>
                </a:solidFill>
                <a:latin typeface="Raleway"/>
                <a:ea typeface="Raleway"/>
                <a:cs typeface="Raleway"/>
                <a:sym typeface="Raleway"/>
              </a:rPr>
              <a:t>Staff Placement for </a:t>
            </a:r>
            <a:r>
              <a:rPr lang="en-US" sz="4300">
                <a:latin typeface="Raleway"/>
                <a:ea typeface="Raleway"/>
                <a:cs typeface="Raleway"/>
                <a:sym typeface="Raleway"/>
              </a:rPr>
              <a:t>Elementaries</a:t>
            </a:r>
            <a:endParaRPr sz="1300"/>
          </a:p>
          <a:p>
            <a:pPr marL="0" lvl="0" indent="0" algn="ctr" rtl="0">
              <a:spcBef>
                <a:spcPts val="0"/>
              </a:spcBef>
              <a:spcAft>
                <a:spcPts val="0"/>
              </a:spcAft>
              <a:buNone/>
            </a:pPr>
            <a:endParaRPr sz="1300"/>
          </a:p>
        </p:txBody>
      </p:sp>
      <p:sp>
        <p:nvSpPr>
          <p:cNvPr id="63" name="Google Shape;63;p7"/>
          <p:cNvSpPr txBox="1"/>
          <p:nvPr/>
        </p:nvSpPr>
        <p:spPr>
          <a:xfrm>
            <a:off x="763960" y="1612994"/>
            <a:ext cx="8075100" cy="42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Raleway"/>
                <a:ea typeface="Raleway"/>
                <a:cs typeface="Raleway"/>
                <a:sym typeface="Raleway"/>
              </a:rPr>
              <a:t>(by building):</a:t>
            </a:r>
            <a:endParaRPr/>
          </a:p>
          <a:p>
            <a:pPr marL="742950" lvl="1" indent="0" algn="l" rtl="0">
              <a:spcBef>
                <a:spcPts val="0"/>
              </a:spcBef>
              <a:spcAft>
                <a:spcPts val="0"/>
              </a:spcAft>
              <a:buNone/>
            </a:pPr>
            <a:endParaRPr sz="2400">
              <a:solidFill>
                <a:srgbClr val="000000"/>
              </a:solidFill>
              <a:latin typeface="Raleway"/>
              <a:ea typeface="Raleway"/>
              <a:cs typeface="Raleway"/>
              <a:sym typeface="Raleway"/>
            </a:endParaRPr>
          </a:p>
          <a:p>
            <a:pPr marL="635000" lvl="1" indent="0" algn="l" rtl="0">
              <a:spcBef>
                <a:spcPts val="0"/>
              </a:spcBef>
              <a:spcAft>
                <a:spcPts val="0"/>
              </a:spcAft>
              <a:buNone/>
            </a:pPr>
            <a:r>
              <a:rPr lang="en-US" sz="2400">
                <a:solidFill>
                  <a:srgbClr val="000000"/>
                </a:solidFill>
                <a:latin typeface="Raleway"/>
                <a:ea typeface="Raleway"/>
                <a:cs typeface="Raleway"/>
                <a:sym typeface="Raleway"/>
              </a:rPr>
              <a:t>Kate Florer</a:t>
            </a:r>
            <a:r>
              <a:rPr lang="en-US" sz="2400">
                <a:latin typeface="Raleway"/>
                <a:ea typeface="Raleway"/>
                <a:cs typeface="Raleway"/>
                <a:sym typeface="Raleway"/>
              </a:rPr>
              <a:t>					</a:t>
            </a:r>
            <a:r>
              <a:rPr lang="en-US" sz="2400">
                <a:solidFill>
                  <a:srgbClr val="000000"/>
                </a:solidFill>
                <a:latin typeface="Raleway"/>
                <a:ea typeface="Raleway"/>
                <a:cs typeface="Raleway"/>
                <a:sym typeface="Raleway"/>
              </a:rPr>
              <a:t>Horizon</a:t>
            </a:r>
            <a:endParaRPr/>
          </a:p>
          <a:p>
            <a:pPr marL="635000" lvl="1" indent="0" algn="l" rtl="0">
              <a:spcBef>
                <a:spcPts val="0"/>
              </a:spcBef>
              <a:spcAft>
                <a:spcPts val="0"/>
              </a:spcAft>
              <a:buNone/>
            </a:pPr>
            <a:endParaRPr sz="2400">
              <a:solidFill>
                <a:srgbClr val="000000"/>
              </a:solidFill>
              <a:latin typeface="Raleway"/>
              <a:ea typeface="Raleway"/>
              <a:cs typeface="Raleway"/>
              <a:sym typeface="Raleway"/>
            </a:endParaRPr>
          </a:p>
          <a:p>
            <a:pPr marL="635000" lvl="1" indent="0" algn="l" rtl="0">
              <a:spcBef>
                <a:spcPts val="0"/>
              </a:spcBef>
              <a:spcAft>
                <a:spcPts val="0"/>
              </a:spcAft>
              <a:buNone/>
            </a:pPr>
            <a:r>
              <a:rPr lang="en-US" sz="2400">
                <a:solidFill>
                  <a:srgbClr val="000000"/>
                </a:solidFill>
                <a:latin typeface="Raleway"/>
                <a:ea typeface="Raleway"/>
                <a:cs typeface="Raleway"/>
                <a:sym typeface="Raleway"/>
              </a:rPr>
              <a:t>Mitzi Hetherton</a:t>
            </a:r>
            <a:r>
              <a:rPr lang="en-US" sz="2400">
                <a:latin typeface="Raleway"/>
                <a:ea typeface="Raleway"/>
                <a:cs typeface="Raleway"/>
                <a:sym typeface="Raleway"/>
              </a:rPr>
              <a:t>			</a:t>
            </a:r>
            <a:r>
              <a:rPr lang="en-US" sz="2400">
                <a:solidFill>
                  <a:srgbClr val="000000"/>
                </a:solidFill>
                <a:latin typeface="Raleway"/>
                <a:ea typeface="Raleway"/>
                <a:cs typeface="Raleway"/>
                <a:sym typeface="Raleway"/>
              </a:rPr>
              <a:t>Wallace</a:t>
            </a:r>
            <a:endParaRPr/>
          </a:p>
          <a:p>
            <a:pPr marL="635000" lvl="1" indent="0" algn="l" rtl="0">
              <a:spcBef>
                <a:spcPts val="0"/>
              </a:spcBef>
              <a:spcAft>
                <a:spcPts val="0"/>
              </a:spcAft>
              <a:buNone/>
            </a:pPr>
            <a:endParaRPr sz="2400">
              <a:solidFill>
                <a:srgbClr val="000000"/>
              </a:solidFill>
              <a:latin typeface="Raleway"/>
              <a:ea typeface="Raleway"/>
              <a:cs typeface="Raleway"/>
              <a:sym typeface="Raleway"/>
            </a:endParaRPr>
          </a:p>
          <a:p>
            <a:pPr marL="635000" lvl="1" indent="0" algn="l" rtl="0">
              <a:spcBef>
                <a:spcPts val="0"/>
              </a:spcBef>
              <a:spcAft>
                <a:spcPts val="0"/>
              </a:spcAft>
              <a:buNone/>
            </a:pPr>
            <a:r>
              <a:rPr lang="en-US" sz="2400">
                <a:solidFill>
                  <a:srgbClr val="000000"/>
                </a:solidFill>
                <a:latin typeface="Raleway"/>
                <a:ea typeface="Raleway"/>
                <a:cs typeface="Raleway"/>
                <a:sym typeface="Raleway"/>
              </a:rPr>
              <a:t>Kristen Hartman </a:t>
            </a:r>
            <a:r>
              <a:rPr lang="en-US" sz="2400">
                <a:latin typeface="Raleway"/>
                <a:ea typeface="Raleway"/>
                <a:cs typeface="Raleway"/>
                <a:sym typeface="Raleway"/>
              </a:rPr>
              <a:t>			</a:t>
            </a:r>
            <a:r>
              <a:rPr lang="en-US" sz="2400">
                <a:solidFill>
                  <a:srgbClr val="000000"/>
                </a:solidFill>
                <a:latin typeface="Raleway"/>
                <a:ea typeface="Raleway"/>
                <a:cs typeface="Raleway"/>
                <a:sym typeface="Raleway"/>
              </a:rPr>
              <a:t>Beaver Creek </a:t>
            </a:r>
            <a:endParaRPr sz="2400">
              <a:solidFill>
                <a:srgbClr val="000000"/>
              </a:solidFill>
              <a:latin typeface="Raleway"/>
              <a:ea typeface="Raleway"/>
              <a:cs typeface="Raleway"/>
              <a:sym typeface="Raleway"/>
            </a:endParaRPr>
          </a:p>
          <a:p>
            <a:pPr marL="635000" lvl="1" indent="0" algn="l" rtl="0">
              <a:spcBef>
                <a:spcPts val="0"/>
              </a:spcBef>
              <a:spcAft>
                <a:spcPts val="0"/>
              </a:spcAft>
              <a:buNone/>
            </a:pPr>
            <a:endParaRPr sz="2400">
              <a:solidFill>
                <a:srgbClr val="000000"/>
              </a:solidFill>
              <a:latin typeface="Raleway"/>
              <a:ea typeface="Raleway"/>
              <a:cs typeface="Raleway"/>
              <a:sym typeface="Raleway"/>
            </a:endParaRPr>
          </a:p>
          <a:p>
            <a:pPr marL="635000" lvl="1" indent="0" algn="l" rtl="0">
              <a:spcBef>
                <a:spcPts val="0"/>
              </a:spcBef>
              <a:spcAft>
                <a:spcPts val="0"/>
              </a:spcAft>
              <a:buNone/>
            </a:pPr>
            <a:r>
              <a:rPr lang="en-US" sz="2400">
                <a:latin typeface="Raleway"/>
                <a:ea typeface="Raleway"/>
                <a:cs typeface="Raleway"/>
                <a:sym typeface="Raleway"/>
              </a:rPr>
              <a:t>Kaitlin Koch				</a:t>
            </a:r>
            <a:r>
              <a:rPr lang="en-US" sz="2400">
                <a:solidFill>
                  <a:srgbClr val="000000"/>
                </a:solidFill>
                <a:latin typeface="Raleway"/>
                <a:ea typeface="Raleway"/>
                <a:cs typeface="Raleway"/>
                <a:sym typeface="Raleway"/>
              </a:rPr>
              <a:t>Timber Ridge .8</a:t>
            </a:r>
            <a:endParaRPr sz="2400">
              <a:solidFill>
                <a:srgbClr val="000000"/>
              </a:solidFill>
              <a:latin typeface="Raleway"/>
              <a:ea typeface="Raleway"/>
              <a:cs typeface="Raleway"/>
              <a:sym typeface="Raleway"/>
            </a:endParaRPr>
          </a:p>
          <a:p>
            <a:pPr marL="635000" lvl="1" indent="0" algn="l" rtl="0">
              <a:spcBef>
                <a:spcPts val="0"/>
              </a:spcBef>
              <a:spcAft>
                <a:spcPts val="0"/>
              </a:spcAft>
              <a:buNone/>
            </a:pPr>
            <a:br>
              <a:rPr lang="en-US" sz="2400">
                <a:solidFill>
                  <a:srgbClr val="000000"/>
                </a:solidFill>
                <a:latin typeface="Raleway"/>
                <a:ea typeface="Raleway"/>
                <a:cs typeface="Raleway"/>
                <a:sym typeface="Raleway"/>
              </a:rPr>
            </a:br>
            <a:r>
              <a:rPr lang="en-US" sz="2400">
                <a:solidFill>
                  <a:srgbClr val="000000"/>
                </a:solidFill>
                <a:latin typeface="Raleway"/>
                <a:ea typeface="Raleway"/>
                <a:cs typeface="Raleway"/>
                <a:sym typeface="Raleway"/>
              </a:rPr>
              <a:t>Nikki Paradise-Williams</a:t>
            </a:r>
            <a:r>
              <a:rPr lang="en-US" sz="2400">
                <a:latin typeface="Raleway"/>
                <a:ea typeface="Raleway"/>
                <a:cs typeface="Raleway"/>
                <a:sym typeface="Raleway"/>
              </a:rPr>
              <a:t>	</a:t>
            </a:r>
            <a:r>
              <a:rPr lang="en-US" sz="2400">
                <a:solidFill>
                  <a:srgbClr val="000000"/>
                </a:solidFill>
                <a:latin typeface="Raleway"/>
                <a:ea typeface="Raleway"/>
                <a:cs typeface="Raleway"/>
                <a:sym typeface="Raleway"/>
              </a:rPr>
              <a:t>Lawson .6</a:t>
            </a:r>
            <a:endParaRPr/>
          </a:p>
          <a:p>
            <a:pPr marL="1600200" lvl="3" indent="-3175" algn="l" rtl="0">
              <a:spcBef>
                <a:spcPts val="480"/>
              </a:spcBef>
              <a:spcAft>
                <a:spcPts val="0"/>
              </a:spcAft>
              <a:buNone/>
            </a:pPr>
            <a:r>
              <a:rPr lang="en-US" sz="2400">
                <a:solidFill>
                  <a:srgbClr val="000000"/>
                </a:solidFill>
                <a:latin typeface="Raleway"/>
                <a:ea typeface="Raleway"/>
                <a:cs typeface="Raleway"/>
                <a:sym typeface="Raleway"/>
              </a:rPr>
              <a:t>	</a:t>
            </a:r>
            <a:endParaRPr/>
          </a:p>
          <a:p>
            <a:pPr marL="1600200" lvl="3" indent="-119062" algn="l" rtl="0">
              <a:spcBef>
                <a:spcPts val="480"/>
              </a:spcBef>
              <a:spcAft>
                <a:spcPts val="0"/>
              </a:spcAft>
              <a:buNone/>
            </a:pPr>
            <a:r>
              <a:rPr lang="en-US" sz="2400">
                <a:solidFill>
                  <a:srgbClr val="000000"/>
                </a:solidFill>
                <a:latin typeface="Raleway"/>
                <a:ea typeface="Raleway"/>
                <a:cs typeface="Raleway"/>
                <a:sym typeface="Raleway"/>
              </a:rPr>
              <a:t>  </a:t>
            </a:r>
            <a:endParaRPr/>
          </a:p>
          <a:p>
            <a:pPr marL="342900" lvl="0" indent="-139700" algn="l" rtl="0">
              <a:spcBef>
                <a:spcPts val="0"/>
              </a:spcBef>
              <a:spcAft>
                <a:spcPts val="0"/>
              </a:spcAft>
              <a:buNone/>
            </a:pPr>
            <a:endParaRPr/>
          </a:p>
        </p:txBody>
      </p:sp>
      <p:pic>
        <p:nvPicPr>
          <p:cNvPr id="64" name="Google Shape;64;p7"/>
          <p:cNvPicPr preferRelativeResize="0"/>
          <p:nvPr/>
        </p:nvPicPr>
        <p:blipFill rotWithShape="1">
          <a:blip r:embed="rId3">
            <a:alphaModFix amt="85000"/>
          </a:blip>
          <a:srcRect/>
          <a:stretch/>
        </p:blipFill>
        <p:spPr>
          <a:xfrm>
            <a:off x="7389300" y="5563000"/>
            <a:ext cx="1653652" cy="1164126"/>
          </a:xfrm>
          <a:prstGeom prst="rect">
            <a:avLst/>
          </a:prstGeom>
          <a:noFill/>
          <a:ln>
            <a:noFill/>
          </a:ln>
        </p:spPr>
      </p:pic>
      <p:sp>
        <p:nvSpPr>
          <p:cNvPr id="65" name="Google Shape;65;p7"/>
          <p:cNvSpPr txBox="1"/>
          <p:nvPr/>
        </p:nvSpPr>
        <p:spPr>
          <a:xfrm>
            <a:off x="6065200" y="6095575"/>
            <a:ext cx="15918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rgbClr val="548DD4"/>
                </a:solidFill>
                <a:latin typeface="Arial"/>
                <a:ea typeface="Arial"/>
                <a:cs typeface="Arial"/>
                <a:sym typeface="Arial"/>
                <a:hlinkClick r:id="rId4">
                  <a:extLst>
                    <a:ext uri="{A12FA001-AC4F-418D-AE19-62706E023703}">
                      <ahyp:hlinkClr xmlns:ahyp="http://schemas.microsoft.com/office/drawing/2018/hyperlinkcolor" val="tx"/>
                    </a:ext>
                  </a:extLst>
                </a:hlinkClick>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rgbClr val="548DD4"/>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611560" y="493862"/>
            <a:ext cx="8064900" cy="79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a:solidFill>
                  <a:srgbClr val="000000"/>
                </a:solidFill>
                <a:latin typeface="Raleway"/>
                <a:ea typeface="Raleway"/>
                <a:cs typeface="Raleway"/>
                <a:sym typeface="Raleway"/>
              </a:rPr>
              <a:t>Se</a:t>
            </a:r>
            <a:r>
              <a:rPr lang="en-US" sz="4400">
                <a:latin typeface="Raleway"/>
                <a:ea typeface="Raleway"/>
                <a:cs typeface="Raleway"/>
                <a:sym typeface="Raleway"/>
              </a:rPr>
              <a:t>condary S</a:t>
            </a:r>
            <a:r>
              <a:rPr lang="en-US" sz="4400">
                <a:solidFill>
                  <a:srgbClr val="000000"/>
                </a:solidFill>
                <a:latin typeface="Raleway"/>
                <a:ea typeface="Raleway"/>
                <a:cs typeface="Raleway"/>
                <a:sym typeface="Raleway"/>
              </a:rPr>
              <a:t>taff Placement</a:t>
            </a:r>
            <a:r>
              <a:rPr lang="en-US" sz="4400">
                <a:latin typeface="Raleway"/>
                <a:ea typeface="Raleway"/>
                <a:cs typeface="Raleway"/>
                <a:sym typeface="Raleway"/>
              </a:rPr>
              <a:t>s</a:t>
            </a:r>
            <a:endParaRPr/>
          </a:p>
          <a:p>
            <a:pPr marL="0" lvl="0" indent="0" algn="ctr" rtl="0">
              <a:spcBef>
                <a:spcPts val="0"/>
              </a:spcBef>
              <a:spcAft>
                <a:spcPts val="0"/>
              </a:spcAft>
              <a:buNone/>
            </a:pPr>
            <a:endParaRPr/>
          </a:p>
        </p:txBody>
      </p:sp>
      <p:sp>
        <p:nvSpPr>
          <p:cNvPr id="73" name="Google Shape;73;p8"/>
          <p:cNvSpPr txBox="1"/>
          <p:nvPr/>
        </p:nvSpPr>
        <p:spPr>
          <a:xfrm>
            <a:off x="99575" y="1301625"/>
            <a:ext cx="9044400" cy="3786300"/>
          </a:xfrm>
          <a:prstGeom prst="rect">
            <a:avLst/>
          </a:prstGeom>
          <a:noFill/>
          <a:ln>
            <a:noFill/>
          </a:ln>
        </p:spPr>
        <p:txBody>
          <a:bodyPr spcFirstLastPara="1" wrap="square" lIns="91425" tIns="91425" rIns="91425" bIns="91425" anchor="t" anchorCtr="0">
            <a:noAutofit/>
          </a:bodyPr>
          <a:lstStyle/>
          <a:p>
            <a:pPr marL="495300" lvl="0" indent="-152400" algn="l" rtl="0">
              <a:lnSpc>
                <a:spcPct val="90000"/>
              </a:lnSpc>
              <a:spcBef>
                <a:spcPts val="0"/>
              </a:spcBef>
              <a:spcAft>
                <a:spcPts val="0"/>
              </a:spcAft>
              <a:buClr>
                <a:srgbClr val="000000"/>
              </a:buClr>
              <a:buSzPts val="2400"/>
              <a:buFont typeface="Raleway"/>
              <a:buChar char="•"/>
            </a:pPr>
            <a:r>
              <a:rPr lang="en-US" sz="2400">
                <a:solidFill>
                  <a:srgbClr val="000000"/>
                </a:solidFill>
                <a:latin typeface="Raleway"/>
                <a:ea typeface="Raleway"/>
                <a:cs typeface="Raleway"/>
                <a:sym typeface="Raleway"/>
              </a:rPr>
              <a:t>1.7 Teachers at Middle Level</a:t>
            </a:r>
            <a:endParaRPr/>
          </a:p>
          <a:p>
            <a:pPr marL="342900" lvl="0" indent="0" algn="l" rtl="0">
              <a:lnSpc>
                <a:spcPct val="90000"/>
              </a:lnSpc>
              <a:spcBef>
                <a:spcPts val="400"/>
              </a:spcBef>
              <a:spcAft>
                <a:spcPts val="0"/>
              </a:spcAft>
              <a:buNone/>
            </a:pPr>
            <a:r>
              <a:rPr lang="en-US" sz="2000">
                <a:solidFill>
                  <a:srgbClr val="000000"/>
                </a:solidFill>
                <a:latin typeface="Raleway"/>
                <a:ea typeface="Raleway"/>
                <a:cs typeface="Raleway"/>
                <a:sym typeface="Raleway"/>
              </a:rPr>
              <a:t>	    Colleen Ites    1.0 Summit (*Allison Barlow also instructs Humanities)</a:t>
            </a:r>
            <a:endParaRPr/>
          </a:p>
          <a:p>
            <a:pPr marL="742950" lvl="1" indent="0" algn="l" rtl="0">
              <a:lnSpc>
                <a:spcPct val="90000"/>
              </a:lnSpc>
              <a:spcBef>
                <a:spcPts val="400"/>
              </a:spcBef>
              <a:spcAft>
                <a:spcPts val="0"/>
              </a:spcAft>
              <a:buNone/>
            </a:pPr>
            <a:r>
              <a:rPr lang="en-US" sz="2000">
                <a:solidFill>
                  <a:srgbClr val="000000"/>
                </a:solidFill>
                <a:latin typeface="Raleway"/>
                <a:ea typeface="Raleway"/>
                <a:cs typeface="Raleway"/>
                <a:sym typeface="Raleway"/>
              </a:rPr>
              <a:t>Molly McConnell       .7    8/9 Middle School, Mock Trial 7-12</a:t>
            </a:r>
            <a:endParaRPr/>
          </a:p>
          <a:p>
            <a:pPr marL="742950" lvl="1" indent="457200" algn="l" rtl="0">
              <a:lnSpc>
                <a:spcPct val="90000"/>
              </a:lnSpc>
              <a:spcBef>
                <a:spcPts val="400"/>
              </a:spcBef>
              <a:spcAft>
                <a:spcPts val="0"/>
              </a:spcAft>
              <a:buNone/>
            </a:pPr>
            <a:endParaRPr sz="2000">
              <a:solidFill>
                <a:srgbClr val="000000"/>
              </a:solidFill>
              <a:latin typeface="Raleway"/>
              <a:ea typeface="Raleway"/>
              <a:cs typeface="Raleway"/>
              <a:sym typeface="Raleway"/>
            </a:endParaRPr>
          </a:p>
          <a:p>
            <a:pPr marL="495300" lvl="0" indent="-152400" algn="l" rtl="0">
              <a:lnSpc>
                <a:spcPct val="90000"/>
              </a:lnSpc>
              <a:spcBef>
                <a:spcPts val="480"/>
              </a:spcBef>
              <a:spcAft>
                <a:spcPts val="0"/>
              </a:spcAft>
              <a:buClr>
                <a:srgbClr val="000000"/>
              </a:buClr>
              <a:buSzPts val="2400"/>
              <a:buFont typeface="Raleway"/>
              <a:buChar char="•"/>
            </a:pPr>
            <a:r>
              <a:rPr lang="en-US" sz="2400">
                <a:solidFill>
                  <a:srgbClr val="000000"/>
                </a:solidFill>
                <a:latin typeface="Raleway"/>
                <a:ea typeface="Raleway"/>
                <a:cs typeface="Raleway"/>
                <a:sym typeface="Raleway"/>
              </a:rPr>
              <a:t>.7 Teacher at High School</a:t>
            </a:r>
            <a:endParaRPr/>
          </a:p>
          <a:p>
            <a:pPr marL="342900" lvl="0" indent="0" algn="l" rtl="0">
              <a:lnSpc>
                <a:spcPct val="90000"/>
              </a:lnSpc>
              <a:spcBef>
                <a:spcPts val="480"/>
              </a:spcBef>
              <a:spcAft>
                <a:spcPts val="0"/>
              </a:spcAft>
              <a:buNone/>
            </a:pPr>
            <a:r>
              <a:rPr lang="en-US" sz="2400">
                <a:solidFill>
                  <a:srgbClr val="000000"/>
                </a:solidFill>
                <a:latin typeface="Raleway"/>
                <a:ea typeface="Raleway"/>
                <a:cs typeface="Raleway"/>
                <a:sym typeface="Raleway"/>
              </a:rPr>
              <a:t>	 </a:t>
            </a:r>
            <a:r>
              <a:rPr lang="en-US" sz="2000">
                <a:solidFill>
                  <a:srgbClr val="000000"/>
                </a:solidFill>
                <a:latin typeface="Raleway"/>
                <a:ea typeface="Raleway"/>
                <a:cs typeface="Raleway"/>
                <a:sym typeface="Raleway"/>
              </a:rPr>
              <a:t>Sue Cline  (Also teaches AP World History)</a:t>
            </a:r>
            <a:endParaRPr/>
          </a:p>
          <a:p>
            <a:pPr marL="342900" lvl="0" indent="0" algn="l" rtl="0">
              <a:lnSpc>
                <a:spcPct val="90000"/>
              </a:lnSpc>
              <a:spcBef>
                <a:spcPts val="480"/>
              </a:spcBef>
              <a:spcAft>
                <a:spcPts val="0"/>
              </a:spcAft>
              <a:buNone/>
            </a:pPr>
            <a:endParaRPr sz="2400">
              <a:solidFill>
                <a:srgbClr val="000000"/>
              </a:solidFill>
              <a:latin typeface="Raleway"/>
              <a:ea typeface="Raleway"/>
              <a:cs typeface="Raleway"/>
              <a:sym typeface="Raleway"/>
            </a:endParaRPr>
          </a:p>
          <a:p>
            <a:pPr marL="495300" lvl="0" indent="-152400" algn="l" rtl="0">
              <a:lnSpc>
                <a:spcPct val="90000"/>
              </a:lnSpc>
              <a:spcBef>
                <a:spcPts val="480"/>
              </a:spcBef>
              <a:spcAft>
                <a:spcPts val="0"/>
              </a:spcAft>
              <a:buClr>
                <a:srgbClr val="000000"/>
              </a:buClr>
              <a:buSzPts val="2400"/>
              <a:buFont typeface="Raleway"/>
              <a:buChar char="•"/>
            </a:pPr>
            <a:r>
              <a:rPr lang="en-US" sz="2400">
                <a:solidFill>
                  <a:srgbClr val="000000"/>
                </a:solidFill>
                <a:latin typeface="Raleway"/>
                <a:ea typeface="Raleway"/>
                <a:cs typeface="Raleway"/>
                <a:sym typeface="Raleway"/>
              </a:rPr>
              <a:t>.7 Coordinator for District </a:t>
            </a:r>
            <a:endParaRPr/>
          </a:p>
          <a:p>
            <a:pPr marL="342900" lvl="0" indent="0" algn="l" rtl="0">
              <a:lnSpc>
                <a:spcPct val="90000"/>
              </a:lnSpc>
              <a:spcBef>
                <a:spcPts val="480"/>
              </a:spcBef>
              <a:spcAft>
                <a:spcPts val="0"/>
              </a:spcAft>
              <a:buNone/>
            </a:pPr>
            <a:r>
              <a:rPr lang="en-US" sz="2400">
                <a:solidFill>
                  <a:srgbClr val="000000"/>
                </a:solidFill>
                <a:latin typeface="Raleway"/>
                <a:ea typeface="Raleway"/>
                <a:cs typeface="Raleway"/>
                <a:sym typeface="Raleway"/>
              </a:rPr>
              <a:t>	 </a:t>
            </a:r>
            <a:r>
              <a:rPr lang="en-US" sz="2000">
                <a:solidFill>
                  <a:srgbClr val="000000"/>
                </a:solidFill>
                <a:latin typeface="Raleway"/>
                <a:ea typeface="Raleway"/>
                <a:cs typeface="Raleway"/>
                <a:sym typeface="Raleway"/>
              </a:rPr>
              <a:t>Nikki Paradise-Williams .4 Elementary Coordinator</a:t>
            </a:r>
            <a:endParaRPr sz="2000">
              <a:solidFill>
                <a:srgbClr val="000000"/>
              </a:solidFill>
              <a:latin typeface="Raleway"/>
              <a:ea typeface="Raleway"/>
              <a:cs typeface="Raleway"/>
              <a:sym typeface="Raleway"/>
            </a:endParaRPr>
          </a:p>
          <a:p>
            <a:pPr marL="342900" lvl="0" indent="0" algn="l" rtl="0">
              <a:lnSpc>
                <a:spcPct val="90000"/>
              </a:lnSpc>
              <a:spcBef>
                <a:spcPts val="480"/>
              </a:spcBef>
              <a:spcAft>
                <a:spcPts val="0"/>
              </a:spcAft>
              <a:buNone/>
            </a:pPr>
            <a:r>
              <a:rPr lang="en-US" sz="2000">
                <a:solidFill>
                  <a:srgbClr val="000000"/>
                </a:solidFill>
                <a:latin typeface="Raleway"/>
                <a:ea typeface="Raleway"/>
                <a:cs typeface="Raleway"/>
                <a:sym typeface="Raleway"/>
              </a:rPr>
              <a:t>Molly McConnell .3 Secondary Coordinator</a:t>
            </a:r>
            <a:endParaRPr sz="2000">
              <a:solidFill>
                <a:srgbClr val="000000"/>
              </a:solidFill>
              <a:latin typeface="Raleway"/>
              <a:ea typeface="Raleway"/>
              <a:cs typeface="Raleway"/>
              <a:sym typeface="Raleway"/>
            </a:endParaRPr>
          </a:p>
          <a:p>
            <a:pPr marL="342900" lvl="0" indent="0" algn="l" rtl="0">
              <a:lnSpc>
                <a:spcPct val="90000"/>
              </a:lnSpc>
              <a:spcBef>
                <a:spcPts val="480"/>
              </a:spcBef>
              <a:spcAft>
                <a:spcPts val="0"/>
              </a:spcAft>
              <a:buNone/>
            </a:pPr>
            <a:endParaRPr sz="2000">
              <a:solidFill>
                <a:srgbClr val="000000"/>
              </a:solidFill>
              <a:latin typeface="Raleway"/>
              <a:ea typeface="Raleway"/>
              <a:cs typeface="Raleway"/>
              <a:sym typeface="Raleway"/>
            </a:endParaRPr>
          </a:p>
          <a:p>
            <a:pPr marL="342900" lvl="0" indent="0" algn="l" rtl="0">
              <a:lnSpc>
                <a:spcPct val="90000"/>
              </a:lnSpc>
              <a:spcBef>
                <a:spcPts val="400"/>
              </a:spcBef>
              <a:spcAft>
                <a:spcPts val="0"/>
              </a:spcAft>
              <a:buNone/>
            </a:pPr>
            <a:r>
              <a:rPr lang="en-US" sz="2000">
                <a:solidFill>
                  <a:srgbClr val="000000"/>
                </a:solidFill>
                <a:latin typeface="Raleway"/>
                <a:ea typeface="Raleway"/>
                <a:cs typeface="Raleway"/>
                <a:sym typeface="Raleway"/>
              </a:rPr>
              <a:t>          </a:t>
            </a:r>
            <a:r>
              <a:rPr lang="en-US" sz="2000" u="sng">
                <a:solidFill>
                  <a:srgbClr val="000000"/>
                </a:solidFill>
                <a:latin typeface="Raleway"/>
                <a:ea typeface="Raleway"/>
                <a:cs typeface="Raleway"/>
                <a:sym typeface="Raleway"/>
              </a:rPr>
              <a:t>Feel free to contact any of us by phone or e-mail!</a:t>
            </a:r>
            <a:endParaRPr/>
          </a:p>
          <a:p>
            <a:pPr marL="342900" lvl="0" indent="0" algn="l" rtl="0">
              <a:lnSpc>
                <a:spcPct val="90000"/>
              </a:lnSpc>
              <a:spcBef>
                <a:spcPts val="480"/>
              </a:spcBef>
              <a:spcAft>
                <a:spcPts val="0"/>
              </a:spcAft>
              <a:buNone/>
            </a:pPr>
            <a:endParaRPr sz="2000">
              <a:solidFill>
                <a:srgbClr val="000000"/>
              </a:solidFill>
              <a:latin typeface="Raleway"/>
              <a:ea typeface="Raleway"/>
              <a:cs typeface="Raleway"/>
              <a:sym typeface="Raleway"/>
            </a:endParaRPr>
          </a:p>
          <a:p>
            <a:pPr marL="342900" lvl="0" indent="0" algn="l" rtl="0">
              <a:lnSpc>
                <a:spcPct val="90000"/>
              </a:lnSpc>
              <a:spcBef>
                <a:spcPts val="400"/>
              </a:spcBef>
              <a:spcAft>
                <a:spcPts val="0"/>
              </a:spcAft>
              <a:buNone/>
            </a:pPr>
            <a:endParaRPr sz="2000">
              <a:solidFill>
                <a:srgbClr val="000000"/>
              </a:solidFill>
              <a:latin typeface="Raleway"/>
              <a:ea typeface="Raleway"/>
              <a:cs typeface="Raleway"/>
              <a:sym typeface="Raleway"/>
            </a:endParaRPr>
          </a:p>
          <a:p>
            <a:pPr marL="342900" lvl="0" indent="0" algn="l" rtl="0">
              <a:lnSpc>
                <a:spcPct val="90000"/>
              </a:lnSpc>
              <a:spcBef>
                <a:spcPts val="400"/>
              </a:spcBef>
              <a:spcAft>
                <a:spcPts val="0"/>
              </a:spcAft>
              <a:buNone/>
            </a:pPr>
            <a:endParaRPr u="sng">
              <a:solidFill>
                <a:srgbClr val="000000"/>
              </a:solidFill>
              <a:latin typeface="Raleway"/>
              <a:ea typeface="Raleway"/>
              <a:cs typeface="Raleway"/>
              <a:sym typeface="Raleway"/>
            </a:endParaRPr>
          </a:p>
          <a:p>
            <a:pPr marL="342900" lvl="0" indent="-139700" algn="l" rtl="0">
              <a:spcBef>
                <a:spcPts val="0"/>
              </a:spcBef>
              <a:spcAft>
                <a:spcPts val="0"/>
              </a:spcAft>
              <a:buNone/>
            </a:pPr>
            <a:endParaRPr/>
          </a:p>
        </p:txBody>
      </p:sp>
      <p:pic>
        <p:nvPicPr>
          <p:cNvPr id="74" name="Google Shape;74;p8"/>
          <p:cNvPicPr preferRelativeResize="0"/>
          <p:nvPr/>
        </p:nvPicPr>
        <p:blipFill rotWithShape="1">
          <a:blip r:embed="rId3">
            <a:alphaModFix amt="85000"/>
          </a:blip>
          <a:srcRect/>
          <a:stretch/>
        </p:blipFill>
        <p:spPr>
          <a:xfrm>
            <a:off x="7490350" y="5693875"/>
            <a:ext cx="1653652" cy="1164126"/>
          </a:xfrm>
          <a:prstGeom prst="rect">
            <a:avLst/>
          </a:prstGeom>
          <a:noFill/>
          <a:ln>
            <a:noFill/>
          </a:ln>
        </p:spPr>
      </p:pic>
      <p:sp>
        <p:nvSpPr>
          <p:cNvPr id="75" name="Google Shape;75;p8"/>
          <p:cNvSpPr txBox="1"/>
          <p:nvPr/>
        </p:nvSpPr>
        <p:spPr>
          <a:xfrm>
            <a:off x="5957525" y="6166800"/>
            <a:ext cx="15918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rgbClr val="548DD4"/>
                </a:solidFill>
                <a:latin typeface="Arial"/>
                <a:ea typeface="Arial"/>
                <a:cs typeface="Arial"/>
                <a:sym typeface="Arial"/>
                <a:hlinkClick r:id="rId4">
                  <a:extLst>
                    <a:ext uri="{A12FA001-AC4F-418D-AE19-62706E023703}">
                      <ahyp:hlinkClr xmlns:ahyp="http://schemas.microsoft.com/office/drawing/2018/hyperlinkcolor" val="tx"/>
                    </a:ext>
                  </a:extLst>
                </a:hlinkClick>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rgbClr val="548DD4"/>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438387" y="440197"/>
            <a:ext cx="8064899" cy="10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Raleway"/>
                <a:ea typeface="Raleway"/>
                <a:cs typeface="Raleway"/>
                <a:sym typeface="Raleway"/>
              </a:rPr>
              <a:t>FOCUS on NEEDS</a:t>
            </a:r>
            <a:endParaRPr/>
          </a:p>
        </p:txBody>
      </p:sp>
      <p:sp>
        <p:nvSpPr>
          <p:cNvPr id="83" name="Google Shape;83;p9"/>
          <p:cNvSpPr txBox="1">
            <a:spLocks noGrp="1"/>
          </p:cNvSpPr>
          <p:nvPr>
            <p:ph type="body" idx="1"/>
          </p:nvPr>
        </p:nvSpPr>
        <p:spPr>
          <a:xfrm>
            <a:off x="173163" y="1517497"/>
            <a:ext cx="8075099" cy="4028100"/>
          </a:xfrm>
          <a:prstGeom prst="rect">
            <a:avLst/>
          </a:prstGeom>
          <a:noFill/>
          <a:ln>
            <a:noFill/>
          </a:ln>
        </p:spPr>
        <p:txBody>
          <a:bodyPr spcFirstLastPara="1" wrap="square" lIns="91425" tIns="91425" rIns="91425" bIns="91425" anchor="t" anchorCtr="0">
            <a:noAutofit/>
          </a:bodyPr>
          <a:lstStyle/>
          <a:p>
            <a:pPr marL="635000" marR="0" lvl="0" indent="-292100" algn="ctr" rtl="0">
              <a:lnSpc>
                <a:spcPct val="100000"/>
              </a:lnSpc>
              <a:spcBef>
                <a:spcPts val="0"/>
              </a:spcBef>
              <a:spcAft>
                <a:spcPts val="0"/>
              </a:spcAft>
              <a:buClr>
                <a:schemeClr val="dk2"/>
              </a:buClr>
              <a:buSzPts val="3600"/>
              <a:buFont typeface="Arial"/>
              <a:buChar char="•"/>
            </a:pPr>
            <a:r>
              <a:rPr lang="en-US" sz="3600" b="0" i="0" u="none" strike="noStrike" cap="none">
                <a:solidFill>
                  <a:schemeClr val="dk2"/>
                </a:solidFill>
                <a:latin typeface="Raleway"/>
                <a:ea typeface="Raleway"/>
                <a:cs typeface="Raleway"/>
                <a:sym typeface="Raleway"/>
              </a:rPr>
              <a:t>Academic  </a:t>
            </a:r>
            <a:endParaRPr/>
          </a:p>
          <a:p>
            <a:pPr marL="622300" marR="0" lvl="0" indent="-279400" algn="ctr" rtl="0">
              <a:lnSpc>
                <a:spcPct val="100000"/>
              </a:lnSpc>
              <a:spcBef>
                <a:spcPts val="880"/>
              </a:spcBef>
              <a:spcAft>
                <a:spcPts val="0"/>
              </a:spcAft>
              <a:buClr>
                <a:schemeClr val="dk2"/>
              </a:buClr>
              <a:buSzPts val="3600"/>
              <a:buFont typeface="Raleway"/>
              <a:buChar char="•"/>
            </a:pPr>
            <a:r>
              <a:rPr lang="en-US" sz="3600" b="0" i="0" u="none" strike="noStrike" cap="none">
                <a:solidFill>
                  <a:schemeClr val="dk2"/>
                </a:solidFill>
                <a:latin typeface="Raleway"/>
                <a:ea typeface="Raleway"/>
                <a:cs typeface="Raleway"/>
                <a:sym typeface="Raleway"/>
              </a:rPr>
              <a:t>Social/Emotional</a:t>
            </a:r>
            <a:endParaRPr sz="1200" b="0" i="0" u="none" strike="noStrike" cap="none">
              <a:solidFill>
                <a:schemeClr val="dk2"/>
              </a:solidFill>
              <a:latin typeface="Raleway"/>
              <a:ea typeface="Raleway"/>
              <a:cs typeface="Raleway"/>
              <a:sym typeface="Raleway"/>
            </a:endParaRPr>
          </a:p>
          <a:p>
            <a:pPr marL="0" marR="0" lvl="0" indent="692150" algn="ctr" rtl="0">
              <a:lnSpc>
                <a:spcPct val="100000"/>
              </a:lnSpc>
              <a:spcBef>
                <a:spcPts val="880"/>
              </a:spcBef>
              <a:spcAft>
                <a:spcPts val="0"/>
              </a:spcAft>
              <a:buClr>
                <a:schemeClr val="dk1"/>
              </a:buClr>
              <a:buSzPts val="2400"/>
              <a:buFont typeface="Arial"/>
              <a:buNone/>
            </a:pPr>
            <a:r>
              <a:rPr lang="en-US" sz="2400" b="1" i="0" u="none" strike="noStrike" cap="none">
                <a:solidFill>
                  <a:schemeClr val="dk2"/>
                </a:solidFill>
                <a:latin typeface="Raleway"/>
                <a:ea typeface="Raleway"/>
                <a:cs typeface="Raleway"/>
                <a:sym typeface="Raleway"/>
              </a:rPr>
              <a:t>THROUGH </a:t>
            </a:r>
            <a:endParaRPr/>
          </a:p>
          <a:p>
            <a:pPr marL="635000" marR="0" lvl="0" indent="0" algn="ctr" rtl="0">
              <a:lnSpc>
                <a:spcPct val="100000"/>
              </a:lnSpc>
              <a:spcBef>
                <a:spcPts val="880"/>
              </a:spcBef>
              <a:spcAft>
                <a:spcPts val="0"/>
              </a:spcAft>
              <a:buClr>
                <a:schemeClr val="dk1"/>
              </a:buClr>
              <a:buSzPts val="3000"/>
              <a:buFont typeface="Arial"/>
              <a:buNone/>
            </a:pPr>
            <a:r>
              <a:rPr lang="en-US" sz="3000" b="1" i="0" u="none" strike="noStrike" cap="none">
                <a:solidFill>
                  <a:schemeClr val="dk2"/>
                </a:solidFill>
                <a:latin typeface="Raleway"/>
                <a:ea typeface="Raleway"/>
                <a:cs typeface="Raleway"/>
                <a:sym typeface="Raleway"/>
              </a:rPr>
              <a:t>Choice</a:t>
            </a:r>
            <a:endParaRPr/>
          </a:p>
          <a:p>
            <a:pPr marL="635000" marR="0" lvl="0" indent="0" algn="ctr" rtl="0">
              <a:lnSpc>
                <a:spcPct val="100000"/>
              </a:lnSpc>
              <a:spcBef>
                <a:spcPts val="880"/>
              </a:spcBef>
              <a:spcAft>
                <a:spcPts val="0"/>
              </a:spcAft>
              <a:buClr>
                <a:schemeClr val="dk1"/>
              </a:buClr>
              <a:buSzPts val="3000"/>
              <a:buFont typeface="Arial"/>
              <a:buNone/>
            </a:pPr>
            <a:r>
              <a:rPr lang="en-US" sz="3000" b="1" i="0" u="none" strike="noStrike" cap="none">
                <a:solidFill>
                  <a:schemeClr val="dk2"/>
                </a:solidFill>
                <a:latin typeface="Raleway"/>
                <a:ea typeface="Raleway"/>
                <a:cs typeface="Raleway"/>
                <a:sym typeface="Raleway"/>
              </a:rPr>
              <a:t> Classroom &amp; Curricular Support</a:t>
            </a:r>
            <a:endParaRPr/>
          </a:p>
          <a:p>
            <a:pPr marL="635000" marR="0" lvl="0" indent="0" algn="ctr" rtl="0">
              <a:lnSpc>
                <a:spcPct val="100000"/>
              </a:lnSpc>
              <a:spcBef>
                <a:spcPts val="880"/>
              </a:spcBef>
              <a:spcAft>
                <a:spcPts val="0"/>
              </a:spcAft>
              <a:buClr>
                <a:schemeClr val="dk1"/>
              </a:buClr>
              <a:buSzPts val="3000"/>
              <a:buFont typeface="Arial"/>
              <a:buNone/>
            </a:pPr>
            <a:r>
              <a:rPr lang="en-US" sz="3000" b="1" i="0" u="none" strike="noStrike" cap="none">
                <a:solidFill>
                  <a:schemeClr val="dk2"/>
                </a:solidFill>
                <a:latin typeface="Raleway"/>
                <a:ea typeface="Raleway"/>
                <a:cs typeface="Raleway"/>
                <a:sym typeface="Raleway"/>
              </a:rPr>
              <a:t> Counseling &amp; Social Emotional Support</a:t>
            </a:r>
            <a:endParaRPr/>
          </a:p>
          <a:p>
            <a:pPr marL="635000" marR="0" lvl="0" indent="0" algn="ctr" rtl="0">
              <a:lnSpc>
                <a:spcPct val="100000"/>
              </a:lnSpc>
              <a:spcBef>
                <a:spcPts val="880"/>
              </a:spcBef>
              <a:spcAft>
                <a:spcPts val="0"/>
              </a:spcAft>
              <a:buClr>
                <a:schemeClr val="dk1"/>
              </a:buClr>
              <a:buSzPts val="3000"/>
              <a:buFont typeface="Arial"/>
              <a:buNone/>
            </a:pPr>
            <a:r>
              <a:rPr lang="en-US" sz="3000" b="1" i="0" u="none" strike="noStrike" cap="none">
                <a:solidFill>
                  <a:schemeClr val="dk2"/>
                </a:solidFill>
                <a:latin typeface="Raleway"/>
                <a:ea typeface="Raleway"/>
                <a:cs typeface="Raleway"/>
                <a:sym typeface="Raleway"/>
              </a:rPr>
              <a:t> Communication </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9"/>
          <p:cNvPicPr preferRelativeResize="0"/>
          <p:nvPr/>
        </p:nvPicPr>
        <p:blipFill rotWithShape="1">
          <a:blip r:embed="rId3">
            <a:alphaModFix amt="85000"/>
          </a:blip>
          <a:srcRect/>
          <a:stretch/>
        </p:blipFill>
        <p:spPr>
          <a:xfrm>
            <a:off x="7329950" y="5693875"/>
            <a:ext cx="1653651" cy="1164126"/>
          </a:xfrm>
          <a:prstGeom prst="rect">
            <a:avLst/>
          </a:prstGeom>
          <a:noFill/>
          <a:ln>
            <a:noFill/>
          </a:ln>
        </p:spPr>
      </p:pic>
      <p:sp>
        <p:nvSpPr>
          <p:cNvPr id="85" name="Google Shape;85;p9"/>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611560" y="451468"/>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dk1"/>
                </a:solidFill>
                <a:latin typeface="Raleway"/>
                <a:ea typeface="Raleway"/>
                <a:cs typeface="Raleway"/>
                <a:sym typeface="Raleway"/>
              </a:rPr>
              <a:t>Identification</a:t>
            </a:r>
            <a:endParaRPr sz="4400" b="0" i="0" u="none" strike="noStrike" cap="none">
              <a:solidFill>
                <a:srgbClr val="000000"/>
              </a:solidFill>
              <a:latin typeface="Arial"/>
              <a:ea typeface="Arial"/>
              <a:cs typeface="Arial"/>
              <a:sym typeface="Arial"/>
            </a:endParaRPr>
          </a:p>
        </p:txBody>
      </p:sp>
      <p:sp>
        <p:nvSpPr>
          <p:cNvPr id="93" name="Google Shape;93;p10"/>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2400"/>
              <a:buFont typeface="Arial"/>
              <a:buChar char="•"/>
            </a:pPr>
            <a:r>
              <a:rPr lang="en-US" sz="2400" b="0" i="0" u="none" strike="noStrike" cap="none">
                <a:solidFill>
                  <a:srgbClr val="000000"/>
                </a:solidFill>
                <a:latin typeface="Arial"/>
                <a:ea typeface="Arial"/>
                <a:cs typeface="Arial"/>
                <a:sym typeface="Arial"/>
              </a:rPr>
              <a:t>Ongoing process</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2400"/>
              <a:buFont typeface="Arial"/>
              <a:buChar char="•"/>
            </a:pPr>
            <a:r>
              <a:rPr lang="en-US" sz="2400" b="0" i="0" u="none" strike="noStrike" cap="none">
                <a:solidFill>
                  <a:srgbClr val="000000"/>
                </a:solidFill>
                <a:latin typeface="Arial"/>
                <a:ea typeface="Arial"/>
                <a:cs typeface="Arial"/>
                <a:sym typeface="Arial"/>
              </a:rPr>
              <a:t>Cycle in and out of the program as levels of support and academic challenge changes</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2400"/>
              <a:buFont typeface="Arial"/>
              <a:buChar char="•"/>
            </a:pPr>
            <a:r>
              <a:rPr lang="en-US" sz="2400" b="0" i="0" u="none" strike="noStrike" cap="none">
                <a:solidFill>
                  <a:srgbClr val="000000"/>
                </a:solidFill>
                <a:latin typeface="Arial"/>
                <a:ea typeface="Arial"/>
                <a:cs typeface="Arial"/>
                <a:sym typeface="Arial"/>
              </a:rPr>
              <a:t>An annual review of multiple criteria by the ELP staff is a research-based best practice.</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800"/>
              <a:buFont typeface="Arial"/>
              <a:buChar char="•"/>
            </a:pPr>
            <a:r>
              <a:rPr lang="en-US" sz="2400" b="0" i="0" u="none" strike="noStrike" cap="none">
                <a:solidFill>
                  <a:srgbClr val="000000"/>
                </a:solidFill>
                <a:latin typeface="Arial"/>
                <a:ea typeface="Arial"/>
                <a:cs typeface="Arial"/>
                <a:sym typeface="Arial"/>
              </a:rPr>
              <a:t>Two pathways:</a:t>
            </a:r>
            <a:r>
              <a:rPr lang="en-US" sz="1800" b="0" i="0" u="none" strike="noStrike" cap="none">
                <a:solidFill>
                  <a:srgbClr val="000000"/>
                </a:solidFill>
                <a:latin typeface="Arial"/>
                <a:ea typeface="Arial"/>
                <a:cs typeface="Arial"/>
                <a:sym typeface="Arial"/>
              </a:rPr>
              <a:t> </a:t>
            </a:r>
            <a:endParaRPr/>
          </a:p>
          <a:p>
            <a:pPr marL="747713" marR="0" lvl="0" indent="-139700" algn="l" rtl="0">
              <a:lnSpc>
                <a:spcPct val="100000"/>
              </a:lnSpc>
              <a:spcBef>
                <a:spcPts val="0"/>
              </a:spcBef>
              <a:spcAft>
                <a:spcPts val="0"/>
              </a:spcAft>
              <a:buClr>
                <a:schemeClr val="dk1"/>
              </a:buClr>
              <a:buSzPts val="1800"/>
              <a:buFont typeface="Arial"/>
              <a:buNone/>
            </a:pPr>
            <a:r>
              <a:rPr lang="en-US" sz="1800" b="0" i="0" u="none" strike="noStrike" cap="none">
                <a:solidFill>
                  <a:srgbClr val="000000"/>
                </a:solidFill>
                <a:latin typeface="Arial"/>
                <a:ea typeface="Arial"/>
                <a:cs typeface="Arial"/>
                <a:sym typeface="Arial"/>
              </a:rPr>
              <a:t>Review of data: Test scores, teacher &amp; parent ratings</a:t>
            </a:r>
            <a:endParaRPr/>
          </a:p>
          <a:p>
            <a:pPr marL="747713" marR="0" lvl="0" indent="-139700" algn="l" rtl="0">
              <a:lnSpc>
                <a:spcPct val="100000"/>
              </a:lnSpc>
              <a:spcBef>
                <a:spcPts val="0"/>
              </a:spcBef>
              <a:spcAft>
                <a:spcPts val="0"/>
              </a:spcAft>
              <a:buClr>
                <a:schemeClr val="dk1"/>
              </a:buClr>
              <a:buSzPts val="1800"/>
              <a:buFont typeface="Arial"/>
              <a:buNone/>
            </a:pPr>
            <a:r>
              <a:rPr lang="en-US" sz="1800" b="0" i="0" u="none" strike="noStrike" cap="none">
                <a:solidFill>
                  <a:srgbClr val="000000"/>
                </a:solidFill>
                <a:latin typeface="Arial"/>
                <a:ea typeface="Arial"/>
                <a:cs typeface="Arial"/>
                <a:sym typeface="Arial"/>
              </a:rPr>
              <a:t>Case Study: Interviews, individual screenings</a:t>
            </a:r>
            <a:endParaRPr/>
          </a:p>
        </p:txBody>
      </p:sp>
      <p:pic>
        <p:nvPicPr>
          <p:cNvPr id="94" name="Google Shape;94;p10"/>
          <p:cNvPicPr preferRelativeResize="0"/>
          <p:nvPr/>
        </p:nvPicPr>
        <p:blipFill rotWithShape="1">
          <a:blip r:embed="rId3">
            <a:alphaModFix amt="85000"/>
          </a:blip>
          <a:srcRect/>
          <a:stretch/>
        </p:blipFill>
        <p:spPr>
          <a:xfrm>
            <a:off x="7359133" y="5713118"/>
            <a:ext cx="1653651" cy="1164126"/>
          </a:xfrm>
          <a:prstGeom prst="rect">
            <a:avLst/>
          </a:prstGeom>
          <a:noFill/>
          <a:ln>
            <a:noFill/>
          </a:ln>
        </p:spPr>
      </p:pic>
      <p:sp>
        <p:nvSpPr>
          <p:cNvPr id="95" name="Google Shape;95;p10"/>
          <p:cNvSpPr txBox="1"/>
          <p:nvPr/>
        </p:nvSpPr>
        <p:spPr>
          <a:xfrm>
            <a:off x="5633612" y="6156349"/>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xfrm>
            <a:off x="611560" y="188532"/>
            <a:ext cx="8064899" cy="37567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1" i="0" u="none" strike="noStrike" cap="none">
                <a:solidFill>
                  <a:srgbClr val="000000"/>
                </a:solidFill>
                <a:latin typeface="Raleway"/>
                <a:ea typeface="Raleway"/>
                <a:cs typeface="Raleway"/>
                <a:sym typeface="Raleway"/>
              </a:rPr>
              <a:t>REVIEW OF DATA </a:t>
            </a:r>
            <a:endParaRPr sz="2400" b="1">
              <a:latin typeface="Raleway"/>
              <a:ea typeface="Raleway"/>
              <a:cs typeface="Raleway"/>
              <a:sym typeface="Raleway"/>
            </a:endParaRPr>
          </a:p>
        </p:txBody>
      </p:sp>
      <p:sp>
        <p:nvSpPr>
          <p:cNvPr id="103" name="Google Shape;103;p11"/>
          <p:cNvSpPr txBox="1">
            <a:spLocks noGrp="1"/>
          </p:cNvSpPr>
          <p:nvPr>
            <p:ph type="body" idx="1"/>
          </p:nvPr>
        </p:nvSpPr>
        <p:spPr>
          <a:xfrm>
            <a:off x="611560" y="564205"/>
            <a:ext cx="8075099" cy="6293796"/>
          </a:xfrm>
          <a:prstGeom prst="rect">
            <a:avLst/>
          </a:prstGeom>
          <a:noFill/>
          <a:ln>
            <a:noFill/>
          </a:ln>
        </p:spPr>
        <p:txBody>
          <a:bodyPr spcFirstLastPara="1" wrap="square" lIns="91425" tIns="91425" rIns="91425" bIns="91425" anchor="t" anchorCtr="0">
            <a:noAutofit/>
          </a:bodyPr>
          <a:lstStyle/>
          <a:p>
            <a:pPr marL="203200" marR="0" lvl="0" indent="0" algn="l" rtl="0">
              <a:lnSpc>
                <a:spcPct val="100000"/>
              </a:lnSpc>
              <a:spcBef>
                <a:spcPts val="0"/>
              </a:spcBef>
              <a:spcAft>
                <a:spcPts val="0"/>
              </a:spcAft>
              <a:buClr>
                <a:schemeClr val="dk1"/>
              </a:buClr>
              <a:buSzPts val="2400"/>
              <a:buFont typeface="Arial"/>
              <a:buNone/>
            </a:pPr>
            <a:r>
              <a:rPr lang="en-US" sz="2200" b="1" i="0" u="none" strike="noStrike" cap="none">
                <a:solidFill>
                  <a:srgbClr val="000000"/>
                </a:solidFill>
                <a:latin typeface="Raleway"/>
                <a:ea typeface="Raleway"/>
                <a:cs typeface="Raleway"/>
                <a:sym typeface="Raleway"/>
              </a:rPr>
              <a:t>Z-score (distance from the mean) is calculated from the current and previous year on these assessments: Iowa Assessments, MAP, and where available, CogAT. </a:t>
            </a:r>
            <a:endParaRPr sz="2200" b="1">
              <a:latin typeface="Raleway"/>
              <a:ea typeface="Raleway"/>
              <a:cs typeface="Raleway"/>
              <a:sym typeface="Raleway"/>
            </a:endParaRPr>
          </a:p>
          <a:p>
            <a:pPr marL="203200" marR="0" lvl="0" indent="0" algn="l" rtl="0">
              <a:lnSpc>
                <a:spcPct val="100000"/>
              </a:lnSpc>
              <a:spcBef>
                <a:spcPts val="640"/>
              </a:spcBef>
              <a:spcAft>
                <a:spcPts val="0"/>
              </a:spcAft>
              <a:buClr>
                <a:schemeClr val="dk1"/>
              </a:buClr>
              <a:buSzPts val="2400"/>
              <a:buFont typeface="Arial"/>
              <a:buNone/>
            </a:pPr>
            <a:br>
              <a:rPr lang="en-US" sz="2200" i="0" u="none" strike="noStrike" cap="none">
                <a:solidFill>
                  <a:srgbClr val="000000"/>
                </a:solidFill>
                <a:latin typeface="Raleway"/>
                <a:ea typeface="Raleway"/>
                <a:cs typeface="Raleway"/>
                <a:sym typeface="Raleway"/>
              </a:rPr>
            </a:br>
            <a:r>
              <a:rPr lang="en-US" sz="2200" i="0" u="none" strike="noStrike" cap="none">
                <a:solidFill>
                  <a:srgbClr val="000000"/>
                </a:solidFill>
                <a:latin typeface="Raleway"/>
                <a:ea typeface="Raleway"/>
                <a:cs typeface="Raleway"/>
                <a:sym typeface="Raleway"/>
              </a:rPr>
              <a:t>The mean of each student’s z-scores is calculated. </a:t>
            </a:r>
            <a:r>
              <a:rPr lang="en-US" sz="2200" b="1" i="0" u="none" strike="noStrike" cap="none">
                <a:solidFill>
                  <a:srgbClr val="000000"/>
                </a:solidFill>
                <a:latin typeface="Raleway"/>
                <a:ea typeface="Raleway"/>
                <a:cs typeface="Raleway"/>
                <a:sym typeface="Raleway"/>
              </a:rPr>
              <a:t>Students who have a mean z-score in approximately the top 5% of the district are identified for services. </a:t>
            </a:r>
            <a:endParaRPr sz="2200" b="1">
              <a:latin typeface="Raleway"/>
              <a:ea typeface="Raleway"/>
              <a:cs typeface="Raleway"/>
              <a:sym typeface="Raleway"/>
            </a:endParaRPr>
          </a:p>
          <a:p>
            <a:pPr marL="203200" marR="0" lvl="0" indent="0" algn="l" rtl="0">
              <a:lnSpc>
                <a:spcPct val="100000"/>
              </a:lnSpc>
              <a:spcBef>
                <a:spcPts val="640"/>
              </a:spcBef>
              <a:spcAft>
                <a:spcPts val="0"/>
              </a:spcAft>
              <a:buClr>
                <a:schemeClr val="dk1"/>
              </a:buClr>
              <a:buSzPts val="2400"/>
              <a:buFont typeface="Arial"/>
              <a:buNone/>
            </a:pPr>
            <a:br>
              <a:rPr lang="en-US" sz="2200" i="0" u="none" strike="noStrike" cap="none">
                <a:solidFill>
                  <a:srgbClr val="000000"/>
                </a:solidFill>
                <a:latin typeface="Raleway"/>
                <a:ea typeface="Raleway"/>
                <a:cs typeface="Raleway"/>
                <a:sym typeface="Raleway"/>
              </a:rPr>
            </a:br>
            <a:r>
              <a:rPr lang="en-US" sz="2200" i="0" u="none" strike="noStrike" cap="none">
                <a:solidFill>
                  <a:srgbClr val="000000"/>
                </a:solidFill>
                <a:latin typeface="Raleway"/>
                <a:ea typeface="Raleway"/>
                <a:cs typeface="Raleway"/>
                <a:sym typeface="Raleway"/>
              </a:rPr>
              <a:t>Additional data points are reviewed including t</a:t>
            </a:r>
            <a:r>
              <a:rPr lang="en-US" sz="2200" b="1" i="0" u="none" strike="noStrike" cap="none">
                <a:solidFill>
                  <a:srgbClr val="000000"/>
                </a:solidFill>
                <a:latin typeface="Raleway"/>
                <a:ea typeface="Raleway"/>
                <a:cs typeface="Raleway"/>
                <a:sym typeface="Raleway"/>
              </a:rPr>
              <a:t>eacher/parent recommendations </a:t>
            </a:r>
            <a:r>
              <a:rPr lang="en-US" sz="2200" i="0" u="none" strike="noStrike" cap="none">
                <a:solidFill>
                  <a:srgbClr val="000000"/>
                </a:solidFill>
                <a:latin typeface="Raleway"/>
                <a:ea typeface="Raleway"/>
                <a:cs typeface="Raleway"/>
                <a:sym typeface="Raleway"/>
              </a:rPr>
              <a:t>for students with </a:t>
            </a:r>
            <a:r>
              <a:rPr lang="en-US" sz="2200" b="1" i="0" u="none" strike="noStrike" cap="none">
                <a:solidFill>
                  <a:srgbClr val="000000"/>
                </a:solidFill>
                <a:latin typeface="Raleway"/>
                <a:ea typeface="Raleway"/>
                <a:cs typeface="Raleway"/>
                <a:sym typeface="Raleway"/>
              </a:rPr>
              <a:t>mean z-scores between the 90th and 95th percentiles. </a:t>
            </a:r>
            <a:endParaRPr sz="2200" b="1">
              <a:latin typeface="Raleway"/>
              <a:ea typeface="Raleway"/>
              <a:cs typeface="Raleway"/>
              <a:sym typeface="Raleway"/>
            </a:endParaRPr>
          </a:p>
          <a:p>
            <a:pPr marL="203200" marR="0" lvl="0" indent="0" algn="l" rtl="0">
              <a:lnSpc>
                <a:spcPct val="100000"/>
              </a:lnSpc>
              <a:spcBef>
                <a:spcPts val="640"/>
              </a:spcBef>
              <a:spcAft>
                <a:spcPts val="0"/>
              </a:spcAft>
              <a:buClr>
                <a:schemeClr val="dk1"/>
              </a:buClr>
              <a:buSzPts val="2400"/>
              <a:buFont typeface="Arial"/>
              <a:buNone/>
            </a:pPr>
            <a:br>
              <a:rPr lang="en-US" sz="2200" i="0" u="none" strike="noStrike" cap="none">
                <a:solidFill>
                  <a:srgbClr val="000000"/>
                </a:solidFill>
                <a:latin typeface="Raleway"/>
                <a:ea typeface="Raleway"/>
                <a:cs typeface="Raleway"/>
                <a:sym typeface="Raleway"/>
              </a:rPr>
            </a:br>
            <a:r>
              <a:rPr lang="en-US" sz="2200" i="0" u="none" strike="noStrike" cap="none">
                <a:solidFill>
                  <a:srgbClr val="000000"/>
                </a:solidFill>
                <a:latin typeface="Raleway"/>
                <a:ea typeface="Raleway"/>
                <a:cs typeface="Raleway"/>
                <a:sym typeface="Raleway"/>
              </a:rPr>
              <a:t>Students who may not have high standardized test scores but are exhibiting characteristics of gifted learners may be recommended by teachers and/or parents and are reviewed on an individual basis. </a:t>
            </a:r>
            <a:endParaRPr sz="2200">
              <a:latin typeface="Raleway"/>
              <a:ea typeface="Raleway"/>
              <a:cs typeface="Raleway"/>
              <a:sym typeface="Raleway"/>
            </a:endParaRPr>
          </a:p>
          <a:p>
            <a:pPr marL="342900" marR="0" lvl="0" indent="-50800" algn="l" rtl="0">
              <a:lnSpc>
                <a:spcPct val="100000"/>
              </a:lnSpc>
              <a:spcBef>
                <a:spcPts val="640"/>
              </a:spcBef>
              <a:spcAft>
                <a:spcPts val="0"/>
              </a:spcAft>
              <a:buClr>
                <a:schemeClr val="dk1"/>
              </a:buClr>
              <a:buSzPts val="1400"/>
              <a:buFont typeface="Arial"/>
              <a:buNone/>
            </a:pPr>
            <a:endParaRPr sz="2200" i="0" u="none" strike="noStrike" cap="none">
              <a:solidFill>
                <a:srgbClr val="000000"/>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a:spLocks noGrp="1"/>
          </p:cNvSpPr>
          <p:nvPr>
            <p:ph type="title"/>
          </p:nvPr>
        </p:nvSpPr>
        <p:spPr>
          <a:xfrm>
            <a:off x="611560" y="451468"/>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Academic Services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1" name="Google Shape;111;p12"/>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p>
            <a:pPr marL="800100" marR="0" lvl="0" indent="-457200" algn="l" rtl="0">
              <a:lnSpc>
                <a:spcPct val="100000"/>
              </a:lnSpc>
              <a:spcBef>
                <a:spcPts val="0"/>
              </a:spcBef>
              <a:spcAft>
                <a:spcPts val="0"/>
              </a:spcAft>
              <a:buClr>
                <a:schemeClr val="dk2"/>
              </a:buClr>
              <a:buSzPts val="2800"/>
              <a:buFont typeface="Arial"/>
              <a:buChar char="•"/>
            </a:pPr>
            <a:r>
              <a:rPr lang="en-US" sz="2800" b="0" i="0" u="none" strike="noStrike" cap="none">
                <a:solidFill>
                  <a:schemeClr val="dk2"/>
                </a:solidFill>
                <a:latin typeface="Raleway"/>
                <a:ea typeface="Raleway"/>
                <a:cs typeface="Raleway"/>
                <a:sym typeface="Raleway"/>
              </a:rPr>
              <a:t>Resources and consultation, match appropriate level of challenge with classes available </a:t>
            </a:r>
            <a:endParaRPr/>
          </a:p>
          <a:p>
            <a:pPr marL="800100" marR="0" lvl="0" indent="-457200" algn="l" rtl="0">
              <a:lnSpc>
                <a:spcPct val="100000"/>
              </a:lnSpc>
              <a:spcBef>
                <a:spcPts val="560"/>
              </a:spcBef>
              <a:spcAft>
                <a:spcPts val="0"/>
              </a:spcAft>
              <a:buClr>
                <a:schemeClr val="dk2"/>
              </a:buClr>
              <a:buSzPts val="2800"/>
              <a:buFont typeface="Arial"/>
              <a:buChar char="•"/>
            </a:pPr>
            <a:r>
              <a:rPr lang="en-US" sz="2800" b="0" i="0" u="none" strike="noStrike" cap="none">
                <a:solidFill>
                  <a:schemeClr val="dk2"/>
                </a:solidFill>
                <a:latin typeface="Raleway"/>
                <a:ea typeface="Raleway"/>
                <a:cs typeface="Raleway"/>
                <a:sym typeface="Raleway"/>
              </a:rPr>
              <a:t>Direct contact with students </a:t>
            </a:r>
            <a:endParaRPr/>
          </a:p>
          <a:p>
            <a:pPr marL="800100" marR="0" lvl="0" indent="-457200" algn="l" rtl="0">
              <a:lnSpc>
                <a:spcPct val="100000"/>
              </a:lnSpc>
              <a:spcBef>
                <a:spcPts val="560"/>
              </a:spcBef>
              <a:spcAft>
                <a:spcPts val="0"/>
              </a:spcAft>
              <a:buClr>
                <a:schemeClr val="dk2"/>
              </a:buClr>
              <a:buSzPts val="2800"/>
              <a:buFont typeface="Arial"/>
              <a:buChar char="•"/>
            </a:pPr>
            <a:r>
              <a:rPr lang="en-US" sz="2800" b="0" i="0" u="none" strike="noStrike" cap="none">
                <a:solidFill>
                  <a:schemeClr val="dk2"/>
                </a:solidFill>
                <a:latin typeface="Raleway"/>
                <a:ea typeface="Raleway"/>
                <a:cs typeface="Raleway"/>
                <a:sym typeface="Raleway"/>
              </a:rPr>
              <a:t>Cluster grouping </a:t>
            </a:r>
            <a:endParaRPr/>
          </a:p>
          <a:p>
            <a:pPr marL="1352550" marR="0" lvl="1" indent="-609600" algn="l" rtl="0">
              <a:lnSpc>
                <a:spcPct val="10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All Buildings  K-8</a:t>
            </a:r>
            <a:endParaRPr/>
          </a:p>
          <a:p>
            <a:pPr marL="1352550" marR="0" lvl="1" indent="-609600" algn="l" rtl="0">
              <a:lnSpc>
                <a:spcPct val="10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3 - 7 students </a:t>
            </a:r>
            <a:endParaRPr/>
          </a:p>
          <a:p>
            <a:pPr marL="1352550" marR="0" lvl="1" indent="-609600" algn="l" rtl="0">
              <a:lnSpc>
                <a:spcPct val="10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Grouped for academic service</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2"/>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12"/>
          <p:cNvPicPr preferRelativeResize="0"/>
          <p:nvPr/>
        </p:nvPicPr>
        <p:blipFill rotWithShape="1">
          <a:blip r:embed="rId3">
            <a:alphaModFix amt="85000"/>
          </a:blip>
          <a:srcRect/>
          <a:stretch/>
        </p:blipFill>
        <p:spPr>
          <a:xfrm>
            <a:off x="7305000" y="5693875"/>
            <a:ext cx="1653651" cy="1164126"/>
          </a:xfrm>
          <a:prstGeom prst="rect">
            <a:avLst/>
          </a:prstGeom>
          <a:noFill/>
          <a:ln>
            <a:noFill/>
          </a:ln>
        </p:spPr>
      </p:pic>
      <p:sp>
        <p:nvSpPr>
          <p:cNvPr id="113" name="Google Shape;113;p12"/>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611560" y="568384"/>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Teacher Collaboration</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 name="Google Shape;121;p13"/>
          <p:cNvSpPr txBox="1">
            <a:spLocks noGrp="1"/>
          </p:cNvSpPr>
          <p:nvPr>
            <p:ph type="body" idx="1"/>
          </p:nvPr>
        </p:nvSpPr>
        <p:spPr>
          <a:xfrm>
            <a:off x="606450" y="1216751"/>
            <a:ext cx="8383500" cy="5848800"/>
          </a:xfrm>
          <a:prstGeom prst="rect">
            <a:avLst/>
          </a:prstGeom>
          <a:noFill/>
          <a:ln>
            <a:noFill/>
          </a:ln>
        </p:spPr>
        <p:txBody>
          <a:bodyPr spcFirstLastPara="1" wrap="square" lIns="91425" tIns="91425" rIns="91425" bIns="91425" anchor="t" anchorCtr="0">
            <a:noAutofit/>
          </a:bodyPr>
          <a:lstStyle/>
          <a:p>
            <a:pPr marL="342900" marR="0" lvl="1" indent="-177800" algn="l" rtl="0">
              <a:lnSpc>
                <a:spcPct val="90000"/>
              </a:lnSpc>
              <a:spcBef>
                <a:spcPts val="0"/>
              </a:spcBef>
              <a:spcAft>
                <a:spcPts val="0"/>
              </a:spcAft>
              <a:buClr>
                <a:schemeClr val="dk2"/>
              </a:buClr>
              <a:buSzPts val="2800"/>
              <a:buFont typeface="Raleway"/>
              <a:buChar char="–"/>
            </a:pPr>
            <a:r>
              <a:rPr lang="en-US" sz="2400">
                <a:solidFill>
                  <a:schemeClr val="dk2"/>
                </a:solidFill>
                <a:latin typeface="Raleway"/>
                <a:ea typeface="Raleway"/>
                <a:cs typeface="Raleway"/>
                <a:sym typeface="Raleway"/>
              </a:rPr>
              <a:t>On-going district focus to provide </a:t>
            </a:r>
            <a:r>
              <a:rPr lang="en-US" sz="2400" b="0" i="0" u="none" strike="noStrike" cap="none">
                <a:solidFill>
                  <a:schemeClr val="dk2"/>
                </a:solidFill>
                <a:latin typeface="Raleway"/>
                <a:ea typeface="Raleway"/>
                <a:cs typeface="Raleway"/>
                <a:sym typeface="Raleway"/>
              </a:rPr>
              <a:t>rigor</a:t>
            </a:r>
            <a:endParaRPr sz="2400">
              <a:solidFill>
                <a:schemeClr val="dk2"/>
              </a:solidFill>
              <a:latin typeface="Raleway"/>
              <a:ea typeface="Raleway"/>
              <a:cs typeface="Raleway"/>
              <a:sym typeface="Raleway"/>
            </a:endParaRPr>
          </a:p>
          <a:p>
            <a:pPr marL="1143000" marR="0" lvl="2" indent="-177800" algn="l" rtl="0">
              <a:lnSpc>
                <a:spcPct val="90000"/>
              </a:lnSpc>
              <a:spcBef>
                <a:spcPts val="0"/>
              </a:spcBef>
              <a:spcAft>
                <a:spcPts val="0"/>
              </a:spcAft>
              <a:buClr>
                <a:schemeClr val="dk2"/>
              </a:buClr>
              <a:buSzPts val="2800"/>
              <a:buFont typeface="Raleway"/>
              <a:buChar char="•"/>
            </a:pPr>
            <a:r>
              <a:rPr lang="en-US" sz="2400" b="0" i="0" u="none" strike="noStrike" cap="none">
                <a:solidFill>
                  <a:schemeClr val="dk2"/>
                </a:solidFill>
                <a:latin typeface="Raleway"/>
                <a:ea typeface="Raleway"/>
                <a:cs typeface="Raleway"/>
                <a:sym typeface="Raleway"/>
              </a:rPr>
              <a:t>through classes, workshops, in-service</a:t>
            </a:r>
            <a:endParaRPr/>
          </a:p>
          <a:p>
            <a:pPr marL="177800" marR="0" lvl="1" indent="0" algn="l" rtl="0">
              <a:lnSpc>
                <a:spcPct val="90000"/>
              </a:lnSpc>
              <a:spcBef>
                <a:spcPts val="0"/>
              </a:spcBef>
              <a:spcAft>
                <a:spcPts val="0"/>
              </a:spcAft>
              <a:buClr>
                <a:schemeClr val="dk2"/>
              </a:buClr>
              <a:buSzPts val="1200"/>
              <a:buFont typeface="Arial"/>
              <a:buNone/>
            </a:pPr>
            <a:endParaRPr sz="1200" b="0" i="0" u="none" strike="noStrike" cap="none">
              <a:solidFill>
                <a:schemeClr val="dk2"/>
              </a:solidFill>
              <a:latin typeface="Raleway"/>
              <a:ea typeface="Raleway"/>
              <a:cs typeface="Raleway"/>
              <a:sym typeface="Raleway"/>
            </a:endParaRPr>
          </a:p>
          <a:p>
            <a:pPr marL="342900" marR="0" lvl="1" indent="-1651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Professional Learning Community and In-service time used proportionally for gifted students</a:t>
            </a:r>
            <a:endParaRPr/>
          </a:p>
          <a:p>
            <a:pPr marL="177800" marR="0" lvl="1" indent="0" algn="l" rtl="0">
              <a:lnSpc>
                <a:spcPct val="90000"/>
              </a:lnSpc>
              <a:spcBef>
                <a:spcPts val="0"/>
              </a:spcBef>
              <a:spcAft>
                <a:spcPts val="0"/>
              </a:spcAft>
              <a:buClr>
                <a:schemeClr val="dk2"/>
              </a:buClr>
              <a:buSzPts val="1200"/>
              <a:buFont typeface="Arial"/>
              <a:buNone/>
            </a:pPr>
            <a:endParaRPr sz="1200" b="0" i="0" u="none" strike="noStrike" cap="none">
              <a:solidFill>
                <a:schemeClr val="dk2"/>
              </a:solidFill>
              <a:latin typeface="Raleway"/>
              <a:ea typeface="Raleway"/>
              <a:cs typeface="Raleway"/>
              <a:sym typeface="Raleway"/>
            </a:endParaRPr>
          </a:p>
          <a:p>
            <a:pPr marL="342900" marR="0" lvl="1" indent="-1651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Counselor and teachers trained in social-emotional needs</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Start of year-- Levels of service and those who have shown potential during spring identification process</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Before ID--All teachers</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Differentiation / classroom co</a:t>
            </a:r>
            <a:r>
              <a:rPr lang="en-US" sz="2400">
                <a:solidFill>
                  <a:schemeClr val="dk2"/>
                </a:solidFill>
                <a:latin typeface="Raleway"/>
                <a:ea typeface="Raleway"/>
                <a:cs typeface="Raleway"/>
                <a:sym typeface="Raleway"/>
              </a:rPr>
              <a:t>llaboration</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Informal meetings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3"/>
          <p:cNvPicPr preferRelativeResize="0"/>
          <p:nvPr/>
        </p:nvPicPr>
        <p:blipFill rotWithShape="1">
          <a:blip r:embed="rId3">
            <a:alphaModFix amt="85000"/>
          </a:blip>
          <a:srcRect/>
          <a:stretch/>
        </p:blipFill>
        <p:spPr>
          <a:xfrm>
            <a:off x="7336426" y="5693874"/>
            <a:ext cx="1653651" cy="1164126"/>
          </a:xfrm>
          <a:prstGeom prst="rect">
            <a:avLst/>
          </a:prstGeom>
          <a:noFill/>
          <a:ln>
            <a:noFill/>
          </a:ln>
        </p:spPr>
      </p:pic>
      <p:sp>
        <p:nvSpPr>
          <p:cNvPr id="123" name="Google Shape;123;p13"/>
          <p:cNvSpPr txBox="1"/>
          <p:nvPr/>
        </p:nvSpPr>
        <p:spPr>
          <a:xfrm>
            <a:off x="5957525" y="6166801"/>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theme/theme1.xml><?xml version="1.0" encoding="utf-8"?>
<a:theme xmlns:a="http://schemas.openxmlformats.org/drawingml/2006/main" name="Office Theme">
  <a:themeElements>
    <a:clrScheme name="salad green, blue, orange">
      <a:dk1>
        <a:srgbClr val="000000"/>
      </a:dk1>
      <a:lt1>
        <a:srgbClr val="FFFFFF"/>
      </a:lt1>
      <a:dk2>
        <a:srgbClr val="1D1B10"/>
      </a:dk2>
      <a:lt2>
        <a:srgbClr val="EEECE1"/>
      </a:lt2>
      <a:accent1>
        <a:srgbClr val="88A206"/>
      </a:accent1>
      <a:accent2>
        <a:srgbClr val="399AB5"/>
      </a:accent2>
      <a:accent3>
        <a:srgbClr val="FFC000"/>
      </a:accent3>
      <a:accent4>
        <a:srgbClr val="F67B16"/>
      </a:accent4>
      <a:accent5>
        <a:srgbClr val="4BACC6"/>
      </a:accent5>
      <a:accent6>
        <a:srgbClr val="F79646"/>
      </a:accent6>
      <a:hlink>
        <a:srgbClr val="548DD4"/>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2931</Words>
  <Application>Microsoft Macintosh PowerPoint</Application>
  <PresentationFormat>On-screen Show (4:3)</PresentationFormat>
  <Paragraphs>316</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Comic Sans MS</vt:lpstr>
      <vt:lpstr>Raleway</vt:lpstr>
      <vt:lpstr>Times New Roman</vt:lpstr>
      <vt:lpstr>Calibri</vt:lpstr>
      <vt:lpstr>Office Theme</vt:lpstr>
      <vt:lpstr>PowerPoint Presentation</vt:lpstr>
      <vt:lpstr> Program Goals </vt:lpstr>
      <vt:lpstr>PowerPoint Presentation</vt:lpstr>
      <vt:lpstr>PowerPoint Presentation</vt:lpstr>
      <vt:lpstr>FOCUS on NEEDS</vt:lpstr>
      <vt:lpstr>Identification</vt:lpstr>
      <vt:lpstr>REVIEW OF DATA </vt:lpstr>
      <vt:lpstr>Academic Services </vt:lpstr>
      <vt:lpstr>Teacher Collaboration </vt:lpstr>
      <vt:lpstr>Differentiation </vt:lpstr>
      <vt:lpstr>PowerPoint Presentation</vt:lpstr>
      <vt:lpstr>Enrichment is an opportunity for many children– not an identified level of service, but an expectation.  These students form a TALENT POOL for potential services.</vt:lpstr>
      <vt:lpstr>Twice-exceptional students and non-academic needs:  The Star (*) </vt:lpstr>
      <vt:lpstr>Strength Area (SAH, SAS, SA) Students who excel far beyond peers in one or more academic areas </vt:lpstr>
      <vt:lpstr>Extended Studies (PEP) </vt:lpstr>
      <vt:lpstr>PEP:        Expectations of ELP Teachers </vt:lpstr>
      <vt:lpstr> ELP is NOT a one-(wo)man show!</vt:lpstr>
      <vt:lpstr> What does ELP look like at the Elementary Level?</vt:lpstr>
      <vt:lpstr>6th &amp; 7th Grade ELP at SUMMIT</vt:lpstr>
      <vt:lpstr>  SMS ELP Opportunities:    </vt:lpstr>
      <vt:lpstr>  SMS ELP During Summit Strong   </vt:lpstr>
      <vt:lpstr>Math at Summit</vt:lpstr>
      <vt:lpstr>JELP </vt:lpstr>
      <vt:lpstr>How Can Parents Support ELP? </vt:lpstr>
      <vt:lpstr>Tips for Parenting a Gifted Student </vt:lpstr>
      <vt:lpstr>Providing supports for your child</vt:lpstr>
      <vt:lpstr>Providing supports for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2021-08-25T13:46:39Z</dcterms:modified>
</cp:coreProperties>
</file>